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63" r:id="rId5"/>
    <p:sldId id="261" r:id="rId6"/>
    <p:sldId id="260" r:id="rId7"/>
    <p:sldId id="262" r:id="rId8"/>
    <p:sldId id="274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5" r:id="rId20"/>
    <p:sldId id="276" r:id="rId21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410" y="-30"/>
      </p:cViewPr>
      <p:guideLst>
        <p:guide orient="horz" pos="1800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F8269D-4582-4628-8CB1-6A3689B2E4D4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AB71F2-0D5F-4BA8-8377-3E8E3913091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3814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60893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8855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0634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7807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2212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6754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3466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6383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1123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4902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775356"/>
            <a:ext cx="64770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38500"/>
            <a:ext cx="53340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333500"/>
            <a:ext cx="68580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0" y="228866"/>
            <a:ext cx="17145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866"/>
            <a:ext cx="50165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774825"/>
            <a:ext cx="64770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38500"/>
            <a:ext cx="5334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28" y="3671888"/>
            <a:ext cx="6477000" cy="1135062"/>
          </a:xfrm>
        </p:spPr>
        <p:txBody>
          <a:bodyPr anchor="t"/>
          <a:lstStyle>
            <a:lvl1pPr algn="r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8" y="2422526"/>
            <a:ext cx="6477000" cy="1249363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33500"/>
            <a:ext cx="3365500" cy="37719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3500" y="1333500"/>
            <a:ext cx="3365500" cy="37719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79525"/>
            <a:ext cx="3366823" cy="5334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12926"/>
            <a:ext cx="3366823" cy="3292475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0855" y="1279525"/>
            <a:ext cx="3368146" cy="5334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0855" y="1812926"/>
            <a:ext cx="3368146" cy="3292475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7014"/>
            <a:ext cx="2506928" cy="968375"/>
          </a:xfrm>
        </p:spPr>
        <p:txBody>
          <a:bodyPr anchor="b"/>
          <a:lstStyle>
            <a:lvl1pPr algn="r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208" y="227014"/>
            <a:ext cx="4259792" cy="487838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95388"/>
            <a:ext cx="2506928" cy="391001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3500"/>
            <a:ext cx="68580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73" y="4000501"/>
            <a:ext cx="4572000" cy="473075"/>
          </a:xfrm>
        </p:spPr>
        <p:txBody>
          <a:bodyPr anchor="b"/>
          <a:lstStyle>
            <a:lvl1pPr algn="r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3573" y="511175"/>
            <a:ext cx="45720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73" y="4473576"/>
            <a:ext cx="4572000" cy="669925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0" y="228600"/>
            <a:ext cx="17145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5016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28" y="3672418"/>
            <a:ext cx="6477000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8" y="2422261"/>
            <a:ext cx="64770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33500"/>
            <a:ext cx="33655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3500" y="1333500"/>
            <a:ext cx="3365500" cy="3771636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79262"/>
            <a:ext cx="3366823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12396"/>
            <a:ext cx="3366823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0855" y="1279262"/>
            <a:ext cx="3368146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0855" y="1812396"/>
            <a:ext cx="3368146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5575300"/>
            <a:ext cx="7620000" cy="177800"/>
          </a:xfrm>
        </p:spPr>
        <p:txBody>
          <a:bodyPr/>
          <a:lstStyle>
            <a:lvl1pPr>
              <a:defRPr sz="917"/>
            </a:lvl1pPr>
          </a:lstStyle>
          <a:p>
            <a:r>
              <a:rPr lang="bn-IN" smtClean="0"/>
              <a:t>আবদুর রহিম, সহকারি শিক্ষক রূপকানিয়া মডেল সরকারি প্রাথমিক বিদ্যালয় সাতকানিয়া চট্টগ্রাম। ০১৮১৮-৮২৬৯৫৭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27543"/>
            <a:ext cx="2506928" cy="968375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208" y="227542"/>
            <a:ext cx="4259792" cy="487759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1195918"/>
            <a:ext cx="2506928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73" y="4000500"/>
            <a:ext cx="45720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93573" y="510646"/>
            <a:ext cx="4572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73" y="4472782"/>
            <a:ext cx="45720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61000" y="5296960"/>
            <a:ext cx="1778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461000"/>
            <a:ext cx="7620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Abdur</a:t>
            </a:r>
            <a:r>
              <a:rPr lang="en-US" dirty="0" smtClean="0"/>
              <a:t> </a:t>
            </a:r>
            <a:r>
              <a:rPr lang="en-US" dirty="0" err="1" smtClean="0"/>
              <a:t>Rahim</a:t>
            </a:r>
            <a:r>
              <a:rPr lang="en-US" dirty="0" smtClean="0"/>
              <a:t>, Assistant Teacher, </a:t>
            </a:r>
            <a:r>
              <a:rPr lang="en-US" dirty="0" err="1" smtClean="0"/>
              <a:t>Rupkania</a:t>
            </a:r>
            <a:r>
              <a:rPr lang="en-US" dirty="0" smtClean="0"/>
              <a:t> Model Government Primary School,Satkania,Chattogram,01818826957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858000" cy="9525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33500"/>
            <a:ext cx="6858000" cy="37719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61000" y="5297488"/>
            <a:ext cx="1778000" cy="30321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06EA-FA5E-4AA5-BFFF-8D836458831F}" type="datetimeFigureOut">
              <a:rPr lang="ar-SA" smtClean="0"/>
              <a:pPr/>
              <a:t>03/11/1441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3500" y="5297488"/>
            <a:ext cx="2413000" cy="30321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5297488"/>
            <a:ext cx="1778000" cy="30321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61970" rtl="1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r" defTabSz="7619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r" defTabSz="761970" rtl="1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r" defTabSz="76197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r" defTabSz="761970" rtl="1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r" defTabSz="761970" rtl="1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r" defTabSz="761970" rtl="1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r" defTabSz="761970" rtl="1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r" defTabSz="761970" rtl="1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r" defTabSz="761970" rtl="1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761970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r" defTabSz="761970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r" defTabSz="761970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r" defTabSz="761970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r" defTabSz="761970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r" defTabSz="761970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r" defTabSz="761970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r" defTabSz="761970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r" defTabSz="761970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20000" contrast="-40000"/>
          </a:blip>
          <a:srcRect/>
          <a:stretch>
            <a:fillRect/>
          </a:stretch>
        </p:blipFill>
        <p:spPr bwMode="auto">
          <a:xfrm>
            <a:off x="190500" y="635001"/>
            <a:ext cx="7175500" cy="44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52500" y="1866950"/>
            <a:ext cx="59055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8000" b="1" dirty="0">
                <a:ln>
                  <a:solidFill>
                    <a:schemeClr val="tx1"/>
                  </a:solidFill>
                </a:ln>
              </a:rPr>
              <a:t>সবাইকে স্বাগতম </a:t>
            </a:r>
            <a:endParaRPr lang="ar-SA" sz="80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 descr="20604419_1980753092161218_5316969117817594363_n.jpg"/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3840370" y="0"/>
            <a:ext cx="3810000" cy="5715000"/>
          </a:xfrm>
          <a:prstGeom prst="rect">
            <a:avLst/>
          </a:prstGeom>
        </p:spPr>
      </p:pic>
      <p:pic>
        <p:nvPicPr>
          <p:cNvPr id="8" name="Picture 7" descr="20604419_1980753092161218_5316969117817594363_n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16565" y="0"/>
            <a:ext cx="381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3813E-6 L -0.50833 0.002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8027E-6 L 0.51667 -3.6802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7000" y="1079501"/>
            <a:ext cx="2251157" cy="870002"/>
            <a:chOff x="228602" y="723901"/>
            <a:chExt cx="2701388" cy="1044002"/>
          </a:xfrm>
        </p:grpSpPr>
        <p:pic>
          <p:nvPicPr>
            <p:cNvPr id="5" name="Picture 4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1295400" y="723901"/>
              <a:ext cx="567790" cy="1044000"/>
            </a:xfrm>
            <a:prstGeom prst="rect">
              <a:avLst/>
            </a:prstGeom>
          </p:spPr>
        </p:pic>
        <p:pic>
          <p:nvPicPr>
            <p:cNvPr id="3" name="Picture 2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228602" y="723903"/>
              <a:ext cx="567790" cy="1044000"/>
            </a:xfrm>
            <a:prstGeom prst="rect">
              <a:avLst/>
            </a:prstGeom>
          </p:spPr>
        </p:pic>
        <p:pic>
          <p:nvPicPr>
            <p:cNvPr id="4" name="Picture 3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762000" y="723901"/>
              <a:ext cx="567790" cy="1044000"/>
            </a:xfrm>
            <a:prstGeom prst="rect">
              <a:avLst/>
            </a:prstGeom>
          </p:spPr>
        </p:pic>
        <p:pic>
          <p:nvPicPr>
            <p:cNvPr id="6" name="Picture 5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1828800" y="723901"/>
              <a:ext cx="567790" cy="1044000"/>
            </a:xfrm>
            <a:prstGeom prst="rect">
              <a:avLst/>
            </a:prstGeom>
          </p:spPr>
        </p:pic>
        <p:pic>
          <p:nvPicPr>
            <p:cNvPr id="7" name="Picture 6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2362200" y="723901"/>
              <a:ext cx="567790" cy="1044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794000" y="1079501"/>
            <a:ext cx="810000" cy="888999"/>
            <a:chOff x="3394610" y="723901"/>
            <a:chExt cx="1135580" cy="1066799"/>
          </a:xfrm>
        </p:grpSpPr>
        <p:pic>
          <p:nvPicPr>
            <p:cNvPr id="8" name="Picture 7" descr="Picture2.jpg"/>
            <p:cNvPicPr>
              <a:picLocks noChangeAspect="1"/>
            </p:cNvPicPr>
            <p:nvPr/>
          </p:nvPicPr>
          <p:blipFill>
            <a:blip r:embed="rId3" cstate="print"/>
            <a:srcRect l="21709" r="24017"/>
            <a:stretch>
              <a:fillRect/>
            </a:stretch>
          </p:blipFill>
          <p:spPr>
            <a:xfrm>
              <a:off x="3394610" y="723901"/>
              <a:ext cx="567790" cy="1044000"/>
            </a:xfrm>
            <a:prstGeom prst="rect">
              <a:avLst/>
            </a:prstGeom>
          </p:spPr>
        </p:pic>
        <p:pic>
          <p:nvPicPr>
            <p:cNvPr id="9" name="Picture 8" descr="Picture2.jpg"/>
            <p:cNvPicPr>
              <a:picLocks noChangeAspect="1"/>
            </p:cNvPicPr>
            <p:nvPr/>
          </p:nvPicPr>
          <p:blipFill>
            <a:blip r:embed="rId3" cstate="print"/>
            <a:srcRect l="21709" r="24017"/>
            <a:stretch>
              <a:fillRect/>
            </a:stretch>
          </p:blipFill>
          <p:spPr>
            <a:xfrm>
              <a:off x="3962400" y="746700"/>
              <a:ext cx="567790" cy="1044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362200" y="1333500"/>
            <a:ext cx="381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/>
                  </a:solidFill>
                </a:ln>
              </a:rPr>
              <a:t>ও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4100" y="1333500"/>
            <a:ext cx="977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/>
                  </a:solidFill>
                </a:ln>
              </a:rPr>
              <a:t>একত্রে 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5500" y="27305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৫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2000" y="27305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+ 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1000" y="27305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২ 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4000" y="27305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333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=    </a:t>
            </a:r>
            <a:endParaRPr lang="ar-SA" sz="15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000" y="27305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৭  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889001" y="1270001"/>
            <a:ext cx="762000" cy="2031999"/>
          </a:xfrm>
          <a:prstGeom prst="leftBrace">
            <a:avLst>
              <a:gd name="adj1" fmla="val 8333"/>
              <a:gd name="adj2" fmla="val 44613"/>
            </a:avLst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0"/>
          </a:p>
        </p:txBody>
      </p:sp>
      <p:sp>
        <p:nvSpPr>
          <p:cNvPr id="21" name="Left Brace 20"/>
          <p:cNvSpPr/>
          <p:nvPr/>
        </p:nvSpPr>
        <p:spPr>
          <a:xfrm rot="16200000">
            <a:off x="2794000" y="1905000"/>
            <a:ext cx="825500" cy="698500"/>
          </a:xfrm>
          <a:prstGeom prst="leftBrace">
            <a:avLst>
              <a:gd name="adj1" fmla="val 8333"/>
              <a:gd name="adj2" fmla="val 44613"/>
            </a:avLst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0"/>
          </a:p>
        </p:txBody>
      </p:sp>
      <p:sp>
        <p:nvSpPr>
          <p:cNvPr id="22" name="Left Brace 21"/>
          <p:cNvSpPr/>
          <p:nvPr/>
        </p:nvSpPr>
        <p:spPr>
          <a:xfrm rot="16200000">
            <a:off x="5683252" y="984252"/>
            <a:ext cx="762000" cy="2730498"/>
          </a:xfrm>
          <a:prstGeom prst="leftBrace">
            <a:avLst>
              <a:gd name="adj1" fmla="val 8333"/>
              <a:gd name="adj2" fmla="val 44613"/>
            </a:avLst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-3.54051E-6 L 0.56893 0.0019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7 4.17314E-6 L 0.51476 4.17314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4413" y="1905000"/>
            <a:ext cx="2265218" cy="726442"/>
            <a:chOff x="228600" y="1714500"/>
            <a:chExt cx="2718261" cy="871730"/>
          </a:xfrm>
        </p:grpSpPr>
        <p:pic>
          <p:nvPicPr>
            <p:cNvPr id="5" name="Picture 4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714500"/>
              <a:ext cx="716281" cy="871730"/>
            </a:xfrm>
            <a:prstGeom prst="rect">
              <a:avLst/>
            </a:prstGeom>
          </p:spPr>
        </p:pic>
        <p:pic>
          <p:nvPicPr>
            <p:cNvPr id="6" name="Picture 5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9" y="1714500"/>
              <a:ext cx="716281" cy="871730"/>
            </a:xfrm>
            <a:prstGeom prst="rect">
              <a:avLst/>
            </a:prstGeom>
          </p:spPr>
        </p:pic>
        <p:pic>
          <p:nvPicPr>
            <p:cNvPr id="7" name="Picture 6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9719" y="1714500"/>
              <a:ext cx="716281" cy="871730"/>
            </a:xfrm>
            <a:prstGeom prst="rect">
              <a:avLst/>
            </a:prstGeom>
          </p:spPr>
        </p:pic>
        <p:pic>
          <p:nvPicPr>
            <p:cNvPr id="8" name="Picture 7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0580" y="1714500"/>
              <a:ext cx="716281" cy="87173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088413" y="1905000"/>
            <a:ext cx="2311401" cy="726442"/>
            <a:chOff x="3581400" y="1714500"/>
            <a:chExt cx="2773681" cy="871730"/>
          </a:xfrm>
        </p:grpSpPr>
        <p:pic>
          <p:nvPicPr>
            <p:cNvPr id="9" name="Picture 8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1714500"/>
              <a:ext cx="716281" cy="871730"/>
            </a:xfrm>
            <a:prstGeom prst="rect">
              <a:avLst/>
            </a:prstGeom>
          </p:spPr>
        </p:pic>
        <p:pic>
          <p:nvPicPr>
            <p:cNvPr id="10" name="Picture 9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1714500"/>
              <a:ext cx="716281" cy="871730"/>
            </a:xfrm>
            <a:prstGeom prst="rect">
              <a:avLst/>
            </a:prstGeom>
          </p:spPr>
        </p:pic>
        <p:pic>
          <p:nvPicPr>
            <p:cNvPr id="11" name="Picture 10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1714500"/>
              <a:ext cx="716281" cy="871730"/>
            </a:xfrm>
            <a:prstGeom prst="rect">
              <a:avLst/>
            </a:prstGeom>
          </p:spPr>
        </p:pic>
        <p:pic>
          <p:nvPicPr>
            <p:cNvPr id="12" name="Picture 11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1714500"/>
              <a:ext cx="716281" cy="87173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580413" y="1898799"/>
            <a:ext cx="444500" cy="656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67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  <a:endParaRPr lang="ar-SA" sz="3667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1413" y="1905000"/>
            <a:ext cx="444500" cy="656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67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= </a:t>
            </a:r>
            <a:endParaRPr lang="ar-SA" sz="3667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913" y="1841500"/>
            <a:ext cx="6985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500" b="1" dirty="0">
                <a:ln>
                  <a:solidFill>
                    <a:schemeClr val="tx1"/>
                  </a:solidFill>
                </a:ln>
              </a:rPr>
              <a:t> ৮  </a:t>
            </a:r>
            <a:endParaRPr lang="ar-SA" sz="45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0000" y="2977058"/>
            <a:ext cx="6985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500" dirty="0">
                <a:ln>
                  <a:solidFill>
                    <a:schemeClr val="tx1"/>
                  </a:solidFill>
                </a:ln>
              </a:rPr>
              <a:t> ৪   </a:t>
            </a:r>
            <a:endParaRPr lang="ar-SA" sz="45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9500" y="2977058"/>
            <a:ext cx="6985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500" dirty="0">
                <a:ln>
                  <a:solidFill>
                    <a:schemeClr val="tx1"/>
                  </a:solidFill>
                </a:ln>
              </a:rPr>
              <a:t> +   </a:t>
            </a:r>
            <a:endParaRPr lang="ar-SA" sz="45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6500" y="2977058"/>
            <a:ext cx="6985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500" dirty="0">
                <a:ln>
                  <a:solidFill>
                    <a:schemeClr val="tx1"/>
                  </a:solidFill>
                </a:ln>
              </a:rPr>
              <a:t> ৪   </a:t>
            </a:r>
            <a:endParaRPr lang="ar-SA" sz="45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0500" y="2977058"/>
            <a:ext cx="6985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500" dirty="0">
                <a:ln>
                  <a:solidFill>
                    <a:schemeClr val="tx1"/>
                  </a:solidFill>
                </a:ln>
              </a:rPr>
              <a:t> =    </a:t>
            </a:r>
            <a:endParaRPr lang="ar-SA" sz="45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2500" y="2977058"/>
            <a:ext cx="6985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500" b="1" dirty="0">
                <a:ln>
                  <a:solidFill>
                    <a:schemeClr val="tx1"/>
                  </a:solidFill>
                </a:ln>
              </a:rPr>
              <a:t> ৮  </a:t>
            </a:r>
            <a:endParaRPr lang="ar-SA" sz="45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5500" y="666750"/>
            <a:ext cx="2374900" cy="539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একক কাজ  </a:t>
            </a:r>
            <a:endParaRPr lang="ar-SA" sz="32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24" name="Picture 23" descr="education-3420037__340.png"/>
          <p:cNvPicPr>
            <a:picLocks noChangeAspect="1"/>
          </p:cNvPicPr>
          <p:nvPr/>
        </p:nvPicPr>
        <p:blipFill>
          <a:blip r:embed="rId4"/>
          <a:srcRect l="32435" t="14706" r="32435" b="14706"/>
          <a:stretch>
            <a:fillRect/>
          </a:stretch>
        </p:blipFill>
        <p:spPr>
          <a:xfrm>
            <a:off x="5778500" y="635000"/>
            <a:ext cx="10160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25500" y="1524000"/>
            <a:ext cx="952500" cy="825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5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২ </a:t>
            </a:r>
            <a:endParaRPr lang="ar-SA" sz="45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1524000"/>
            <a:ext cx="952500" cy="825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5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=  </a:t>
            </a:r>
            <a:endParaRPr lang="ar-SA" sz="45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59000" y="1524000"/>
            <a:ext cx="952500" cy="825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5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 </a:t>
            </a:r>
            <a:endParaRPr lang="ar-SA" sz="45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56000" y="1524000"/>
            <a:ext cx="952500" cy="825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5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২ </a:t>
            </a:r>
            <a:endParaRPr lang="ar-SA" sz="45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1485900"/>
            <a:ext cx="952500" cy="825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5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৪ </a:t>
            </a:r>
            <a:endParaRPr lang="ar-SA" sz="45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8000" y="3111500"/>
            <a:ext cx="1333500" cy="698500"/>
            <a:chOff x="609600" y="3162300"/>
            <a:chExt cx="1600200" cy="838200"/>
          </a:xfrm>
        </p:grpSpPr>
        <p:pic>
          <p:nvPicPr>
            <p:cNvPr id="9" name="Picture 8" descr="Picture6.jpg"/>
            <p:cNvPicPr>
              <a:picLocks noChangeAspect="1"/>
            </p:cNvPicPr>
            <p:nvPr/>
          </p:nvPicPr>
          <p:blipFill>
            <a:blip r:embed="rId2" cstate="print"/>
            <a:srcRect l="3117" t="15543" r="20075" b="6554"/>
            <a:stretch>
              <a:fillRect/>
            </a:stretch>
          </p:blipFill>
          <p:spPr>
            <a:xfrm>
              <a:off x="609600" y="3162300"/>
              <a:ext cx="762000" cy="838200"/>
            </a:xfrm>
            <a:prstGeom prst="rect">
              <a:avLst/>
            </a:prstGeom>
          </p:spPr>
        </p:pic>
        <p:pic>
          <p:nvPicPr>
            <p:cNvPr id="10" name="Picture 9" descr="Picture6.jpg"/>
            <p:cNvPicPr>
              <a:picLocks noChangeAspect="1"/>
            </p:cNvPicPr>
            <p:nvPr/>
          </p:nvPicPr>
          <p:blipFill>
            <a:blip r:embed="rId2" cstate="print"/>
            <a:srcRect l="3117" t="15543" r="20075" b="6554"/>
            <a:stretch>
              <a:fillRect/>
            </a:stretch>
          </p:blipFill>
          <p:spPr>
            <a:xfrm>
              <a:off x="1447800" y="3162300"/>
              <a:ext cx="762000" cy="8382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05000" y="3195687"/>
            <a:ext cx="1397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/>
                  </a:solidFill>
                </a:ln>
              </a:rPr>
              <a:t>যোগ চিহ্ন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095831" y="2793669"/>
            <a:ext cx="1016000" cy="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429000" y="3048000"/>
            <a:ext cx="1333500" cy="698500"/>
            <a:chOff x="4114800" y="3086100"/>
            <a:chExt cx="1600200" cy="838200"/>
          </a:xfrm>
        </p:grpSpPr>
        <p:pic>
          <p:nvPicPr>
            <p:cNvPr id="18" name="Picture 17" descr="Picture6.jpg"/>
            <p:cNvPicPr>
              <a:picLocks noChangeAspect="1"/>
            </p:cNvPicPr>
            <p:nvPr/>
          </p:nvPicPr>
          <p:blipFill>
            <a:blip r:embed="rId2" cstate="print"/>
            <a:srcRect l="3117" t="15543" r="20075" b="6554"/>
            <a:stretch>
              <a:fillRect/>
            </a:stretch>
          </p:blipFill>
          <p:spPr>
            <a:xfrm>
              <a:off x="4114800" y="3086100"/>
              <a:ext cx="762000" cy="838200"/>
            </a:xfrm>
            <a:prstGeom prst="rect">
              <a:avLst/>
            </a:prstGeom>
          </p:spPr>
        </p:pic>
        <p:pic>
          <p:nvPicPr>
            <p:cNvPr id="19" name="Picture 18" descr="Picture6.jpg"/>
            <p:cNvPicPr>
              <a:picLocks noChangeAspect="1"/>
            </p:cNvPicPr>
            <p:nvPr/>
          </p:nvPicPr>
          <p:blipFill>
            <a:blip r:embed="rId2" cstate="print"/>
            <a:srcRect l="3117" t="15543" r="20075" b="6554"/>
            <a:stretch>
              <a:fillRect/>
            </a:stretch>
          </p:blipFill>
          <p:spPr>
            <a:xfrm>
              <a:off x="4953000" y="3086100"/>
              <a:ext cx="762000" cy="8382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826000" y="3195687"/>
            <a:ext cx="1498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/>
                  </a:solidFill>
                </a:ln>
              </a:rPr>
              <a:t>সমান চিহ্ন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006819" y="2782994"/>
            <a:ext cx="909688" cy="1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324600" y="3009900"/>
            <a:ext cx="952500" cy="8255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5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৪</a:t>
            </a:r>
            <a:endParaRPr lang="ar-SA" sz="45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3C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0"/>
                            </p:stCondLst>
                            <p:childTnLst>
                              <p:par>
                                <p:cTn id="78" presetID="1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C6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C6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C6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/>
      <p:bldP spid="20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1524000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২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1524000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+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0" y="1524000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১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0" y="1524000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=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9000" y="1524000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৩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0" y="2482503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১ 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3000" y="2476500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+ 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1500" y="2464495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৪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500" y="2458493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= 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5500" y="2452490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৫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7500" y="3498503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৪ 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3000" y="3492500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+  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1500" y="3486498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৩  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3500" y="3480495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=  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5500" y="3474493"/>
            <a:ext cx="63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৭    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460500"/>
            <a:ext cx="1016000" cy="825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৩ </a:t>
            </a:r>
            <a:endParaRPr lang="ar-SA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68500" y="1460500"/>
            <a:ext cx="1016000" cy="825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endParaRPr lang="ar-SA" sz="15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8500" y="1460500"/>
            <a:ext cx="1016000" cy="825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১</a:t>
            </a:r>
            <a:endParaRPr lang="ar-SA" sz="15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08500" y="1460500"/>
            <a:ext cx="1016000" cy="825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=</a:t>
            </a:r>
            <a:endParaRPr lang="ar-SA" sz="15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1460500"/>
            <a:ext cx="1016000" cy="825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৪ </a:t>
            </a:r>
            <a:endParaRPr lang="ar-SA" sz="15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" y="3238500"/>
            <a:ext cx="1079500" cy="9525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১</a:t>
            </a:r>
            <a:endParaRPr lang="ar-SA" sz="3667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78000" y="3238500"/>
            <a:ext cx="1079500" cy="9525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+</a:t>
            </a:r>
            <a:r>
              <a:rPr lang="bn-IN" sz="15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15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4500" y="3238500"/>
            <a:ext cx="1079500" cy="9525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৫</a:t>
            </a:r>
            <a:endParaRPr lang="ar-SA" sz="3667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3238500"/>
            <a:ext cx="1079500" cy="9525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=</a:t>
            </a:r>
            <a:endParaRPr lang="ar-SA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7500" y="3238500"/>
            <a:ext cx="1079500" cy="9525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৬</a:t>
            </a:r>
            <a:r>
              <a:rPr lang="bn-IN" sz="1500" dirty="0"/>
              <a:t> </a:t>
            </a:r>
            <a:endParaRPr lang="ar-SA" sz="1500" dirty="0"/>
          </a:p>
        </p:txBody>
      </p:sp>
      <p:pic>
        <p:nvPicPr>
          <p:cNvPr id="14" name="Picture 13" descr="gTeobgnpc.gif"/>
          <p:cNvPicPr>
            <a:picLocks noChangeAspect="1"/>
          </p:cNvPicPr>
          <p:nvPr/>
        </p:nvPicPr>
        <p:blipFill>
          <a:blip r:embed="rId3"/>
          <a:srcRect t="4667" b="4667"/>
          <a:stretch>
            <a:fillRect/>
          </a:stretch>
        </p:blipFill>
        <p:spPr>
          <a:xfrm>
            <a:off x="5659970" y="613500"/>
            <a:ext cx="1134530" cy="720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98500" y="495300"/>
            <a:ext cx="28067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জোড়ায়  কাজ  </a:t>
            </a:r>
            <a:endParaRPr lang="ar-SA" sz="32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723900"/>
            <a:ext cx="2965838" cy="3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4500" y="1779042"/>
            <a:ext cx="3670300" cy="11181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তোমার পাঠ্য বইয়ের ২৮ </a:t>
            </a:r>
            <a:r>
              <a:rPr lang="bn-IN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পৃ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ষ্ঠা</a:t>
            </a:r>
            <a:r>
              <a:rPr lang="bn-IN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খোল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ar-SA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709" y="889000"/>
            <a:ext cx="3901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পাঠ্য বইয়ের সাথে সংযোগ স্থাপন।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49500" y="603250"/>
            <a:ext cx="2730500" cy="476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দলীয় কাজ </a:t>
            </a:r>
            <a:endParaRPr lang="ar-SA" sz="32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62000" y="647700"/>
            <a:ext cx="1270000" cy="68580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solidFill>
                  <a:srgbClr val="92D050"/>
                </a:solidFill>
              </a:rPr>
              <a:t>জবা </a:t>
            </a:r>
            <a:endParaRPr lang="ar-SA" sz="3200" b="1" dirty="0">
              <a:solidFill>
                <a:srgbClr val="92D050"/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5257800" y="571500"/>
            <a:ext cx="1524000" cy="72390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</a:rPr>
              <a:t>গোলাপ 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0426" y="1622498"/>
            <a:ext cx="1141929" cy="600000"/>
            <a:chOff x="228601" y="1484699"/>
            <a:chExt cx="2328526" cy="1018799"/>
          </a:xfrm>
        </p:grpSpPr>
        <p:pic>
          <p:nvPicPr>
            <p:cNvPr id="17" name="Picture 16" descr="eggplant_300x300.png"/>
            <p:cNvPicPr>
              <a:picLocks noChangeAspect="1"/>
            </p:cNvPicPr>
            <p:nvPr/>
          </p:nvPicPr>
          <p:blipFill>
            <a:blip r:embed="rId3" cstate="print"/>
            <a:srcRect l="15996" t="9995" r="23997"/>
            <a:stretch>
              <a:fillRect/>
            </a:stretch>
          </p:blipFill>
          <p:spPr>
            <a:xfrm>
              <a:off x="228601" y="1562099"/>
              <a:ext cx="613927" cy="941399"/>
            </a:xfrm>
            <a:prstGeom prst="rect">
              <a:avLst/>
            </a:prstGeom>
          </p:spPr>
        </p:pic>
        <p:pic>
          <p:nvPicPr>
            <p:cNvPr id="18" name="Picture 17" descr="eggplant_300x300.png"/>
            <p:cNvPicPr>
              <a:picLocks noChangeAspect="1"/>
            </p:cNvPicPr>
            <p:nvPr/>
          </p:nvPicPr>
          <p:blipFill>
            <a:blip r:embed="rId4" cstate="print"/>
            <a:srcRect l="15996" t="9995" r="23997"/>
            <a:stretch>
              <a:fillRect/>
            </a:stretch>
          </p:blipFill>
          <p:spPr>
            <a:xfrm>
              <a:off x="762002" y="1536299"/>
              <a:ext cx="552935" cy="941400"/>
            </a:xfrm>
            <a:prstGeom prst="rect">
              <a:avLst/>
            </a:prstGeom>
          </p:spPr>
        </p:pic>
        <p:pic>
          <p:nvPicPr>
            <p:cNvPr id="19" name="Picture 18" descr="eggplant_300x300.png"/>
            <p:cNvPicPr>
              <a:picLocks noChangeAspect="1"/>
            </p:cNvPicPr>
            <p:nvPr/>
          </p:nvPicPr>
          <p:blipFill>
            <a:blip r:embed="rId5" cstate="print"/>
            <a:srcRect l="15996" t="9995" r="23997"/>
            <a:stretch>
              <a:fillRect/>
            </a:stretch>
          </p:blipFill>
          <p:spPr>
            <a:xfrm>
              <a:off x="1362526" y="1510500"/>
              <a:ext cx="597524" cy="941399"/>
            </a:xfrm>
            <a:prstGeom prst="rect">
              <a:avLst/>
            </a:prstGeom>
          </p:spPr>
        </p:pic>
        <p:pic>
          <p:nvPicPr>
            <p:cNvPr id="20" name="Picture 19" descr="eggplant_300x300.png"/>
            <p:cNvPicPr>
              <a:picLocks noChangeAspect="1"/>
            </p:cNvPicPr>
            <p:nvPr/>
          </p:nvPicPr>
          <p:blipFill>
            <a:blip r:embed="rId6" cstate="print"/>
            <a:srcRect l="15996" t="9995" r="23997"/>
            <a:stretch>
              <a:fillRect/>
            </a:stretch>
          </p:blipFill>
          <p:spPr>
            <a:xfrm>
              <a:off x="1929489" y="1484699"/>
              <a:ext cx="627638" cy="94139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587500" y="1659484"/>
            <a:ext cx="381000" cy="4513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333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ও </a:t>
            </a:r>
            <a:endParaRPr lang="ar-SA" sz="2333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32000" y="1622500"/>
            <a:ext cx="571500" cy="600000"/>
            <a:chOff x="4402525" y="1535100"/>
            <a:chExt cx="1160075" cy="865200"/>
          </a:xfrm>
        </p:grpSpPr>
        <p:pic>
          <p:nvPicPr>
            <p:cNvPr id="24" name="Picture 23" descr="eggplant_300x300.png"/>
            <p:cNvPicPr>
              <a:picLocks noChangeAspect="1"/>
            </p:cNvPicPr>
            <p:nvPr/>
          </p:nvPicPr>
          <p:blipFill>
            <a:blip r:embed="rId7" cstate="print"/>
            <a:srcRect l="15996" t="9995" r="23997"/>
            <a:stretch>
              <a:fillRect/>
            </a:stretch>
          </p:blipFill>
          <p:spPr>
            <a:xfrm>
              <a:off x="4402525" y="1535100"/>
              <a:ext cx="576036" cy="864000"/>
            </a:xfrm>
            <a:prstGeom prst="rect">
              <a:avLst/>
            </a:prstGeom>
          </p:spPr>
        </p:pic>
        <p:pic>
          <p:nvPicPr>
            <p:cNvPr id="25" name="Picture 24" descr="eggplant_300x300.png"/>
            <p:cNvPicPr>
              <a:picLocks noChangeAspect="1"/>
            </p:cNvPicPr>
            <p:nvPr/>
          </p:nvPicPr>
          <p:blipFill>
            <a:blip r:embed="rId7" cstate="print"/>
            <a:srcRect l="15996" t="9995" r="23997"/>
            <a:stretch>
              <a:fillRect/>
            </a:stretch>
          </p:blipFill>
          <p:spPr>
            <a:xfrm>
              <a:off x="4986564" y="1536300"/>
              <a:ext cx="576036" cy="8640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730500" y="1659484"/>
            <a:ext cx="825500" cy="4513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333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একত্রে </a:t>
            </a:r>
            <a:endParaRPr lang="ar-SA" sz="2333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4000" y="2794000"/>
            <a:ext cx="540000" cy="60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2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৩</a:t>
            </a:r>
            <a:r>
              <a:rPr lang="bn-IN" sz="3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3667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89000" y="2794000"/>
            <a:ext cx="540000" cy="60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3667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524000" y="2794000"/>
            <a:ext cx="540000" cy="60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2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৭</a:t>
            </a:r>
            <a:r>
              <a:rPr lang="bn-IN" sz="3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3667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22500" y="2794000"/>
            <a:ext cx="540000" cy="60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3667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857500" y="2794000"/>
            <a:ext cx="723900" cy="60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2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10</a:t>
            </a:r>
            <a:r>
              <a:rPr lang="bn-IN" sz="3667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3667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" y="876300"/>
            <a:ext cx="24765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1500" dirty="0"/>
              <a:t>  </a:t>
            </a:r>
            <a:endParaRPr lang="ar-SA" sz="15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3880266" y="1524000"/>
            <a:ext cx="1580734" cy="508000"/>
            <a:chOff x="4503919" y="1257300"/>
            <a:chExt cx="1896881" cy="609600"/>
          </a:xfrm>
        </p:grpSpPr>
        <p:pic>
          <p:nvPicPr>
            <p:cNvPr id="22" name="Picture 21" descr="images.jfif12.jfif"/>
            <p:cNvPicPr>
              <a:picLocks noChangeAspect="1"/>
            </p:cNvPicPr>
            <p:nvPr/>
          </p:nvPicPr>
          <p:blipFill>
            <a:blip r:embed="rId8"/>
            <a:srcRect l="21476" r="22148"/>
            <a:stretch>
              <a:fillRect/>
            </a:stretch>
          </p:blipFill>
          <p:spPr>
            <a:xfrm>
              <a:off x="4503919" y="1257300"/>
              <a:ext cx="576000" cy="579430"/>
            </a:xfrm>
            <a:prstGeom prst="rect">
              <a:avLst/>
            </a:prstGeom>
          </p:spPr>
        </p:pic>
        <p:pic>
          <p:nvPicPr>
            <p:cNvPr id="34" name="Picture 33" descr="images.jfif12.jfif"/>
            <p:cNvPicPr>
              <a:picLocks noChangeAspect="1"/>
            </p:cNvPicPr>
            <p:nvPr/>
          </p:nvPicPr>
          <p:blipFill>
            <a:blip r:embed="rId8"/>
            <a:srcRect l="21476" r="22148"/>
            <a:stretch>
              <a:fillRect/>
            </a:stretch>
          </p:blipFill>
          <p:spPr>
            <a:xfrm>
              <a:off x="5180560" y="1271590"/>
              <a:ext cx="576000" cy="579430"/>
            </a:xfrm>
            <a:prstGeom prst="rect">
              <a:avLst/>
            </a:prstGeom>
          </p:spPr>
        </p:pic>
        <p:pic>
          <p:nvPicPr>
            <p:cNvPr id="36" name="Picture 35" descr="images.jfif12.jfif"/>
            <p:cNvPicPr>
              <a:picLocks noChangeAspect="1"/>
            </p:cNvPicPr>
            <p:nvPr/>
          </p:nvPicPr>
          <p:blipFill>
            <a:blip r:embed="rId8"/>
            <a:srcRect l="21476" r="22148"/>
            <a:stretch>
              <a:fillRect/>
            </a:stretch>
          </p:blipFill>
          <p:spPr>
            <a:xfrm>
              <a:off x="5824800" y="1287470"/>
              <a:ext cx="576000" cy="579430"/>
            </a:xfrm>
            <a:prstGeom prst="rect">
              <a:avLst/>
            </a:prstGeom>
          </p:spPr>
        </p:pic>
      </p:grpSp>
      <p:pic>
        <p:nvPicPr>
          <p:cNvPr id="37" name="Picture 36" descr="images.jfif12.jfif"/>
          <p:cNvPicPr>
            <a:picLocks noChangeAspect="1"/>
          </p:cNvPicPr>
          <p:nvPr/>
        </p:nvPicPr>
        <p:blipFill>
          <a:blip r:embed="rId8"/>
          <a:srcRect l="21476" r="22148"/>
          <a:stretch>
            <a:fillRect/>
          </a:stretch>
        </p:blipFill>
        <p:spPr>
          <a:xfrm>
            <a:off x="5997000" y="1549142"/>
            <a:ext cx="480000" cy="482858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68500" y="2829000"/>
            <a:ext cx="540000" cy="60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2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৮</a:t>
            </a:r>
            <a:r>
              <a:rPr lang="bn-IN" sz="3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3667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67000" y="2829000"/>
            <a:ext cx="540000" cy="60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3667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365500" y="2829000"/>
            <a:ext cx="540000" cy="60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2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১</a:t>
            </a:r>
            <a:r>
              <a:rPr lang="bn-IN" sz="3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3667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64000" y="2829000"/>
            <a:ext cx="540000" cy="60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3667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762500" y="2829000"/>
            <a:ext cx="540000" cy="60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2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৯</a:t>
            </a:r>
            <a:r>
              <a:rPr lang="bn-IN" sz="3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3667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24500" y="1587500"/>
            <a:ext cx="381000" cy="4513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333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ও </a:t>
            </a:r>
            <a:endParaRPr lang="ar-SA" sz="2333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04000" y="1587500"/>
            <a:ext cx="825500" cy="4513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333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একত্রে </a:t>
            </a:r>
            <a:endParaRPr lang="ar-SA" sz="2333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540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৫</a:t>
            </a:r>
            <a:endParaRPr lang="ar-SA" sz="15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205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+ </a:t>
            </a:r>
            <a:endParaRPr lang="ar-SA" sz="15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5875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৫</a:t>
            </a:r>
            <a:endParaRPr lang="ar-SA" sz="15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2860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=</a:t>
            </a:r>
            <a:endParaRPr lang="ar-SA" sz="15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9845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500" b="1" dirty="0">
              <a:solidFill>
                <a:srgbClr val="FF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8735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৪</a:t>
            </a:r>
            <a:endParaRPr lang="ar-SA" sz="1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5720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endParaRPr lang="ar-SA" sz="1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3340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৬</a:t>
            </a:r>
            <a:endParaRPr lang="ar-SA" sz="1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0640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ar-SA" sz="1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699000" y="4064000"/>
            <a:ext cx="540000" cy="444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0" y="1143000"/>
            <a:ext cx="3048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সংখ্যায় প্রকাশ করি ও যোগ করি </a:t>
            </a:r>
            <a:endParaRPr lang="ar-SA" sz="2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6500" y="2345779"/>
            <a:ext cx="27305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খালি ঘরে + , = চিহ্ন বসাও ।  </a:t>
            </a:r>
            <a:endParaRPr lang="ar-SA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11500" y="3552279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যোগ কর।   </a:t>
            </a:r>
            <a:endParaRPr lang="ar-SA" sz="2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683000" y="1524000"/>
            <a:ext cx="63500" cy="762000"/>
            <a:chOff x="4419600" y="1257300"/>
            <a:chExt cx="76200" cy="9144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963194" y="1714500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4038600" y="1713706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3683000" y="2730500"/>
            <a:ext cx="58391" cy="761338"/>
            <a:chOff x="4419600" y="2705100"/>
            <a:chExt cx="70069" cy="913606"/>
          </a:xfrm>
        </p:grpSpPr>
        <p:cxnSp>
          <p:nvCxnSpPr>
            <p:cNvPr id="65" name="Straight Connector 64"/>
            <p:cNvCxnSpPr/>
            <p:nvPr/>
          </p:nvCxnSpPr>
          <p:spPr>
            <a:xfrm rot="5400000">
              <a:off x="3963194" y="3161506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032469" y="3161506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683000" y="4000500"/>
            <a:ext cx="52616" cy="762000"/>
            <a:chOff x="4419600" y="4229100"/>
            <a:chExt cx="63139" cy="9144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3963194" y="4686300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025539" y="4685506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0"/>
                            </p:stCondLst>
                            <p:childTnLst>
                              <p:par>
                                <p:cTn id="1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23" grpId="0"/>
      <p:bldP spid="26" grpId="0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6" grpId="0" animBg="1"/>
      <p:bldP spid="48" grpId="0" animBg="1"/>
      <p:bldP spid="49" grpId="0" animBg="1"/>
      <p:bldP spid="51" grpId="0" animBg="1"/>
      <p:bldP spid="57" grpId="0"/>
      <p:bldP spid="61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66700"/>
            <a:ext cx="1460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মূল্যায়ন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ঃ-</a:t>
            </a:r>
            <a:r>
              <a:rPr lang="bn-IN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endParaRPr lang="ar-SA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714500"/>
            <a:ext cx="16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/>
                  </a:solidFill>
                </a:ln>
              </a:rPr>
              <a:t>যোগ করি।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" y="1143000"/>
            <a:ext cx="4254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/>
                  </a:solidFill>
                </a:ln>
              </a:rPr>
              <a:t>১. নিচে যোগ চিহ্ন কোনটি? 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662542"/>
            <a:ext cx="952500" cy="584775"/>
            <a:chOff x="685800" y="1423550"/>
            <a:chExt cx="1143000" cy="701731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1423550"/>
              <a:ext cx="73152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ক) </a:t>
              </a:r>
              <a:endPara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1423550"/>
              <a:ext cx="609600" cy="5416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333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 </a:t>
              </a:r>
              <a:endParaRPr lang="ar-SA" sz="2333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14500" y="1662542"/>
            <a:ext cx="825500" cy="584775"/>
            <a:chOff x="2362200" y="1423550"/>
            <a:chExt cx="990600" cy="701731"/>
          </a:xfrm>
        </p:grpSpPr>
        <p:sp>
          <p:nvSpPr>
            <p:cNvPr id="6" name="TextBox 5"/>
            <p:cNvSpPr txBox="1"/>
            <p:nvPr/>
          </p:nvSpPr>
          <p:spPr>
            <a:xfrm>
              <a:off x="2362200" y="1423550"/>
              <a:ext cx="68580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খ) </a:t>
              </a:r>
              <a:endPara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1423550"/>
              <a:ext cx="53340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  <a:r>
                <a:rPr lang="bn-IN" sz="2333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</a:t>
              </a:r>
              <a:endParaRPr lang="ar-SA" sz="2333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67000" y="1662542"/>
            <a:ext cx="825500" cy="584775"/>
            <a:chOff x="3733800" y="1423550"/>
            <a:chExt cx="1066800" cy="701731"/>
          </a:xfrm>
        </p:grpSpPr>
        <p:sp>
          <p:nvSpPr>
            <p:cNvPr id="7" name="TextBox 6"/>
            <p:cNvSpPr txBox="1"/>
            <p:nvPr/>
          </p:nvSpPr>
          <p:spPr>
            <a:xfrm>
              <a:off x="3733800" y="1423550"/>
              <a:ext cx="689317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গ) </a:t>
              </a:r>
              <a:endPara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1423550"/>
              <a:ext cx="53340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। </a:t>
              </a:r>
              <a:r>
                <a:rPr lang="bn-IN" sz="2333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</a:t>
              </a:r>
              <a:endParaRPr lang="ar-SA" sz="2333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" y="3183483"/>
            <a:ext cx="952500" cy="584775"/>
            <a:chOff x="685800" y="2680650"/>
            <a:chExt cx="1143000" cy="701731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2680650"/>
              <a:ext cx="73152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ক) </a:t>
              </a:r>
              <a:endPara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0" y="2680650"/>
              <a:ext cx="60960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</a:t>
              </a:r>
              <a:r>
                <a:rPr lang="bn-IN" sz="2333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ar-SA" sz="2333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51000" y="3183483"/>
            <a:ext cx="825500" cy="584775"/>
            <a:chOff x="2362200" y="2680650"/>
            <a:chExt cx="990600" cy="701731"/>
          </a:xfrm>
        </p:grpSpPr>
        <p:sp>
          <p:nvSpPr>
            <p:cNvPr id="12" name="TextBox 11"/>
            <p:cNvSpPr txBox="1"/>
            <p:nvPr/>
          </p:nvSpPr>
          <p:spPr>
            <a:xfrm>
              <a:off x="2362200" y="2680650"/>
              <a:ext cx="76200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খ) </a:t>
              </a:r>
              <a:endPara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2680650"/>
              <a:ext cx="53340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।</a:t>
              </a:r>
              <a:r>
                <a:rPr lang="bn-IN" sz="2333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</a:t>
              </a:r>
              <a:endParaRPr lang="ar-SA" sz="2333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7000" y="3183483"/>
            <a:ext cx="889000" cy="584775"/>
            <a:chOff x="3733800" y="2680650"/>
            <a:chExt cx="1066800" cy="701731"/>
          </a:xfrm>
        </p:grpSpPr>
        <p:sp>
          <p:nvSpPr>
            <p:cNvPr id="13" name="TextBox 12"/>
            <p:cNvSpPr txBox="1"/>
            <p:nvPr/>
          </p:nvSpPr>
          <p:spPr>
            <a:xfrm>
              <a:off x="3733800" y="2680650"/>
              <a:ext cx="64008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গ) </a:t>
              </a:r>
              <a:endPara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7200" y="2680650"/>
              <a:ext cx="533400" cy="7017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32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  <a:r>
                <a:rPr lang="bn-IN" sz="2333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</a:t>
              </a:r>
              <a:endParaRPr lang="ar-SA" sz="2333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2560687"/>
            <a:ext cx="3733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/>
                  </a:solidFill>
                </a:ln>
              </a:rPr>
              <a:t>২. নিচে সমান চিহ্ন কোনটি? 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" name="Picture 17" descr="768px-Red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714500"/>
            <a:ext cx="480000" cy="480000"/>
          </a:xfrm>
          <a:prstGeom prst="rect">
            <a:avLst/>
          </a:prstGeom>
        </p:spPr>
      </p:pic>
      <p:pic>
        <p:nvPicPr>
          <p:cNvPr id="19" name="Picture 18" descr="768px-Red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314700"/>
            <a:ext cx="480000" cy="480000"/>
          </a:xfrm>
          <a:prstGeom prst="rect">
            <a:avLst/>
          </a:prstGeom>
        </p:spPr>
      </p:pic>
      <p:sp>
        <p:nvSpPr>
          <p:cNvPr id="26" name="Frame 25"/>
          <p:cNvSpPr/>
          <p:nvPr/>
        </p:nvSpPr>
        <p:spPr>
          <a:xfrm>
            <a:off x="4038600" y="2476500"/>
            <a:ext cx="510000" cy="480000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33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</a:t>
            </a:r>
            <a:endParaRPr lang="ar-SA" sz="3333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4724400" y="2476500"/>
            <a:ext cx="510000" cy="480000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3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+</a:t>
            </a:r>
            <a:endParaRPr lang="ar-SA" sz="3333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5334000" y="2476500"/>
            <a:ext cx="510000" cy="480000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3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endParaRPr lang="ar-SA" sz="3333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5969000" y="2476500"/>
            <a:ext cx="510000" cy="480000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3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=</a:t>
            </a:r>
            <a:endParaRPr lang="ar-SA" sz="3333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6602000" y="2476500"/>
            <a:ext cx="510000" cy="480000"/>
          </a:xfrm>
          <a:prstGeom prst="frame">
            <a:avLst>
              <a:gd name="adj1" fmla="val 88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4</a:t>
            </a:r>
            <a:endParaRPr lang="ar-SA" sz="3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>
            <a:off x="4038600" y="3467100"/>
            <a:ext cx="510000" cy="480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3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endParaRPr lang="ar-SA" sz="3333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4724400" y="3467100"/>
            <a:ext cx="510000" cy="480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3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+</a:t>
            </a:r>
            <a:endParaRPr lang="ar-SA" sz="3333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>
            <a:off x="5334000" y="3467100"/>
            <a:ext cx="510000" cy="480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3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endParaRPr lang="ar-SA" sz="3333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Frame 33"/>
          <p:cNvSpPr/>
          <p:nvPr/>
        </p:nvSpPr>
        <p:spPr>
          <a:xfrm>
            <a:off x="5969000" y="3457000"/>
            <a:ext cx="510000" cy="480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33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=</a:t>
            </a:r>
            <a:endParaRPr lang="ar-SA" sz="3333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6629400" y="3467100"/>
            <a:ext cx="510000" cy="480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33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3</a:t>
            </a:r>
            <a:endParaRPr lang="ar-SA" sz="3333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0" y="495300"/>
            <a:ext cx="27305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2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বাড়ির কাজ</a:t>
            </a:r>
            <a:endParaRPr lang="ar-SA" sz="32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9813" y="958686"/>
            <a:ext cx="9781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500" dirty="0">
                <a:solidFill>
                  <a:prstClr val="white"/>
                </a:solidFill>
              </a:rPr>
              <a:t>বোঈগী কোর </a:t>
            </a:r>
            <a:endParaRPr lang="ar-SA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1397000"/>
            <a:ext cx="66040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5000" b="1" dirty="0"/>
              <a:t>তোমার বাড়ি থেকে নিচের অংক গুলো করে আনবে ।  </a:t>
            </a:r>
            <a:endParaRPr lang="ar-SA" sz="5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8500" y="3175000"/>
            <a:ext cx="2095500" cy="656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৩ + ৭= </a:t>
            </a:r>
            <a:endParaRPr lang="ar-SA" sz="3667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0" y="3175000"/>
            <a:ext cx="2095500" cy="656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67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৬  + ১ = </a:t>
            </a:r>
            <a:endParaRPr lang="ar-SA" sz="3667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14300"/>
            <a:ext cx="7620000" cy="5410200"/>
            <a:chOff x="381000" y="342900"/>
            <a:chExt cx="8382000" cy="5105400"/>
          </a:xfrm>
        </p:grpSpPr>
        <p:pic>
          <p:nvPicPr>
            <p:cNvPr id="6" name="Picture 5" descr="2-love-still-life-wide-wallpaper-332950.jpg"/>
            <p:cNvPicPr>
              <a:picLocks noChangeAspect="1"/>
            </p:cNvPicPr>
            <p:nvPr/>
          </p:nvPicPr>
          <p:blipFill>
            <a:blip r:embed="rId3"/>
            <a:srcRect b="31250"/>
            <a:stretch>
              <a:fillRect/>
            </a:stretch>
          </p:blipFill>
          <p:spPr>
            <a:xfrm>
              <a:off x="381000" y="342900"/>
              <a:ext cx="8382000" cy="5105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05600" y="1257300"/>
              <a:ext cx="2057400" cy="10341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5000" b="1" dirty="0"/>
                <a:t>ধন্যবাদ </a:t>
              </a:r>
              <a:endParaRPr lang="ar-SA" sz="5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47900"/>
            <a:ext cx="3657600" cy="29854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endParaRPr lang="bn-IN" sz="2000" b="1" dirty="0">
              <a:ln>
                <a:solidFill>
                  <a:sysClr val="windowText" lastClr="000000"/>
                </a:solidFill>
              </a:ln>
            </a:endParaRPr>
          </a:p>
          <a:p>
            <a:pPr algn="ctr"/>
            <a:endParaRPr lang="bn-IN" sz="24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মায়েচিং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bn-IN" sz="24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bn-IN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সহকারী শিক্ষক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চৌধুরী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পাড়া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সরকারি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প্রাথ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ঃ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IN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বিদ্যালয়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রামগড়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খাগড়াছড়ি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476500"/>
            <a:ext cx="1981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প্রাথমিক গণিত </a:t>
            </a:r>
          </a:p>
          <a:p>
            <a:pPr algn="ctr"/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শ্রেনিঃ ১ম </a:t>
            </a:r>
          </a:p>
          <a:p>
            <a:pPr algn="ctr"/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অধ্যায়ঃ ৭ </a:t>
            </a:r>
          </a:p>
          <a:p>
            <a:pPr algn="ctr"/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যোগের ধারণা</a:t>
            </a:r>
          </a:p>
          <a:p>
            <a:pPr algn="ctr"/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পৃষ্ঠা- ২</a:t>
            </a:r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8</a:t>
            </a:r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   </a:t>
            </a:r>
          </a:p>
          <a:p>
            <a:pPr algn="ctr"/>
            <a:r>
              <a:rPr lang="bn-IN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সময়ঃ ৪৫ মিনিট </a:t>
            </a:r>
            <a:endParaRPr lang="ar-S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263240" y="3606140"/>
            <a:ext cx="2159659" cy="6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415640" y="3758540"/>
            <a:ext cx="2159659" cy="6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10839" y="3758540"/>
            <a:ext cx="2159659" cy="6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19400" y="342900"/>
            <a:ext cx="18288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পরিচিতি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670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DSC03603.JPG_15346015234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337" y="571484"/>
            <a:ext cx="1985655" cy="132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705100"/>
            <a:ext cx="6667500" cy="45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33" dirty="0">
                <a:latin typeface="Calibri" pitchFamily="34" charset="0"/>
                <a:cs typeface="Calibri" pitchFamily="34" charset="0"/>
              </a:rPr>
              <a:t>https://www.youtube.com/watch?v=N8S7VOq3wVw</a:t>
            </a:r>
            <a:endParaRPr lang="ar-SA" sz="2333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500" y="1143000"/>
            <a:ext cx="4318000" cy="656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চল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ছড়াটি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600" b="1" u="sng" dirty="0" err="1">
                <a:ln>
                  <a:solidFill>
                    <a:schemeClr val="tx1"/>
                  </a:solidFill>
                </a:ln>
              </a:rPr>
              <a:t>শুনি</a:t>
            </a:r>
            <a:r>
              <a:rPr lang="en-US" sz="3600" b="1" u="sng" dirty="0">
                <a:ln>
                  <a:solidFill>
                    <a:schemeClr val="tx1"/>
                  </a:solidFill>
                </a:ln>
              </a:rPr>
              <a:t>....... </a:t>
            </a:r>
            <a:endParaRPr lang="ar-SA" sz="3600" b="1" u="sng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699000" y="1241888"/>
            <a:ext cx="2095500" cy="853612"/>
            <a:chOff x="5638800" y="537766"/>
            <a:chExt cx="2514600" cy="1329134"/>
          </a:xfrm>
        </p:grpSpPr>
        <p:pic>
          <p:nvPicPr>
            <p:cNvPr id="6" name="Picture 5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537766"/>
              <a:ext cx="1295399" cy="1329134"/>
            </a:xfrm>
            <a:prstGeom prst="rect">
              <a:avLst/>
            </a:prstGeom>
          </p:spPr>
        </p:pic>
        <p:pic>
          <p:nvPicPr>
            <p:cNvPr id="7" name="Picture 6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1" y="537766"/>
              <a:ext cx="1295399" cy="132913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0500" y="1213777"/>
            <a:ext cx="3302000" cy="945223"/>
            <a:chOff x="228600" y="537766"/>
            <a:chExt cx="3962400" cy="1362868"/>
          </a:xfrm>
        </p:grpSpPr>
        <p:pic>
          <p:nvPicPr>
            <p:cNvPr id="5" name="Picture 4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1" y="571500"/>
              <a:ext cx="1295399" cy="1329134"/>
            </a:xfrm>
            <a:prstGeom prst="rect">
              <a:avLst/>
            </a:prstGeom>
          </p:spPr>
        </p:pic>
        <p:pic>
          <p:nvPicPr>
            <p:cNvPr id="4" name="Picture 3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1" y="571500"/>
              <a:ext cx="1295399" cy="1329134"/>
            </a:xfrm>
            <a:prstGeom prst="rect">
              <a:avLst/>
            </a:prstGeom>
          </p:spPr>
        </p:pic>
        <p:pic>
          <p:nvPicPr>
            <p:cNvPr id="3" name="Picture 2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537766"/>
              <a:ext cx="1295399" cy="132913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066800" y="2705100"/>
            <a:ext cx="5715000" cy="165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1206500" y="4826001"/>
            <a:ext cx="48260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1016000" y="571500"/>
            <a:ext cx="5461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মোট কয়টি বই হলো?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533900"/>
            <a:ext cx="2095500" cy="656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৫টি </a:t>
            </a:r>
            <a:endParaRPr lang="ar-SA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500" y="2222500"/>
            <a:ext cx="635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৩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8000" y="2159000"/>
            <a:ext cx="635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২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5 -0.0541 L 0.11666 0.38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2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33333E-6 -0.08352 L -0.04584 0.392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500" y="1968500"/>
            <a:ext cx="6687036" cy="254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2442170"/>
            <a:ext cx="60960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 ধরণা </a:t>
            </a:r>
            <a:endParaRPr lang="en-US" sz="5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130" y="2930352"/>
            <a:ext cx="1234370" cy="1768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6500" y="1016000"/>
            <a:ext cx="5143500" cy="6052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333" b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আজকে আমরা শিখব.......  </a:t>
            </a:r>
            <a:endParaRPr lang="ar-SA" sz="3333" b="1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6 0.00499 C 0.07275 -0.00084 0.09011 -0.01443 0.08143 -0.02914 C 0.08282 -0.03802 0.07552 -0.04912 0.08577 -0.05578 C 0.09497 -0.06216 0.12778 -0.06049 0.12778 -0.06022 C 0.15209 -0.06715 0.15452 -0.06798 0.18247 -0.06521 C 0.19271 -0.05966 0.19375 -0.05411 0.20382 -0.04828 C 0.19844 -0.02109 0.20087 -0.02803 0.17431 -0.01194 C 0.18403 -0.00916 0.19514 -0.00833 0.20382 -0.00472 C 0.22032 0.00222 0.229 0.01054 0.24601 0.01692 C 0.24202 -0.00361 0.24601 -0.00694 0.22518 -0.01943 C 0.22327 -0.03441 0.20625 -0.07298 0.24167 -0.07992 C 0.25417 -0.07908 0.26823 -0.08075 0.27986 -0.07742 C 0.28368 -0.07631 0.26476 -0.05716 0.26285 -0.05578 C 0.26337 -0.05328 0.26684 -0.03247 0.27153 -0.02664 C 0.27587 -0.02137 0.2823 -0.01693 0.28802 -0.01194 C 0.29098 -0.00944 0.29671 -0.00472 0.29671 -0.00444 C 0.2948 -0.00167 0.27796 0.02136 0.28802 0.00249 C 0.28664 -0.01055 0.28907 -0.02359 0.28421 -0.03635 C 0.28316 -0.03913 0.275 -0.03885 0.27153 -0.04107 C 0.24358 -0.06022 0.28177 -0.04329 0.25035 -0.05578 C 0.28073 -0.06105 0.31268 -0.05966 0.34323 -0.06521 C 0.36546 -0.07881 0.35434 -0.05744 0.35139 -0.05328 C 0.34566 -0.04551 0.31806 -0.03635 0.31806 -0.03608 C 0.32431 -0.02303 0.32101 -0.0136 0.34323 -0.00972 C 0.35434 -0.00306 0.3573 0.00194 0.37275 0.00499 C 0.37761 0.01331 0.37414 0.01415 0.38108 0.00971 " pathEditMode="relative" rAng="0" ptsTypes="fffffffffffffffffffffffff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78000" y="571500"/>
            <a:ext cx="3302000" cy="10160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শিখনফল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SA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" y="2095500"/>
            <a:ext cx="7112000" cy="2095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৯.১.২ - উপকরনের সাহায্যে সংখ্যা যোগ করে প্রতীকের মাধ্যমে প্রকাশ করতে পারবে।</a:t>
            </a:r>
          </a:p>
          <a:p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৯.১.৩ -“+”  ও “=” চিহ্ন চিনে বলতে পারবে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3815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যোগের ধারণা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rcRect t="4074" b="4074"/>
          <a:stretch>
            <a:fillRect/>
          </a:stretch>
        </p:blipFill>
        <p:spPr>
          <a:xfrm>
            <a:off x="541424" y="1317452"/>
            <a:ext cx="6561293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2209800" y="266700"/>
            <a:ext cx="2895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বাস্তব পর্যায়  </a:t>
            </a:r>
            <a:endParaRPr lang="ar-SA" sz="40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079500"/>
            <a:ext cx="5238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75" y="1651000"/>
            <a:ext cx="682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Terminator 4"/>
          <p:cNvSpPr/>
          <p:nvPr/>
        </p:nvSpPr>
        <p:spPr>
          <a:xfrm>
            <a:off x="571500" y="698500"/>
            <a:ext cx="3619500" cy="5715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ইমন এনেছে তিনটি ফুল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429000" y="1460500"/>
            <a:ext cx="3365500" cy="5080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রিমা এনেছে দুইটি ফুল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1485900"/>
            <a:ext cx="2222500" cy="1409700"/>
            <a:chOff x="1180041" y="1638300"/>
            <a:chExt cx="2706159" cy="1524000"/>
          </a:xfrm>
        </p:grpSpPr>
        <p:pic>
          <p:nvPicPr>
            <p:cNvPr id="10" name="Picture 9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2904068" y="1638300"/>
              <a:ext cx="982132" cy="1524000"/>
            </a:xfrm>
            <a:prstGeom prst="rect">
              <a:avLst/>
            </a:prstGeom>
          </p:spPr>
        </p:pic>
        <p:pic>
          <p:nvPicPr>
            <p:cNvPr id="9" name="Picture 8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2065868" y="1638300"/>
              <a:ext cx="982132" cy="1524000"/>
            </a:xfrm>
            <a:prstGeom prst="rect">
              <a:avLst/>
            </a:prstGeom>
          </p:spPr>
        </p:pic>
        <p:pic>
          <p:nvPicPr>
            <p:cNvPr id="8" name="Picture 7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1180041" y="1638300"/>
              <a:ext cx="982132" cy="1524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43400" y="2171700"/>
            <a:ext cx="1752600" cy="1524000"/>
            <a:chOff x="4656668" y="2247900"/>
            <a:chExt cx="1975938" cy="1524000"/>
          </a:xfrm>
        </p:grpSpPr>
        <p:pic>
          <p:nvPicPr>
            <p:cNvPr id="12" name="Picture 11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4656668" y="2247900"/>
              <a:ext cx="982132" cy="1524000"/>
            </a:xfrm>
            <a:prstGeom prst="rect">
              <a:avLst/>
            </a:prstGeom>
          </p:spPr>
        </p:pic>
        <p:pic>
          <p:nvPicPr>
            <p:cNvPr id="13" name="Picture 12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5650475" y="2247900"/>
              <a:ext cx="982131" cy="15240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54000" y="2984500"/>
            <a:ext cx="3784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চল ফুল গুলো একত্রে সাজাই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4500" y="4000500"/>
            <a:ext cx="19685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মোট কয়টি ফুল হলো গণনা করি।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4914900"/>
            <a:ext cx="508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১ </a:t>
            </a:r>
            <a:endParaRPr lang="ar-SA" sz="32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4914900"/>
            <a:ext cx="508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২  </a:t>
            </a:r>
            <a:endParaRPr lang="ar-SA" sz="32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4914900"/>
            <a:ext cx="508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৩   </a:t>
            </a:r>
            <a:endParaRPr lang="ar-SA" sz="32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4914900"/>
            <a:ext cx="508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৪    </a:t>
            </a:r>
            <a:endParaRPr lang="ar-SA" sz="32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4914900"/>
            <a:ext cx="508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৫    </a:t>
            </a:r>
            <a:endParaRPr lang="ar-SA" sz="32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3.33333E-6 L 0.02417 0.35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" y="17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11022E-16 -3.33333E-6 L -0.145 0.22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0" y="1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vendish-banana-500x500.jpg"/>
          <p:cNvPicPr>
            <a:picLocks noChangeAspect="1"/>
          </p:cNvPicPr>
          <p:nvPr/>
        </p:nvPicPr>
        <p:blipFill>
          <a:blip r:embed="rId3" cstate="print"/>
          <a:srcRect l="6667" t="8333" r="8333" b="15000"/>
          <a:stretch>
            <a:fillRect/>
          </a:stretch>
        </p:blipFill>
        <p:spPr>
          <a:xfrm>
            <a:off x="1371600" y="419100"/>
            <a:ext cx="1206500" cy="1109980"/>
          </a:xfrm>
          <a:prstGeom prst="rect">
            <a:avLst/>
          </a:prstGeom>
        </p:spPr>
      </p:pic>
      <p:pic>
        <p:nvPicPr>
          <p:cNvPr id="6" name="Picture 5" descr="index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19100"/>
            <a:ext cx="1333499" cy="1128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171700"/>
            <a:ext cx="6121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৪টি কলা ও ২টি কলা একত্রে করলে কয়টি হয়?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0" y="39370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৪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2000" y="39370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২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4686300"/>
            <a:ext cx="889000" cy="44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চার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4762500"/>
            <a:ext cx="1143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যোগ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2500" y="39370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0" y="4762500"/>
            <a:ext cx="889000" cy="44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দুই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5000" y="39370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8000" y="3937000"/>
            <a:ext cx="6350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৬  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14800" y="4735946"/>
            <a:ext cx="1295400" cy="63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সমান 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86400" y="4838700"/>
            <a:ext cx="889000" cy="444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ছয়  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78500" y="2667000"/>
            <a:ext cx="1079500" cy="95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৬টি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2.22222E-6 L -0.05917 0.36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" y="1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833 0.00167 L -0.0575 0.408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" y="20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331</Words>
  <Application>Microsoft Office PowerPoint</Application>
  <PresentationFormat>Custom</PresentationFormat>
  <Paragraphs>174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Tafhimur Rahim Ilham</dc:creator>
  <cp:lastModifiedBy>MCTC(R)</cp:lastModifiedBy>
  <cp:revision>221</cp:revision>
  <dcterms:created xsi:type="dcterms:W3CDTF">2006-08-16T00:00:00Z</dcterms:created>
  <dcterms:modified xsi:type="dcterms:W3CDTF">2020-06-23T16:52:20Z</dcterms:modified>
</cp:coreProperties>
</file>