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70" r:id="rId13"/>
    <p:sldId id="269" r:id="rId14"/>
    <p:sldId id="271" r:id="rId15"/>
    <p:sldId id="272" r:id="rId16"/>
    <p:sldId id="277" r:id="rId17"/>
    <p:sldId id="274" r:id="rId18"/>
    <p:sldId id="273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IEpBXABeslG112e1Tkfplg==" hashData="I9JXyjgBvw7IrONFsIVrgKjr6Tyy2aqw+C+MU8mwtQZtnLkoaiG7IyzSLpUfjSmJ+Vrc8GNKOTDocPfvActPO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66"/>
    <a:srgbClr val="FF9933"/>
    <a:srgbClr val="DDDDDD"/>
    <a:srgbClr val="FF6600"/>
    <a:srgbClr val="FFFF66"/>
    <a:srgbClr val="FFFFFF"/>
    <a:srgbClr val="930B3F"/>
    <a:srgbClr val="00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636" autoAdjust="0"/>
  </p:normalViewPr>
  <p:slideViewPr>
    <p:cSldViewPr snapToGrid="0">
      <p:cViewPr varScale="1">
        <p:scale>
          <a:sx n="51" d="100"/>
          <a:sy n="51" d="100"/>
        </p:scale>
        <p:origin x="682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6AD8E-9137-4A3C-A112-5AC949295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27B2E-737B-48F9-BB3C-B4AD46A327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3D464-C054-43FB-A099-5DE40973D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CF79-36FA-42BD-AB7E-1D7E4A5BA74E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490E8-599B-4AF4-BCB1-A9F1AA36F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140EF-AA6A-4C1C-9D67-76B5E7A98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945B-BB46-4FA8-95FB-DD153582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05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04638-615F-4F35-A4BC-91D41CB99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25698-C043-4BE3-A93F-50D39DABB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9A268-35C3-42F1-AFA3-40B82D9EE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CF79-36FA-42BD-AB7E-1D7E4A5BA74E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50CB3-E841-4864-A436-71F26A406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F33A3-5EC4-4DC6-BE64-801A35560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945B-BB46-4FA8-95FB-DD153582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38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C28BE4-7943-4D6B-B1D9-8845415F5C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449574-51F7-4888-B7F9-458A2D566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C7946-60D3-4320-92E7-E6B1F15A4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CF79-36FA-42BD-AB7E-1D7E4A5BA74E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8568C-52A5-469A-81FB-790ACB3AE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2D906-3C62-4EC9-8ED6-9AE81FB66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945B-BB46-4FA8-95FB-DD153582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76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FED1B-4402-473A-AD1C-AB6DE3351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13020-2C8F-4ECE-ACDA-0BA2BBBF4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E3E88-8E23-497E-A0D0-B385F0828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CF79-36FA-42BD-AB7E-1D7E4A5BA74E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BE30C-99D2-40D8-8355-213FFC24A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B6F4-B6D5-4C1D-AF0C-A723355C3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945B-BB46-4FA8-95FB-DD153582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16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C49B9-7749-476D-A175-E68557E86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4E57A-1C81-43FC-9EB8-E4A0EABD8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6A1C4-4807-43CA-9703-49D017F5E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CF79-36FA-42BD-AB7E-1D7E4A5BA74E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710CA-867A-4852-89B6-36D8D51BB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390A9-15FF-4A69-884E-E9C7728C9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945B-BB46-4FA8-95FB-DD153582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7F46C-1BD5-47BC-ADC7-C13D59588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B10B2-FBDE-4403-BBC2-D91EC7883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2B86F-2418-40AE-9A57-BBC5E4A24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F0CA7E-7707-4125-8C29-2E26A64BA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CF79-36FA-42BD-AB7E-1D7E4A5BA74E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7349D7-5DAB-4132-A99B-9AB89A4E8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C44079-6377-4921-A06E-24D4EACC8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945B-BB46-4FA8-95FB-DD153582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7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C4673-65FF-4EC9-BA9B-84205CCDE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A9488-E37B-4A69-B5E0-A7C7196F2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05CA57-EA8D-4BBF-B024-91E110BC2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3F2A9C-FA98-40A7-9B80-2A98FD621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510F12-22E2-4327-9DCB-63301D66EE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DA73E9-2AC4-4884-A3F6-0E5D470CD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CF79-36FA-42BD-AB7E-1D7E4A5BA74E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7961BB-CE49-45D3-92F0-09E709A70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B96DAF-DE8B-44A6-96CF-BC91B3E0A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945B-BB46-4FA8-95FB-DD153582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17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270AD-BBD6-46B3-8E15-D586724E3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74A43A-14A4-439E-9EB9-DC2AA79C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CF79-36FA-42BD-AB7E-1D7E4A5BA74E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8B2D64-8388-4C2F-9884-6BDE867A0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792868-A5AB-45AF-95C7-5730D2188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945B-BB46-4FA8-95FB-DD153582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43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68DC55-CE64-41AB-A2EE-F253C7BFA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CF79-36FA-42BD-AB7E-1D7E4A5BA74E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58943C-9737-42C9-B3C7-88F941B08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064A9-1893-412D-B790-41A2D4289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945B-BB46-4FA8-95FB-DD153582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40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AC3B2-00C7-45E0-B939-8B28E06B7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151D9-24FC-4704-80F7-4DD51EFE5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0AECE0-F083-48F0-A88D-8162D7A357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8D7AB-0E1C-4860-BD3D-B5E7935E8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CF79-36FA-42BD-AB7E-1D7E4A5BA74E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E1D4B-B46A-44C8-8557-A67F6B6D7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26211-6A54-46CC-9EE1-5C7B42550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945B-BB46-4FA8-95FB-DD153582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69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C0583-29B9-46EE-ADF4-C40DB622C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89C8D8-A5C7-44A7-AF07-03FC3EA1A5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6E1F57-1222-463C-8B79-B9ADE5209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00E944-73D2-4F7D-BE15-C80C4496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CF79-36FA-42BD-AB7E-1D7E4A5BA74E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0076C-68AE-438A-9FAD-29C0D7168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DF73B0-82B3-4A3E-B856-61557D678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A945B-BB46-4FA8-95FB-DD153582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2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0B0C72-F10C-444A-8165-DE31EB477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28ABB-DD66-4062-8868-C0027D119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0D971-2DBF-4B1C-B242-099AB50C6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7CF79-36FA-42BD-AB7E-1D7E4A5BA74E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13BA6-5D87-46C5-ACDB-9FD0C64858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8FE5E-F72E-47D8-8136-4442FCF442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A945B-BB46-4FA8-95FB-DD1535824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1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1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p4"/><Relationship Id="rId7" Type="http://schemas.openxmlformats.org/officeDocument/2006/relationships/image" Target="../media/image3.png"/><Relationship Id="rId2" Type="http://schemas.openxmlformats.org/officeDocument/2006/relationships/audi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6.png"/><Relationship Id="rId4" Type="http://schemas.openxmlformats.org/officeDocument/2006/relationships/audio" Target="../media/media2.mp4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7C23702-64FC-4D31-95B3-C816058841FE}"/>
              </a:ext>
            </a:extLst>
          </p:cNvPr>
          <p:cNvSpPr txBox="1"/>
          <p:nvPr/>
        </p:nvSpPr>
        <p:spPr>
          <a:xfrm>
            <a:off x="-69273" y="0"/>
            <a:ext cx="12330546" cy="666403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321608-DC63-47FE-AA38-171392F70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2" y="193964"/>
            <a:ext cx="11926956" cy="62664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87E65C-808B-4D07-B0E0-D3F9B58AF47B}"/>
              </a:ext>
            </a:extLst>
          </p:cNvPr>
          <p:cNvSpPr txBox="1"/>
          <p:nvPr/>
        </p:nvSpPr>
        <p:spPr>
          <a:xfrm>
            <a:off x="254833" y="6211839"/>
            <a:ext cx="511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হেমা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মনি</a:t>
            </a:r>
            <a:r>
              <a:rPr lang="en-US" dirty="0">
                <a:solidFill>
                  <a:srgbClr val="FFFF00"/>
                </a:solidFill>
              </a:rPr>
              <a:t> ,৯নং </a:t>
            </a:r>
            <a:r>
              <a:rPr lang="en-US" dirty="0" err="1">
                <a:solidFill>
                  <a:srgbClr val="FFFF00"/>
                </a:solidFill>
              </a:rPr>
              <a:t>সালথ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মডেল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সপেয়াবি</a:t>
            </a:r>
            <a:r>
              <a:rPr lang="en-US" dirty="0">
                <a:solidFill>
                  <a:srgbClr val="FFFF00"/>
                </a:solidFill>
              </a:rPr>
              <a:t> ,</a:t>
            </a:r>
            <a:r>
              <a:rPr lang="en-US" dirty="0" err="1">
                <a:solidFill>
                  <a:srgbClr val="FFFF00"/>
                </a:solidFill>
              </a:rPr>
              <a:t>সালথা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ফরিদপুর</a:t>
            </a:r>
            <a:r>
              <a:rPr lang="en-US" dirty="0">
                <a:solidFill>
                  <a:srgbClr val="FFFF00"/>
                </a:solidFill>
              </a:rPr>
              <a:t> 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FA6F19-E116-4D85-A6D6-D9771B6E82E5}"/>
              </a:ext>
            </a:extLst>
          </p:cNvPr>
          <p:cNvSpPr txBox="1"/>
          <p:nvPr/>
        </p:nvSpPr>
        <p:spPr>
          <a:xfrm>
            <a:off x="7271939" y="6091102"/>
            <a:ext cx="511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হেমা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মনি</a:t>
            </a:r>
            <a:r>
              <a:rPr lang="en-US" dirty="0">
                <a:solidFill>
                  <a:srgbClr val="FFFF00"/>
                </a:solidFill>
              </a:rPr>
              <a:t> ,৯নং </a:t>
            </a:r>
            <a:r>
              <a:rPr lang="en-US" dirty="0" err="1">
                <a:solidFill>
                  <a:srgbClr val="FFFF00"/>
                </a:solidFill>
              </a:rPr>
              <a:t>সালথ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মডেল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সপেয়াবি</a:t>
            </a:r>
            <a:r>
              <a:rPr lang="en-US" dirty="0">
                <a:solidFill>
                  <a:srgbClr val="FFFF00"/>
                </a:solidFill>
              </a:rPr>
              <a:t> ,</a:t>
            </a:r>
            <a:r>
              <a:rPr lang="en-US" dirty="0" err="1">
                <a:solidFill>
                  <a:srgbClr val="FFFF00"/>
                </a:solidFill>
              </a:rPr>
              <a:t>সালথা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ফরিদপুর</a:t>
            </a:r>
            <a:r>
              <a:rPr lang="en-US" dirty="0">
                <a:solidFill>
                  <a:srgbClr val="FFFF00"/>
                </a:solidFill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219607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4E5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49BA1F-A8F2-4868-8785-1D657D0E1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8997"/>
            <a:ext cx="12192000" cy="18060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6157D6-EC8F-4683-B0B5-9992192C4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54" y="6417739"/>
            <a:ext cx="5535648" cy="5425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E560F5-391A-4D30-9679-57DE7BBC2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50504" cy="7951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06C410-748D-43D4-ACD8-18BBC7BB29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4068" y="0"/>
            <a:ext cx="1087932" cy="9939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7B97F3-09BF-4591-9950-025AF0D503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4" b="98438" l="5854" r="90000">
                        <a14:foregroundMark x1="7561" y1="96875" x2="7561" y2="96875"/>
                        <a14:foregroundMark x1="8659" y1="92480" x2="8659" y2="92480"/>
                        <a14:foregroundMark x1="8780" y1="92188" x2="8780" y2="92188"/>
                        <a14:foregroundMark x1="9756" y1="89551" x2="9756" y2="89551"/>
                        <a14:foregroundMark x1="11585" y1="86426" x2="11585" y2="86426"/>
                        <a14:foregroundMark x1="12805" y1="83887" x2="12805" y2="83887"/>
                        <a14:foregroundMark x1="15244" y1="80957" x2="15244" y2="80957"/>
                        <a14:foregroundMark x1="17683" y1="75391" x2="17683" y2="75391"/>
                        <a14:foregroundMark x1="51341" y1="28418" x2="51341" y2="28418"/>
                        <a14:foregroundMark x1="53171" y1="25488" x2="53171" y2="25488"/>
                        <a14:foregroundMark x1="55122" y1="19434" x2="55122" y2="19434"/>
                        <a14:foregroundMark x1="58659" y1="14746" x2="58659" y2="14746"/>
                        <a14:foregroundMark x1="60244" y1="12891" x2="60244" y2="12891"/>
                        <a14:foregroundMark x1="65732" y1="8496" x2="65732" y2="8496"/>
                        <a14:foregroundMark x1="67195" y1="6836" x2="67195" y2="6836"/>
                        <a14:foregroundMark x1="71220" y1="5176" x2="71220" y2="5176"/>
                        <a14:foregroundMark x1="72439" y1="3418" x2="72805" y2="2734"/>
                        <a14:foregroundMark x1="80732" y1="684" x2="80732" y2="684"/>
                        <a14:foregroundMark x1="86707" y1="3320" x2="86707" y2="3320"/>
                        <a14:foregroundMark x1="85976" y1="6836" x2="85976" y2="6836"/>
                        <a14:foregroundMark x1="83780" y1="12012" x2="83780" y2="12012"/>
                        <a14:foregroundMark x1="79024" y1="16602" x2="79024" y2="16602"/>
                        <a14:foregroundMark x1="75610" y1="24219" x2="75610" y2="24219"/>
                        <a14:foregroundMark x1="69512" y1="31934" x2="69512" y2="31934"/>
                        <a14:foregroundMark x1="62195" y1="41016" x2="62195" y2="41016"/>
                        <a14:foregroundMark x1="52683" y1="52344" x2="52683" y2="52344"/>
                        <a14:foregroundMark x1="48659" y1="57715" x2="48659" y2="57715"/>
                        <a14:foregroundMark x1="44024" y1="69531" x2="44024" y2="69531"/>
                        <a14:foregroundMark x1="30122" y1="80273" x2="30122" y2="80273"/>
                        <a14:foregroundMark x1="22683" y1="88086" x2="22683" y2="88086"/>
                        <a14:foregroundMark x1="14756" y1="94824" x2="14756" y2="94824"/>
                        <a14:foregroundMark x1="5854" y1="94238" x2="5854" y2="94238"/>
                        <a14:foregroundMark x1="5854" y1="94238" x2="5854" y2="94238"/>
                        <a14:foregroundMark x1="13415" y1="98438" x2="13415" y2="9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68106">
            <a:off x="1378342" y="143363"/>
            <a:ext cx="3467439" cy="43300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BC6613-0EAF-494C-9253-43F6C3A4654A}"/>
              </a:ext>
            </a:extLst>
          </p:cNvPr>
          <p:cNvSpPr txBox="1"/>
          <p:nvPr/>
        </p:nvSpPr>
        <p:spPr>
          <a:xfrm>
            <a:off x="4956313" y="795130"/>
            <a:ext cx="57646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5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150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</a:t>
            </a:r>
            <a:endParaRPr lang="en-US" sz="15000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E84264-8FFD-42BE-A832-77706BDF02FA}"/>
              </a:ext>
            </a:extLst>
          </p:cNvPr>
          <p:cNvSpPr txBox="1"/>
          <p:nvPr/>
        </p:nvSpPr>
        <p:spPr>
          <a:xfrm>
            <a:off x="4967681" y="2429759"/>
            <a:ext cx="17644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5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15000" b="1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54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4E5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49BA1F-A8F2-4868-8785-1D657D0E1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80158"/>
            <a:ext cx="12192000" cy="21778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6157D6-EC8F-4683-B0B5-9992192C4D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54" y="6417739"/>
            <a:ext cx="5535648" cy="5425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E560F5-391A-4D30-9679-57DE7BBC20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550504" cy="7951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06C410-748D-43D4-ACD8-18BBC7BB29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04068" y="0"/>
            <a:ext cx="1087932" cy="9939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EC4EF5-AB0F-4277-8248-1232673FD81C}"/>
              </a:ext>
            </a:extLst>
          </p:cNvPr>
          <p:cNvSpPr txBox="1"/>
          <p:nvPr/>
        </p:nvSpPr>
        <p:spPr>
          <a:xfrm>
            <a:off x="2438400" y="397565"/>
            <a:ext cx="69706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বলোতো এই বর্ণের নাম কি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86639F-3418-477C-8497-90875F332D40}"/>
              </a:ext>
            </a:extLst>
          </p:cNvPr>
          <p:cNvSpPr txBox="1"/>
          <p:nvPr/>
        </p:nvSpPr>
        <p:spPr>
          <a:xfrm>
            <a:off x="4671390" y="1461643"/>
            <a:ext cx="221311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n-IN" sz="20000" b="1" i="0" u="none" strike="noStrike" kern="1200" cap="none" spc="0" normalizeH="0" baseline="0" noProof="0" dirty="0">
                <a:ln/>
                <a:solidFill>
                  <a:srgbClr val="FF9933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</a:t>
            </a:r>
            <a:endParaRPr lang="en-US" dirty="0">
              <a:solidFill>
                <a:srgbClr val="FF9933"/>
              </a:solidFill>
            </a:endParaRPr>
          </a:p>
        </p:txBody>
      </p:sp>
      <p:pic>
        <p:nvPicPr>
          <p:cNvPr id="2" name="ক">
            <a:hlinkClick r:id="" action="ppaction://media"/>
            <a:extLst>
              <a:ext uri="{FF2B5EF4-FFF2-40B4-BE49-F238E27FC236}">
                <a16:creationId xmlns:a16="http://schemas.microsoft.com/office/drawing/2014/main" id="{FCAA549E-D653-4C26-80FA-B0F422F354F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3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4E5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49BA1F-A8F2-4868-8785-1D657D0E1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65904"/>
            <a:ext cx="12192000" cy="22920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6157D6-EC8F-4683-B0B5-9992192C4D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54" y="6417739"/>
            <a:ext cx="5535648" cy="5425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E560F5-391A-4D30-9679-57DE7BBC20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550504" cy="7951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06C410-748D-43D4-ACD8-18BBC7BB29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04068" y="0"/>
            <a:ext cx="1087932" cy="9939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391AC9-29C0-47A3-8E7D-26278E5486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016"/>
            <a:ext cx="4598504" cy="3675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869D70-20EB-494E-8098-9323A548537E}"/>
              </a:ext>
            </a:extLst>
          </p:cNvPr>
          <p:cNvSpPr txBox="1"/>
          <p:nvPr/>
        </p:nvSpPr>
        <p:spPr>
          <a:xfrm>
            <a:off x="4320210" y="120329"/>
            <a:ext cx="62815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0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16000" b="1" dirty="0">
                <a:latin typeface="NikoshBAN" panose="02000000000000000000" pitchFamily="2" charset="0"/>
                <a:cs typeface="NikoshBAN" panose="02000000000000000000" pitchFamily="2" charset="0"/>
              </a:rPr>
              <a:t>রগোশ</a:t>
            </a:r>
            <a:r>
              <a:rPr lang="bn-IN" sz="16000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0" b="1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F5BA41-972C-49E5-BADD-0C362FCB00B2}"/>
              </a:ext>
            </a:extLst>
          </p:cNvPr>
          <p:cNvSpPr txBox="1"/>
          <p:nvPr/>
        </p:nvSpPr>
        <p:spPr>
          <a:xfrm>
            <a:off x="4491860" y="2151727"/>
            <a:ext cx="17764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0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endParaRPr lang="en-US" sz="16000" b="1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খ">
            <a:hlinkClick r:id="" action="ppaction://media"/>
            <a:extLst>
              <a:ext uri="{FF2B5EF4-FFF2-40B4-BE49-F238E27FC236}">
                <a16:creationId xmlns:a16="http://schemas.microsoft.com/office/drawing/2014/main" id="{B44B7D98-F0E0-4DBE-90F2-ADD4FC099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32504" y="3256057"/>
            <a:ext cx="487363" cy="24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5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4E5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49BA1F-A8F2-4868-8785-1D657D0E1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65904"/>
            <a:ext cx="12192000" cy="22920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6157D6-EC8F-4683-B0B5-9992192C4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54" y="6417739"/>
            <a:ext cx="5535648" cy="5425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E560F5-391A-4D30-9679-57DE7BBC2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50504" cy="7951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06C410-748D-43D4-ACD8-18BBC7BB29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4068" y="0"/>
            <a:ext cx="1087932" cy="9939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F372E0-EA1B-4373-90AC-057449EA1BD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625" b="90000" l="3315" r="91989">
                        <a14:foregroundMark x1="3315" y1="88125" x2="3315" y2="88125"/>
                        <a14:foregroundMark x1="16022" y1="21250" x2="16022" y2="21250"/>
                        <a14:foregroundMark x1="13812" y1="29375" x2="13812" y2="29375"/>
                        <a14:foregroundMark x1="22928" y1="20000" x2="22928" y2="20000"/>
                        <a14:foregroundMark x1="30110" y1="13125" x2="30110" y2="13125"/>
                        <a14:foregroundMark x1="36464" y1="14375" x2="36464" y2="14375"/>
                        <a14:foregroundMark x1="75138" y1="18750" x2="75138" y2="18750"/>
                        <a14:foregroundMark x1="70994" y1="14375" x2="70994" y2="14375"/>
                        <a14:foregroundMark x1="67127" y1="14375" x2="67127" y2="14375"/>
                        <a14:foregroundMark x1="63260" y1="13750" x2="62707" y2="11875"/>
                        <a14:foregroundMark x1="56630" y1="11875" x2="56630" y2="11875"/>
                        <a14:foregroundMark x1="83978" y1="13750" x2="83978" y2="13750"/>
                        <a14:foregroundMark x1="79006" y1="13125" x2="79006" y2="13125"/>
                        <a14:foregroundMark x1="86188" y1="17500" x2="86188" y2="17500"/>
                        <a14:foregroundMark x1="86188" y1="24375" x2="86188" y2="24375"/>
                        <a14:foregroundMark x1="76519" y1="5000" x2="76519" y2="5000"/>
                        <a14:foregroundMark x1="45856" y1="9375" x2="45856" y2="9375"/>
                        <a14:foregroundMark x1="52762" y1="13125" x2="52762" y2="13125"/>
                        <a14:foregroundMark x1="92541" y1="80625" x2="92541" y2="80625"/>
                        <a14:foregroundMark x1="83702" y1="14375" x2="83702" y2="14375"/>
                        <a14:foregroundMark x1="83702" y1="14375" x2="83702" y2="14375"/>
                        <a14:foregroundMark x1="83425" y1="14375" x2="83425" y2="14375"/>
                        <a14:foregroundMark x1="79834" y1="12500" x2="79834" y2="12500"/>
                        <a14:foregroundMark x1="60773" y1="10625" x2="60773" y2="10625"/>
                        <a14:foregroundMark x1="20718" y1="12500" x2="20718" y2="12500"/>
                        <a14:foregroundMark x1="20718" y1="12500" x2="20718" y2="12500"/>
                        <a14:foregroundMark x1="13812" y1="14375" x2="13812" y2="1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755"/>
          <a:stretch/>
        </p:blipFill>
        <p:spPr>
          <a:xfrm>
            <a:off x="-172278" y="1754350"/>
            <a:ext cx="5557508" cy="2743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78F308-DE5F-4ABF-A91D-DDB4F3F43B04}"/>
              </a:ext>
            </a:extLst>
          </p:cNvPr>
          <p:cNvSpPr txBox="1"/>
          <p:nvPr/>
        </p:nvSpPr>
        <p:spPr>
          <a:xfrm>
            <a:off x="5385230" y="477078"/>
            <a:ext cx="53225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0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bn-IN" sz="16000" b="1" dirty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endParaRPr lang="en-US" sz="1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0F83AB-D7F7-4347-825C-71A449292C52}"/>
              </a:ext>
            </a:extLst>
          </p:cNvPr>
          <p:cNvSpPr txBox="1"/>
          <p:nvPr/>
        </p:nvSpPr>
        <p:spPr>
          <a:xfrm>
            <a:off x="5385230" y="2370933"/>
            <a:ext cx="22877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0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1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01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4E5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49BA1F-A8F2-4868-8785-1D657D0E1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65904"/>
            <a:ext cx="12192000" cy="22920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6157D6-EC8F-4683-B0B5-9992192C4D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54" y="6417739"/>
            <a:ext cx="5535648" cy="5425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E560F5-391A-4D30-9679-57DE7BBC20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550504" cy="7951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06C410-748D-43D4-ACD8-18BBC7BB29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04068" y="0"/>
            <a:ext cx="1087932" cy="9939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5552D7-778B-4258-8712-982457A85BEB}"/>
              </a:ext>
            </a:extLst>
          </p:cNvPr>
          <p:cNvSpPr txBox="1"/>
          <p:nvPr/>
        </p:nvSpPr>
        <p:spPr>
          <a:xfrm>
            <a:off x="331305" y="503587"/>
            <a:ext cx="1114507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বলোতো এই বর্ণের নাম কি 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3C89ED-57FD-4E40-B4E1-B95880695DD9}"/>
              </a:ext>
            </a:extLst>
          </p:cNvPr>
          <p:cNvSpPr txBox="1"/>
          <p:nvPr/>
        </p:nvSpPr>
        <p:spPr>
          <a:xfrm>
            <a:off x="4744278" y="1691559"/>
            <a:ext cx="33925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0" b="1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20000" b="1" dirty="0">
              <a:solidFill>
                <a:srgbClr val="FF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খ">
            <a:hlinkClick r:id="" action="ppaction://media"/>
            <a:extLst>
              <a:ext uri="{FF2B5EF4-FFF2-40B4-BE49-F238E27FC236}">
                <a16:creationId xmlns:a16="http://schemas.microsoft.com/office/drawing/2014/main" id="{B771CD7A-4D23-4DBA-939F-307DA8A964E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60162" y="32428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8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1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4E5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6157D6-EC8F-4683-B0B5-9992192C4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54" y="6417739"/>
            <a:ext cx="5535648" cy="5425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E560F5-391A-4D30-9679-57DE7BBC2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50504" cy="7951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06C410-748D-43D4-ACD8-18BBC7BB2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4068" y="0"/>
            <a:ext cx="1087932" cy="9939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4ED5A5-2720-447D-AA65-9BE7805F0288}"/>
              </a:ext>
            </a:extLst>
          </p:cNvPr>
          <p:cNvSpPr txBox="1"/>
          <p:nvPr/>
        </p:nvSpPr>
        <p:spPr>
          <a:xfrm>
            <a:off x="2239618" y="0"/>
            <a:ext cx="7712764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বর্ণ দিয়ে শব্দ বলি/ চর্চা করি  </a:t>
            </a:r>
            <a:endParaRPr kumimoji="0" 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861AB3-43A5-4DC1-BABC-54D4A22F57FA}"/>
              </a:ext>
            </a:extLst>
          </p:cNvPr>
          <p:cNvSpPr txBox="1"/>
          <p:nvPr/>
        </p:nvSpPr>
        <p:spPr>
          <a:xfrm>
            <a:off x="1833775" y="3732739"/>
            <a:ext cx="166667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10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</a:t>
            </a:r>
            <a:endParaRPr kumimoji="0" lang="en-US" sz="11000" b="1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0EFE4EBC-9251-4B2C-90A2-897A94D82E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351217"/>
              </p:ext>
            </p:extLst>
          </p:nvPr>
        </p:nvGraphicFramePr>
        <p:xfrm>
          <a:off x="0" y="1527940"/>
          <a:ext cx="12037101" cy="5232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4670">
                  <a:extLst>
                    <a:ext uri="{9D8B030D-6E8A-4147-A177-3AD203B41FA5}">
                      <a16:colId xmlns:a16="http://schemas.microsoft.com/office/drawing/2014/main" val="1888201432"/>
                    </a:ext>
                  </a:extLst>
                </a:gridCol>
                <a:gridCol w="2883812">
                  <a:extLst>
                    <a:ext uri="{9D8B030D-6E8A-4147-A177-3AD203B41FA5}">
                      <a16:colId xmlns:a16="http://schemas.microsoft.com/office/drawing/2014/main" val="610273624"/>
                    </a:ext>
                  </a:extLst>
                </a:gridCol>
                <a:gridCol w="3389297">
                  <a:extLst>
                    <a:ext uri="{9D8B030D-6E8A-4147-A177-3AD203B41FA5}">
                      <a16:colId xmlns:a16="http://schemas.microsoft.com/office/drawing/2014/main" val="4281150240"/>
                    </a:ext>
                  </a:extLst>
                </a:gridCol>
                <a:gridCol w="3749322">
                  <a:extLst>
                    <a:ext uri="{9D8B030D-6E8A-4147-A177-3AD203B41FA5}">
                      <a16:colId xmlns:a16="http://schemas.microsoft.com/office/drawing/2014/main" val="3669961144"/>
                    </a:ext>
                  </a:extLst>
                </a:gridCol>
              </a:tblGrid>
              <a:tr h="12784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240857"/>
                  </a:ext>
                </a:extLst>
              </a:tr>
              <a:tr h="39542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83475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C17CE7D-0EBE-43D9-9710-492090789805}"/>
              </a:ext>
            </a:extLst>
          </p:cNvPr>
          <p:cNvSpPr txBox="1"/>
          <p:nvPr/>
        </p:nvSpPr>
        <p:spPr>
          <a:xfrm>
            <a:off x="-1167046" y="1230463"/>
            <a:ext cx="116704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10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endParaRPr kumimoji="0" lang="en-US" sz="11000" b="1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60824F-5464-4CE1-915E-2B103C53CC6A}"/>
              </a:ext>
            </a:extLst>
          </p:cNvPr>
          <p:cNvSpPr txBox="1"/>
          <p:nvPr/>
        </p:nvSpPr>
        <p:spPr>
          <a:xfrm>
            <a:off x="-847488" y="3842433"/>
            <a:ext cx="132004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bn-IN" sz="110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11000" dirty="0">
              <a:solidFill>
                <a:srgbClr val="FF3399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5827B8-4681-4672-AA90-2BE418BB9E60}"/>
              </a:ext>
            </a:extLst>
          </p:cNvPr>
          <p:cNvSpPr txBox="1"/>
          <p:nvPr/>
        </p:nvSpPr>
        <p:spPr>
          <a:xfrm>
            <a:off x="-3210728" y="1230463"/>
            <a:ext cx="229074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10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bn-IN" sz="1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লা</a:t>
            </a:r>
            <a:endParaRPr kumimoji="0" lang="en-US" sz="1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4906DF-F770-4BEF-983B-A98A48875650}"/>
              </a:ext>
            </a:extLst>
          </p:cNvPr>
          <p:cNvSpPr txBox="1"/>
          <p:nvPr/>
        </p:nvSpPr>
        <p:spPr>
          <a:xfrm>
            <a:off x="-5808778" y="1230463"/>
            <a:ext cx="294010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10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bn-IN" sz="1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মলা</a:t>
            </a:r>
            <a:endParaRPr kumimoji="0" lang="en-US" sz="1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A83CC0-98E4-4DD3-BC91-78D1B061EE88}"/>
              </a:ext>
            </a:extLst>
          </p:cNvPr>
          <p:cNvSpPr txBox="1"/>
          <p:nvPr/>
        </p:nvSpPr>
        <p:spPr>
          <a:xfrm>
            <a:off x="-3162695" y="3822314"/>
            <a:ext cx="229074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10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</a:t>
            </a:r>
            <a:r>
              <a:rPr kumimoji="0" lang="bn-IN" sz="1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</a:t>
            </a:r>
            <a:endParaRPr kumimoji="0" lang="en-US" sz="1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6F0D54-6C13-4311-84E2-A178428C3BF4}"/>
              </a:ext>
            </a:extLst>
          </p:cNvPr>
          <p:cNvSpPr txBox="1"/>
          <p:nvPr/>
        </p:nvSpPr>
        <p:spPr>
          <a:xfrm>
            <a:off x="-6824541" y="3247697"/>
            <a:ext cx="36138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10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</a:t>
            </a:r>
            <a:r>
              <a:rPr kumimoji="0" lang="bn-IN" sz="1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রগোশ</a:t>
            </a:r>
            <a:r>
              <a:rPr kumimoji="0" lang="bn-IN" sz="160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16000" b="1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1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7.40741E-7 L 0.14349 -0.001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45651 0.0032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26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0.90417 0.0097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08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0.10833 0.0039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2 -0.00185 L 0.47057 0.0067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33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0.98724 0.0023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62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  <p:bldP spid="16" grpId="0"/>
      <p:bldP spid="17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4E5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6157D6-EC8F-4683-B0B5-9992192C4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54" y="6417739"/>
            <a:ext cx="5535648" cy="5425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E560F5-391A-4D30-9679-57DE7BBC2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550504" cy="7951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06C410-748D-43D4-ACD8-18BBC7BB2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4068" y="0"/>
            <a:ext cx="1087932" cy="9939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4ED5A5-2720-447D-AA65-9BE7805F0288}"/>
              </a:ext>
            </a:extLst>
          </p:cNvPr>
          <p:cNvSpPr txBox="1"/>
          <p:nvPr/>
        </p:nvSpPr>
        <p:spPr>
          <a:xfrm>
            <a:off x="2239618" y="0"/>
            <a:ext cx="7712764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আবার বলি/ চর্চা করি  </a:t>
            </a:r>
            <a:endParaRPr kumimoji="0" lang="en-US" sz="6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861AB3-43A5-4DC1-BABC-54D4A22F57FA}"/>
              </a:ext>
            </a:extLst>
          </p:cNvPr>
          <p:cNvSpPr txBox="1"/>
          <p:nvPr/>
        </p:nvSpPr>
        <p:spPr>
          <a:xfrm>
            <a:off x="1833775" y="3732739"/>
            <a:ext cx="166667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10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</a:t>
            </a:r>
            <a:endParaRPr kumimoji="0" lang="en-US" sz="11000" b="1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0EFE4EBC-9251-4B2C-90A2-897A94D82E84}"/>
              </a:ext>
            </a:extLst>
          </p:cNvPr>
          <p:cNvGraphicFramePr>
            <a:graphicFrameLocks noGrp="1"/>
          </p:cNvGraphicFramePr>
          <p:nvPr/>
        </p:nvGraphicFramePr>
        <p:xfrm>
          <a:off x="0" y="1527940"/>
          <a:ext cx="12037101" cy="5232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4670">
                  <a:extLst>
                    <a:ext uri="{9D8B030D-6E8A-4147-A177-3AD203B41FA5}">
                      <a16:colId xmlns:a16="http://schemas.microsoft.com/office/drawing/2014/main" val="1888201432"/>
                    </a:ext>
                  </a:extLst>
                </a:gridCol>
                <a:gridCol w="2883812">
                  <a:extLst>
                    <a:ext uri="{9D8B030D-6E8A-4147-A177-3AD203B41FA5}">
                      <a16:colId xmlns:a16="http://schemas.microsoft.com/office/drawing/2014/main" val="610273624"/>
                    </a:ext>
                  </a:extLst>
                </a:gridCol>
                <a:gridCol w="3389297">
                  <a:extLst>
                    <a:ext uri="{9D8B030D-6E8A-4147-A177-3AD203B41FA5}">
                      <a16:colId xmlns:a16="http://schemas.microsoft.com/office/drawing/2014/main" val="4281150240"/>
                    </a:ext>
                  </a:extLst>
                </a:gridCol>
                <a:gridCol w="3749322">
                  <a:extLst>
                    <a:ext uri="{9D8B030D-6E8A-4147-A177-3AD203B41FA5}">
                      <a16:colId xmlns:a16="http://schemas.microsoft.com/office/drawing/2014/main" val="3669961144"/>
                    </a:ext>
                  </a:extLst>
                </a:gridCol>
              </a:tblGrid>
              <a:tr h="12784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240857"/>
                  </a:ext>
                </a:extLst>
              </a:tr>
              <a:tr h="39542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83475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C17CE7D-0EBE-43D9-9710-492090789805}"/>
              </a:ext>
            </a:extLst>
          </p:cNvPr>
          <p:cNvSpPr txBox="1"/>
          <p:nvPr/>
        </p:nvSpPr>
        <p:spPr>
          <a:xfrm>
            <a:off x="-1167046" y="1230463"/>
            <a:ext cx="116704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10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endParaRPr kumimoji="0" lang="en-US" sz="11000" b="1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60824F-5464-4CE1-915E-2B103C53CC6A}"/>
              </a:ext>
            </a:extLst>
          </p:cNvPr>
          <p:cNvSpPr txBox="1"/>
          <p:nvPr/>
        </p:nvSpPr>
        <p:spPr>
          <a:xfrm>
            <a:off x="-847488" y="3842433"/>
            <a:ext cx="132004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bn-IN" sz="110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11000" dirty="0">
              <a:solidFill>
                <a:srgbClr val="FF3399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5827B8-4681-4672-AA90-2BE418BB9E60}"/>
              </a:ext>
            </a:extLst>
          </p:cNvPr>
          <p:cNvSpPr txBox="1"/>
          <p:nvPr/>
        </p:nvSpPr>
        <p:spPr>
          <a:xfrm>
            <a:off x="-3210728" y="1230463"/>
            <a:ext cx="229074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10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bn-IN" sz="1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লা</a:t>
            </a:r>
            <a:endParaRPr kumimoji="0" lang="en-US" sz="1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4906DF-F770-4BEF-983B-A98A48875650}"/>
              </a:ext>
            </a:extLst>
          </p:cNvPr>
          <p:cNvSpPr txBox="1"/>
          <p:nvPr/>
        </p:nvSpPr>
        <p:spPr>
          <a:xfrm>
            <a:off x="-5808778" y="1230463"/>
            <a:ext cx="294010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10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bn-IN" sz="1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মলা</a:t>
            </a:r>
            <a:endParaRPr kumimoji="0" lang="en-US" sz="1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A83CC0-98E4-4DD3-BC91-78D1B061EE88}"/>
              </a:ext>
            </a:extLst>
          </p:cNvPr>
          <p:cNvSpPr txBox="1"/>
          <p:nvPr/>
        </p:nvSpPr>
        <p:spPr>
          <a:xfrm>
            <a:off x="-3162695" y="3822314"/>
            <a:ext cx="229074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10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</a:t>
            </a:r>
            <a:r>
              <a:rPr kumimoji="0" lang="bn-IN" sz="1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</a:t>
            </a:r>
            <a:endParaRPr kumimoji="0" lang="en-US" sz="1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6F0D54-6C13-4311-84E2-A178428C3BF4}"/>
              </a:ext>
            </a:extLst>
          </p:cNvPr>
          <p:cNvSpPr txBox="1"/>
          <p:nvPr/>
        </p:nvSpPr>
        <p:spPr>
          <a:xfrm>
            <a:off x="-6824541" y="3247697"/>
            <a:ext cx="36138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10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</a:t>
            </a:r>
            <a:r>
              <a:rPr kumimoji="0" lang="bn-IN" sz="1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রগোশ</a:t>
            </a:r>
            <a:r>
              <a:rPr kumimoji="0" lang="bn-IN" sz="160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16000" b="1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07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7.40741E-7 L 0.14349 -0.001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45651 0.0032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26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0.90417 0.0097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08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0.10833 0.0039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2 -0.00185 L 0.47057 0.0067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33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0.98724 0.0023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62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  <p:bldP spid="16" grpId="0"/>
      <p:bldP spid="17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4E5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49BA1F-A8F2-4868-8785-1D657D0E1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364"/>
            <a:ext cx="12192000" cy="28406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6157D6-EC8F-4683-B0B5-9992192C4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54" y="6417739"/>
            <a:ext cx="5535648" cy="5425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E560F5-391A-4D30-9679-57DE7BBC2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50504" cy="7951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06C410-748D-43D4-ACD8-18BBC7BB29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4068" y="0"/>
            <a:ext cx="1087932" cy="9939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1B9399-4E39-4EDE-AD2A-766429911F45}"/>
              </a:ext>
            </a:extLst>
          </p:cNvPr>
          <p:cNvSpPr txBox="1"/>
          <p:nvPr/>
        </p:nvSpPr>
        <p:spPr>
          <a:xfrm>
            <a:off x="3500454" y="-42007"/>
            <a:ext cx="60935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পাঠ্যপুস্তক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সংযোগ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7304A1-61CC-484A-8D11-53D29C1AD2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239" y="1399107"/>
            <a:ext cx="6687844" cy="3457706"/>
          </a:xfrm>
          <a:prstGeom prst="rect">
            <a:avLst/>
          </a:prstGeom>
          <a:ln>
            <a:noFill/>
          </a:ln>
          <a:effectLst>
            <a:glow rad="228600">
              <a:srgbClr val="DEC18C">
                <a:satMod val="175000"/>
                <a:alpha val="40000"/>
              </a:srgb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ight"/>
            <a:lightRig rig="contrasting" dir="t">
              <a:rot lat="0" lon="0" rev="1500000"/>
            </a:lightRig>
          </a:scene3d>
          <a:sp3d prstMaterial="metal">
            <a:bevelT w="88900" h="88900" prst="coolSlant"/>
          </a:sp3d>
        </p:spPr>
      </p:pic>
    </p:spTree>
    <p:extLst>
      <p:ext uri="{BB962C8B-B14F-4D97-AF65-F5344CB8AC3E}">
        <p14:creationId xmlns:p14="http://schemas.microsoft.com/office/powerpoint/2010/main" val="223016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4E5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49BA1F-A8F2-4868-8785-1D657D0E1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4" y="4882486"/>
            <a:ext cx="12192000" cy="22920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6157D6-EC8F-4683-B0B5-9992192C4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54" y="6417739"/>
            <a:ext cx="5535648" cy="5425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E560F5-391A-4D30-9679-57DE7BBC2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50504" cy="7951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06C410-748D-43D4-ACD8-18BBC7BB29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4068" y="0"/>
            <a:ext cx="1087932" cy="993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4D5208-AE3B-4728-8DAB-7E5AF216416B}"/>
              </a:ext>
            </a:extLst>
          </p:cNvPr>
          <p:cNvSpPr txBox="1"/>
          <p:nvPr/>
        </p:nvSpPr>
        <p:spPr>
          <a:xfrm>
            <a:off x="-179205" y="961461"/>
            <a:ext cx="1208207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66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সাথে বর্ন দাগ টেনে মিলাই </a:t>
            </a:r>
            <a:endParaRPr lang="en-US" sz="6600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0AEBFE-9202-498E-821B-B97E4B0BF975}"/>
              </a:ext>
            </a:extLst>
          </p:cNvPr>
          <p:cNvSpPr txBox="1"/>
          <p:nvPr/>
        </p:nvSpPr>
        <p:spPr>
          <a:xfrm>
            <a:off x="3043002" y="-56737"/>
            <a:ext cx="61009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8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908DDC-3C5F-48BD-A4DF-881BEAD6C15E}"/>
              </a:ext>
            </a:extLst>
          </p:cNvPr>
          <p:cNvSpPr txBox="1"/>
          <p:nvPr/>
        </p:nvSpPr>
        <p:spPr>
          <a:xfrm>
            <a:off x="2342677" y="1968575"/>
            <a:ext cx="1663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F24BCD-1E47-4C95-B05E-89B85DE28074}"/>
              </a:ext>
            </a:extLst>
          </p:cNvPr>
          <p:cNvSpPr txBox="1"/>
          <p:nvPr/>
        </p:nvSpPr>
        <p:spPr>
          <a:xfrm>
            <a:off x="2458637" y="3747766"/>
            <a:ext cx="20836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40F886-E0A7-4C28-A4AA-B4AA63317968}"/>
              </a:ext>
            </a:extLst>
          </p:cNvPr>
          <p:cNvSpPr txBox="1"/>
          <p:nvPr/>
        </p:nvSpPr>
        <p:spPr>
          <a:xfrm>
            <a:off x="5393050" y="2108655"/>
            <a:ext cx="3223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খরগোশ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D33662-DCF0-416A-9EEB-927FC19860B5}"/>
              </a:ext>
            </a:extLst>
          </p:cNvPr>
          <p:cNvSpPr txBox="1"/>
          <p:nvPr/>
        </p:nvSpPr>
        <p:spPr>
          <a:xfrm>
            <a:off x="5651292" y="3503957"/>
            <a:ext cx="3912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bn-IN" sz="12000" dirty="0"/>
              <a:t> </a:t>
            </a:r>
            <a:endParaRPr lang="en-US" sz="12000" dirty="0"/>
          </a:p>
        </p:txBody>
      </p:sp>
      <p:sp>
        <p:nvSpPr>
          <p:cNvPr id="16" name="Minus Sign 15">
            <a:extLst>
              <a:ext uri="{FF2B5EF4-FFF2-40B4-BE49-F238E27FC236}">
                <a16:creationId xmlns:a16="http://schemas.microsoft.com/office/drawing/2014/main" id="{3619B9DD-A50F-4380-9270-C9F8E9497CD9}"/>
              </a:ext>
            </a:extLst>
          </p:cNvPr>
          <p:cNvSpPr/>
          <p:nvPr/>
        </p:nvSpPr>
        <p:spPr>
          <a:xfrm rot="8706630">
            <a:off x="2350061" y="3346310"/>
            <a:ext cx="4142413" cy="784830"/>
          </a:xfrm>
          <a:prstGeom prst="mathMinus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Sign 16">
            <a:extLst>
              <a:ext uri="{FF2B5EF4-FFF2-40B4-BE49-F238E27FC236}">
                <a16:creationId xmlns:a16="http://schemas.microsoft.com/office/drawing/2014/main" id="{40A21704-C921-4F4A-9A01-3046F57F7DED}"/>
              </a:ext>
            </a:extLst>
          </p:cNvPr>
          <p:cNvSpPr/>
          <p:nvPr/>
        </p:nvSpPr>
        <p:spPr>
          <a:xfrm rot="1925895">
            <a:off x="2236236" y="3359126"/>
            <a:ext cx="4449644" cy="784830"/>
          </a:xfrm>
          <a:prstGeom prst="mathMinus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0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4E5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49BA1F-A8F2-4868-8785-1D657D0E1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65904"/>
            <a:ext cx="12192000" cy="22920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6157D6-EC8F-4683-B0B5-9992192C4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54" y="6417739"/>
            <a:ext cx="5535648" cy="5425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E560F5-391A-4D30-9679-57DE7BBC2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50504" cy="7951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06C410-748D-43D4-ACD8-18BBC7BB29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4068" y="0"/>
            <a:ext cx="1087932" cy="9939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E7DCBE-689E-4F18-9E0E-1F3F76033055}"/>
              </a:ext>
            </a:extLst>
          </p:cNvPr>
          <p:cNvSpPr txBox="1"/>
          <p:nvPr/>
        </p:nvSpPr>
        <p:spPr>
          <a:xfrm>
            <a:off x="2776927" y="-174379"/>
            <a:ext cx="79410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মৌখিক মূল্যায়ন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021016-D873-4E86-8CF8-C7866120DD87}"/>
              </a:ext>
            </a:extLst>
          </p:cNvPr>
          <p:cNvSpPr txBox="1"/>
          <p:nvPr/>
        </p:nvSpPr>
        <p:spPr>
          <a:xfrm>
            <a:off x="3961152" y="1140998"/>
            <a:ext cx="609350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একক ভাবে   </a:t>
            </a:r>
            <a:endParaRPr kumimoji="0" lang="en-US" sz="6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686086-F592-47BA-BED2-EECBF9988A42}"/>
              </a:ext>
            </a:extLst>
          </p:cNvPr>
          <p:cNvSpPr txBox="1"/>
          <p:nvPr/>
        </p:nvSpPr>
        <p:spPr>
          <a:xfrm>
            <a:off x="2137348" y="2472761"/>
            <a:ext cx="77649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আজ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আমরা</a:t>
            </a:r>
            <a:r>
              <a:rPr kumimoji="0" lang="bn-I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কি কি বর্ণ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শিখলাম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47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4E5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903A56-4ABA-43FC-9C0E-B7F2797E58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5" t="15637" r="7826" b="16892"/>
          <a:stretch/>
        </p:blipFill>
        <p:spPr>
          <a:xfrm>
            <a:off x="0" y="0"/>
            <a:ext cx="12192000" cy="69640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7DE358-15BA-447E-BD27-EA20113E2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559" y="6528364"/>
            <a:ext cx="5535648" cy="5425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91C0F7-051B-430E-A46F-FC20BF0C6B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8" t="16989" r="8043" b="65611"/>
          <a:stretch/>
        </p:blipFill>
        <p:spPr>
          <a:xfrm>
            <a:off x="10720241" y="130359"/>
            <a:ext cx="1325217" cy="1192696"/>
          </a:xfrm>
          <a:prstGeom prst="rect">
            <a:avLst/>
          </a:prstGeom>
          <a:ln w="76200">
            <a:solidFill>
              <a:srgbClr val="FFFFFF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AE79A7-0F4D-4368-8194-D3B4C37829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542" y="0"/>
            <a:ext cx="1511939" cy="9022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27F1B7-8FE0-4B9E-AE45-AA2EC6FEDAB0}"/>
              </a:ext>
            </a:extLst>
          </p:cNvPr>
          <p:cNvSpPr txBox="1"/>
          <p:nvPr/>
        </p:nvSpPr>
        <p:spPr>
          <a:xfrm>
            <a:off x="1049096" y="2887266"/>
            <a:ext cx="10093808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50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bn-IN" sz="150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</a:t>
            </a:r>
            <a:r>
              <a:rPr kumimoji="0" lang="bn-IN" sz="150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</a:t>
            </a:r>
            <a:r>
              <a:rPr kumimoji="0" lang="bn-IN" sz="150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কে</a:t>
            </a:r>
            <a:r>
              <a:rPr kumimoji="0" lang="bn-IN" sz="1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150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স্বা</a:t>
            </a:r>
            <a:r>
              <a:rPr kumimoji="0" lang="bn-IN" sz="150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</a:t>
            </a:r>
            <a:r>
              <a:rPr kumimoji="0" lang="bn-IN" sz="150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bn-IN" sz="150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endParaRPr kumimoji="0" lang="en-US" sz="15000" b="1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F23F99F-9C88-4E37-8050-DD52E68FDD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165"/>
            <a:ext cx="3810000" cy="28575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63C6DBE-E686-4BF1-9115-3A57A5C472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503" y="0"/>
            <a:ext cx="6251760" cy="390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26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4E5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49BA1F-A8F2-4868-8785-1D657D0E1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65904"/>
            <a:ext cx="12192000" cy="22920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6157D6-EC8F-4683-B0B5-9992192C4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54" y="6417739"/>
            <a:ext cx="5535648" cy="5425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E560F5-391A-4D30-9679-57DE7BBC2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50504" cy="7951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06C410-748D-43D4-ACD8-18BBC7BB29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4068" y="0"/>
            <a:ext cx="1087932" cy="9939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5A48A01-7BF9-4400-9922-B83BF040D7BE}"/>
              </a:ext>
            </a:extLst>
          </p:cNvPr>
          <p:cNvSpPr txBox="1"/>
          <p:nvPr/>
        </p:nvSpPr>
        <p:spPr>
          <a:xfrm>
            <a:off x="3931170" y="1480189"/>
            <a:ext cx="60935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50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ধ</a:t>
            </a:r>
            <a:r>
              <a:rPr kumimoji="0" lang="bn-IN" sz="150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ন্য</a:t>
            </a:r>
            <a:r>
              <a:rPr kumimoji="0" lang="bn-IN" sz="15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বা</a:t>
            </a:r>
            <a:r>
              <a:rPr kumimoji="0" lang="bn-IN" sz="150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NikoshBAN" panose="02000000000000000000" pitchFamily="2" charset="0"/>
                <a:ea typeface="Yu Mincho Demibold" panose="02020600000000000000" pitchFamily="18" charset="-128"/>
                <a:cs typeface="NikoshBAN" panose="02000000000000000000" pitchFamily="2" charset="0"/>
              </a:rPr>
              <a:t>দ</a:t>
            </a:r>
            <a:endParaRPr kumimoji="0" lang="en-US" sz="15000" b="1" i="0" u="none" strike="noStrike" kern="1200" cap="none" spc="0" normalizeH="0" baseline="0" noProof="0" dirty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NikoshBAN" panose="02000000000000000000" pitchFamily="2" charset="0"/>
              <a:ea typeface="Yu Mincho Demibold" panose="02020600000000000000" pitchFamily="18" charset="-128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572425-5D53-4D31-BC90-7798AB3B90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805" y="1195986"/>
            <a:ext cx="4520270" cy="446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5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 L 1.03334 -0.666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67" y="-3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4E5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96ACA88-2CF5-4178-871C-785341A44C00}"/>
              </a:ext>
            </a:extLst>
          </p:cNvPr>
          <p:cNvSpPr txBox="1"/>
          <p:nvPr/>
        </p:nvSpPr>
        <p:spPr>
          <a:xfrm>
            <a:off x="2606843" y="197237"/>
            <a:ext cx="62403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kumimoji="0" lang="en-US" sz="9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169A2B-65E4-41AC-945D-2D4D8FFEFE28}"/>
              </a:ext>
            </a:extLst>
          </p:cNvPr>
          <p:cNvSpPr txBox="1"/>
          <p:nvPr/>
        </p:nvSpPr>
        <p:spPr>
          <a:xfrm>
            <a:off x="2715126" y="1905506"/>
            <a:ext cx="647298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হেমা মনি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সহকারি শিক্ষক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৯নং সালথা মডেল সপ্রাবি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সালথা, ফরিদপুর </a:t>
            </a:r>
            <a:r>
              <a:rPr kumimoji="0" lang="bn-IN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CE00C8-C63F-469A-A76F-DA4F967559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8" t="62036" r="7827" b="16505"/>
          <a:stretch/>
        </p:blipFill>
        <p:spPr>
          <a:xfrm>
            <a:off x="1" y="5387008"/>
            <a:ext cx="12191999" cy="14709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F30B7A-BB52-4D7B-B743-AF9B3FEEA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7531" y="6392516"/>
            <a:ext cx="5210584" cy="5364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952543-5CDF-488C-A983-155DAF838A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683" y="0"/>
            <a:ext cx="1511939" cy="9022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20003C-F20C-45A5-9DC7-789556E617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6959" y="0"/>
            <a:ext cx="1125041" cy="102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1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4E5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49BA1F-A8F2-4868-8785-1D657D0E1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65904"/>
            <a:ext cx="12192000" cy="22920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6157D6-EC8F-4683-B0B5-9992192C4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656" y="6291012"/>
            <a:ext cx="5535648" cy="5425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E560F5-391A-4D30-9679-57DE7BBC2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50504" cy="7951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06C410-748D-43D4-ACD8-18BBC7BB29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4068" y="0"/>
            <a:ext cx="1087932" cy="9939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4BFA47-6CE0-4700-88CD-B206967BB4B9}"/>
              </a:ext>
            </a:extLst>
          </p:cNvPr>
          <p:cNvSpPr txBox="1"/>
          <p:nvPr/>
        </p:nvSpPr>
        <p:spPr>
          <a:xfrm>
            <a:off x="2940102" y="102253"/>
            <a:ext cx="60960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 পরিচিতি </a:t>
            </a:r>
            <a:endParaRPr kumimoji="0" lang="en-US" sz="1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1493AB-E72C-4167-BCEE-8A5683974D0D}"/>
              </a:ext>
            </a:extLst>
          </p:cNvPr>
          <p:cNvSpPr txBox="1"/>
          <p:nvPr/>
        </p:nvSpPr>
        <p:spPr>
          <a:xfrm>
            <a:off x="3117272" y="2031478"/>
            <a:ext cx="711641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শ্রেণি: প্রাক-প্রাথমিক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বিষয়: ভাষার কাজ (বাংলা)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</a:t>
            </a:r>
            <a:r>
              <a:rPr kumimoji="0" lang="bn-IN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</a:t>
            </a:r>
            <a:r>
              <a:rPr kumimoji="0" lang="bn-BD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পাঠ:</a:t>
            </a:r>
            <a:r>
              <a:rPr kumimoji="0" lang="bn-IN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বর্ণ </a:t>
            </a:r>
            <a:r>
              <a:rPr kumimoji="0" lang="bn-BD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পঠণ</a:t>
            </a:r>
            <a:r>
              <a:rPr kumimoji="0" lang="bn-IN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                                পাঠ্যংশ: ক</a:t>
            </a:r>
            <a:r>
              <a:rPr kumimoji="0" lang="bn-IN" sz="4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খ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10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4E5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042BCCB-5B0D-44E9-B22E-7FEA8980C0D5}"/>
              </a:ext>
            </a:extLst>
          </p:cNvPr>
          <p:cNvSpPr txBox="1"/>
          <p:nvPr/>
        </p:nvSpPr>
        <p:spPr>
          <a:xfrm>
            <a:off x="3826043" y="6464968"/>
            <a:ext cx="5470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হেমা মনি,৯নং সালথা মডেল সপ্রাবি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3BCC37-00CF-4203-9EFE-347360637CB1}"/>
              </a:ext>
            </a:extLst>
          </p:cNvPr>
          <p:cNvSpPr txBox="1"/>
          <p:nvPr/>
        </p:nvSpPr>
        <p:spPr>
          <a:xfrm>
            <a:off x="1397960" y="0"/>
            <a:ext cx="96194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এই পাঠ শেষে শিক্ষার্থীরা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2E1081-E560-490F-9AEC-EACD1960B973}"/>
              </a:ext>
            </a:extLst>
          </p:cNvPr>
          <p:cNvSpPr txBox="1"/>
          <p:nvPr/>
        </p:nvSpPr>
        <p:spPr>
          <a:xfrm>
            <a:off x="1397960" y="2481970"/>
            <a:ext cx="89223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৩.২.৮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ধ্বনির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প্রতীক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শণাক্ত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৩.২.৯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শনাক্ত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6F242F-0747-42C1-BB72-196EE0482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1"/>
            <a:ext cx="12192000" cy="22930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B521C6-7BF6-4C6C-B7C0-1D9EE2B9A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306" y="6464968"/>
            <a:ext cx="5535648" cy="5425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8BE65A-0BD7-4FAF-B33D-121A50C85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11939" cy="9022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117489-FB42-4EAC-8A91-6C896268E3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4142" y="0"/>
            <a:ext cx="1127858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4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4E5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B6437F-64F1-48F4-8D50-993C5248FD3A}"/>
              </a:ext>
            </a:extLst>
          </p:cNvPr>
          <p:cNvSpPr txBox="1"/>
          <p:nvPr/>
        </p:nvSpPr>
        <p:spPr>
          <a:xfrm>
            <a:off x="1152754" y="832183"/>
            <a:ext cx="108843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চলো আমরা একটা ভিডিও দেখি </a:t>
            </a:r>
          </a:p>
          <a:p>
            <a:r>
              <a:rPr lang="bn-IN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2C24C5-3B5B-438B-B5F5-A4069EC72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44277"/>
            <a:ext cx="12192000" cy="21249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DD0EF8-50DD-463F-A1CC-63F890B86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072" y="6430991"/>
            <a:ext cx="5535648" cy="5425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636728-9745-43A2-84A6-E5E0E1F1B9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30" y="0"/>
            <a:ext cx="1511939" cy="9022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0A7172-76D7-4983-9F38-CDAC5F6A90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31012" y="2577"/>
            <a:ext cx="1127858" cy="1030313"/>
          </a:xfrm>
          <a:prstGeom prst="rect">
            <a:avLst/>
          </a:prstGeom>
        </p:spPr>
      </p:pic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CC308241-1D0C-4DB5-92FA-2E89495B9E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96144"/>
              </p:ext>
            </p:extLst>
          </p:nvPr>
        </p:nvGraphicFramePr>
        <p:xfrm>
          <a:off x="2960688" y="3151188"/>
          <a:ext cx="6270625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Packager Shell Object" showAsIcon="1" r:id="rId7" imgW="6270480" imgH="554760" progId="Package">
                  <p:embed/>
                </p:oleObj>
              </mc:Choice>
              <mc:Fallback>
                <p:oleObj name="Packager Shell Object" showAsIcon="1" r:id="rId7" imgW="6270480" imgH="554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60688" y="3151188"/>
                        <a:ext cx="6270625" cy="554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142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4E5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9B004CC-64F5-4CA7-8F6E-37C45BB13669}"/>
              </a:ext>
            </a:extLst>
          </p:cNvPr>
          <p:cNvSpPr txBox="1"/>
          <p:nvPr/>
        </p:nvSpPr>
        <p:spPr>
          <a:xfrm>
            <a:off x="1067497" y="91192"/>
            <a:ext cx="100570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96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তাহলে </a:t>
            </a:r>
            <a:r>
              <a:rPr kumimoji="0" lang="bn-BD" sz="96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 </a:t>
            </a:r>
            <a:r>
              <a:rPr kumimoji="0" lang="en-US" sz="9600" b="1" i="0" u="none" strike="noStrike" kern="1200" cap="none" spc="0" normalizeH="0" baseline="0" noProof="0" dirty="0" err="1">
                <a:ln/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আমরা</a:t>
            </a:r>
            <a:r>
              <a:rPr kumimoji="0" lang="bn-BD" sz="9600" b="1" i="0" u="none" strike="noStrike" kern="1200" cap="none" spc="0" normalizeH="0" baseline="0" noProof="0" dirty="0">
                <a:ln/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পড়ব</a:t>
            </a:r>
            <a:endParaRPr kumimoji="0" lang="en-US" sz="7200" b="1" i="0" u="none" strike="noStrike" kern="1200" cap="none" spc="0" normalizeH="0" baseline="0" noProof="0" dirty="0">
              <a:ln/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171BD6-445D-412D-9469-AA9C822240A3}"/>
              </a:ext>
            </a:extLst>
          </p:cNvPr>
          <p:cNvSpPr txBox="1"/>
          <p:nvPr/>
        </p:nvSpPr>
        <p:spPr>
          <a:xfrm>
            <a:off x="2658799" y="1727935"/>
            <a:ext cx="227296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bn-IN" sz="20000" b="1" i="0" u="none" strike="noStrike" kern="1200" cap="none" spc="0" normalizeH="0" baseline="0" noProof="0" dirty="0">
                <a:ln/>
                <a:solidFill>
                  <a:srgbClr val="FF9933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</a:t>
            </a:r>
            <a:endParaRPr lang="en-US" sz="20000" dirty="0">
              <a:solidFill>
                <a:srgbClr val="FF3399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3D76D1-1AE2-491F-B205-6F7C8ED164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8938" y="4565904"/>
            <a:ext cx="12250938" cy="22920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669475-311B-4C96-9FCB-9D414B4043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3793" y="6391609"/>
            <a:ext cx="5535648" cy="5425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0D7F73-3E29-4C85-A4DB-609711F2AF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3191"/>
            <a:ext cx="1511939" cy="9022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6BBF85-18C6-4D61-BB03-A668CCCA81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65565" y="23191"/>
            <a:ext cx="1127858" cy="10303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57CDBD-66BA-4EAB-8438-EB6A2739DF26}"/>
              </a:ext>
            </a:extLst>
          </p:cNvPr>
          <p:cNvSpPr txBox="1"/>
          <p:nvPr/>
        </p:nvSpPr>
        <p:spPr>
          <a:xfrm>
            <a:off x="6415790" y="1901507"/>
            <a:ext cx="34927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bn-IN" sz="20000" b="1" i="0" u="none" strike="noStrike" kern="1200" cap="none" spc="0" normalizeH="0" baseline="0" noProof="0" dirty="0">
                <a:ln/>
                <a:solidFill>
                  <a:srgbClr val="930B3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খ</a:t>
            </a:r>
            <a:endParaRPr lang="en-US" sz="20000" dirty="0"/>
          </a:p>
        </p:txBody>
      </p:sp>
      <p:pic>
        <p:nvPicPr>
          <p:cNvPr id="6" name="ক">
            <a:hlinkClick r:id="" action="ppaction://media"/>
            <a:extLst>
              <a:ext uri="{FF2B5EF4-FFF2-40B4-BE49-F238E27FC236}">
                <a16:creationId xmlns:a16="http://schemas.microsoft.com/office/drawing/2014/main" id="{6482AEF0-FE7C-44E5-85BE-774A644CDF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038795" y="3185318"/>
            <a:ext cx="487363" cy="487363"/>
          </a:xfrm>
          <a:prstGeom prst="rect">
            <a:avLst/>
          </a:prstGeom>
        </p:spPr>
      </p:pic>
      <p:pic>
        <p:nvPicPr>
          <p:cNvPr id="10" name="খ">
            <a:hlinkClick r:id="" action="ppaction://media"/>
            <a:extLst>
              <a:ext uri="{FF2B5EF4-FFF2-40B4-BE49-F238E27FC236}">
                <a16:creationId xmlns:a16="http://schemas.microsoft.com/office/drawing/2014/main" id="{AECFD1E4-3365-41F0-B4D6-336E95E7CA9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811617" y="277951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6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2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4E5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49BA1F-A8F2-4868-8785-1D657D0E1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65904"/>
            <a:ext cx="12192000" cy="22920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6157D6-EC8F-4683-B0B5-9992192C4D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54" y="6417739"/>
            <a:ext cx="5535648" cy="5425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E560F5-391A-4D30-9679-57DE7BBC20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550504" cy="7951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06C410-748D-43D4-ACD8-18BBC7BB29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04068" y="0"/>
            <a:ext cx="1087932" cy="9939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395E33-7166-4A55-8A33-0179F2076A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18" b="96985" l="1186" r="98024">
                        <a14:foregroundMark x1="1976" y1="59799" x2="1976" y2="59799"/>
                        <a14:foregroundMark x1="20553" y1="37688" x2="20553" y2="37688"/>
                        <a14:foregroundMark x1="26877" y1="34673" x2="26877" y2="34673"/>
                        <a14:foregroundMark x1="33597" y1="30151" x2="33597" y2="30151"/>
                        <a14:foregroundMark x1="41502" y1="19598" x2="41502" y2="19598"/>
                        <a14:foregroundMark x1="96443" y1="69347" x2="96443" y2="69347"/>
                        <a14:foregroundMark x1="98024" y1="56784" x2="98024" y2="56784"/>
                        <a14:foregroundMark x1="71542" y1="93970" x2="71542" y2="93970"/>
                        <a14:foregroundMark x1="61660" y1="97487" x2="61660" y2="97487"/>
                        <a14:foregroundMark x1="52569" y1="93467" x2="52569" y2="93467"/>
                        <a14:foregroundMark x1="37154" y1="93467" x2="37154" y2="93467"/>
                        <a14:foregroundMark x1="30830" y1="88945" x2="30830" y2="88945"/>
                        <a14:foregroundMark x1="22925" y1="82915" x2="22925" y2="82915"/>
                        <a14:foregroundMark x1="16996" y1="81910" x2="16996" y2="81910"/>
                        <a14:foregroundMark x1="10672" y1="74372" x2="10672" y2="74372"/>
                        <a14:foregroundMark x1="6324" y1="69347" x2="6324" y2="69347"/>
                        <a14:foregroundMark x1="94466" y1="23618" x2="94466" y2="23618"/>
                        <a14:foregroundMark x1="88538" y1="18090" x2="88538" y2="18090"/>
                        <a14:foregroundMark x1="85771" y1="7538" x2="85771" y2="7538"/>
                        <a14:foregroundMark x1="81818" y1="3518" x2="81818" y2="35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2" y="880895"/>
            <a:ext cx="4598940" cy="34696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D0026C-995F-4A69-B25E-5620ECA38EF0}"/>
              </a:ext>
            </a:extLst>
          </p:cNvPr>
          <p:cNvSpPr txBox="1"/>
          <p:nvPr/>
        </p:nvSpPr>
        <p:spPr>
          <a:xfrm>
            <a:off x="6745356" y="496956"/>
            <a:ext cx="400215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5000" b="1" dirty="0">
                <a:solidFill>
                  <a:srgbClr val="FFFF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15000" b="1" dirty="0"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endParaRPr lang="en-US" sz="15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65A891-5DB8-45B2-BC9E-9AA3D5ACEB66}"/>
              </a:ext>
            </a:extLst>
          </p:cNvPr>
          <p:cNvSpPr txBox="1"/>
          <p:nvPr/>
        </p:nvSpPr>
        <p:spPr>
          <a:xfrm>
            <a:off x="6745355" y="2165247"/>
            <a:ext cx="16035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5000" b="1" dirty="0">
                <a:solidFill>
                  <a:srgbClr val="FFFF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15000" b="1" dirty="0">
              <a:solidFill>
                <a:srgbClr val="FFFF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ক">
            <a:hlinkClick r:id="" action="ppaction://media"/>
            <a:extLst>
              <a:ext uri="{FF2B5EF4-FFF2-40B4-BE49-F238E27FC236}">
                <a16:creationId xmlns:a16="http://schemas.microsoft.com/office/drawing/2014/main" id="{E8611E80-BA54-49D0-A8B4-B389DF5695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303430" y="34290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6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2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4E5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49BA1F-A8F2-4868-8785-1D657D0E1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65904"/>
            <a:ext cx="12192000" cy="22920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6157D6-EC8F-4683-B0B5-9992192C4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54" y="6417739"/>
            <a:ext cx="5535648" cy="5425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E560F5-391A-4D30-9679-57DE7BBC2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50504" cy="7951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06C410-748D-43D4-ACD8-18BBC7BB29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4068" y="0"/>
            <a:ext cx="1087932" cy="9939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3BDF68-05D1-46A3-A832-5A2F606D8F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44" y="795130"/>
            <a:ext cx="3916248" cy="34696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01801A-C1B8-4CCC-9C69-FD40B06EDD65}"/>
              </a:ext>
            </a:extLst>
          </p:cNvPr>
          <p:cNvSpPr txBox="1"/>
          <p:nvPr/>
        </p:nvSpPr>
        <p:spPr>
          <a:xfrm>
            <a:off x="5471894" y="560590"/>
            <a:ext cx="48502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5000" b="1" dirty="0">
                <a:solidFill>
                  <a:srgbClr val="FF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15000" b="1" dirty="0">
                <a:latin typeface="NikoshBAN" panose="02000000000000000000" pitchFamily="2" charset="0"/>
                <a:cs typeface="NikoshBAN" panose="02000000000000000000" pitchFamily="2" charset="0"/>
              </a:rPr>
              <a:t>মলা</a:t>
            </a:r>
            <a:endParaRPr lang="en-US" sz="15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A3CE59-89D8-48B2-8E3D-E7D247525E05}"/>
              </a:ext>
            </a:extLst>
          </p:cNvPr>
          <p:cNvSpPr txBox="1"/>
          <p:nvPr/>
        </p:nvSpPr>
        <p:spPr>
          <a:xfrm>
            <a:off x="5609408" y="2666197"/>
            <a:ext cx="15958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5000" b="1" dirty="0">
                <a:solidFill>
                  <a:srgbClr val="FF99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15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74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172</Words>
  <Application>Microsoft Office PowerPoint</Application>
  <PresentationFormat>Widescreen</PresentationFormat>
  <Paragraphs>61</Paragraphs>
  <Slides>20</Slides>
  <Notes>0</Notes>
  <HiddenSlides>0</HiddenSlides>
  <MMClips>6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22</cp:revision>
  <dcterms:created xsi:type="dcterms:W3CDTF">2020-06-22T05:15:19Z</dcterms:created>
  <dcterms:modified xsi:type="dcterms:W3CDTF">2020-06-23T04:02:49Z</dcterms:modified>
</cp:coreProperties>
</file>