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81" r:id="rId4"/>
    <p:sldId id="259" r:id="rId5"/>
    <p:sldId id="261" r:id="rId6"/>
    <p:sldId id="283" r:id="rId7"/>
    <p:sldId id="263" r:id="rId8"/>
    <p:sldId id="262" r:id="rId9"/>
    <p:sldId id="264" r:id="rId10"/>
    <p:sldId id="265" r:id="rId11"/>
    <p:sldId id="266" r:id="rId12"/>
    <p:sldId id="268" r:id="rId13"/>
    <p:sldId id="280" r:id="rId14"/>
    <p:sldId id="270" r:id="rId15"/>
    <p:sldId id="271" r:id="rId16"/>
    <p:sldId id="269" r:id="rId17"/>
    <p:sldId id="272" r:id="rId18"/>
    <p:sldId id="273" r:id="rId19"/>
    <p:sldId id="279" r:id="rId20"/>
    <p:sldId id="274" r:id="rId21"/>
    <p:sldId id="277" r:id="rId22"/>
    <p:sldId id="278" r:id="rId23"/>
    <p:sldId id="276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F0066"/>
    <a:srgbClr val="3333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76" autoAdjust="0"/>
  </p:normalViewPr>
  <p:slideViewPr>
    <p:cSldViewPr>
      <p:cViewPr>
        <p:scale>
          <a:sx n="60" d="100"/>
          <a:sy n="60" d="100"/>
        </p:scale>
        <p:origin x="-165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5B8A69-F4D9-4275-9C9B-9F138507E03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1D2AD2-53F0-4EF2-98E1-BEB3A85D5DE2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6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 যৌতুক প্রথা সর্ম্পকে লিখতে পারবে।</a:t>
          </a:r>
          <a:endParaRPr lang="en-US" sz="3600" b="1" dirty="0">
            <a:ln>
              <a:solidFill>
                <a:schemeClr val="tx1"/>
              </a:solidFill>
            </a:ln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0C7F53-046C-41A1-9E57-A1201CED6276}" type="parTrans" cxnId="{3A13AC71-28F5-4B89-994F-82CF0ABAB427}">
      <dgm:prSet/>
      <dgm:spPr/>
      <dgm:t>
        <a:bodyPr/>
        <a:lstStyle/>
        <a:p>
          <a:endParaRPr lang="en-US"/>
        </a:p>
      </dgm:t>
    </dgm:pt>
    <dgm:pt modelId="{4CB868A4-A747-420E-8BAE-2756106AB01A}" type="sibTrans" cxnId="{3A13AC71-28F5-4B89-994F-82CF0ABAB427}">
      <dgm:prSet/>
      <dgm:spPr/>
      <dgm:t>
        <a:bodyPr/>
        <a:lstStyle/>
        <a:p>
          <a:endParaRPr lang="en-US"/>
        </a:p>
      </dgm:t>
    </dgm:pt>
    <dgm:pt modelId="{C136F25A-46A0-45E4-AA93-D35227525E69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200" b="1" dirty="0" smtClean="0">
              <a:ln>
                <a:solidFill>
                  <a:srgbClr val="FF0066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আমাদের সমাজে কোন ধরনের নারীরা বেশি নির্যাতিত হচ্ছে তা বলতে পারবে।</a:t>
          </a:r>
          <a:endParaRPr lang="en-US" sz="3200" b="1" dirty="0">
            <a:ln>
              <a:solidFill>
                <a:srgbClr val="FF0066"/>
              </a:solidFill>
            </a:ln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564E8F-DC5C-4C32-92C4-169F4C703418}" type="parTrans" cxnId="{F4529DF4-E082-4848-BE58-C4FAD291EA05}">
      <dgm:prSet/>
      <dgm:spPr/>
      <dgm:t>
        <a:bodyPr/>
        <a:lstStyle/>
        <a:p>
          <a:endParaRPr lang="en-US"/>
        </a:p>
      </dgm:t>
    </dgm:pt>
    <dgm:pt modelId="{3EACA857-BEC3-4AEE-8775-897C1C0EEED0}" type="sibTrans" cxnId="{F4529DF4-E082-4848-BE58-C4FAD291EA05}">
      <dgm:prSet/>
      <dgm:spPr/>
      <dgm:t>
        <a:bodyPr/>
        <a:lstStyle/>
        <a:p>
          <a:endParaRPr lang="en-US"/>
        </a:p>
      </dgm:t>
    </dgm:pt>
    <dgm:pt modelId="{E0606062-F8DC-4913-BE06-8AB0236FEFD0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6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যৌতুকের ফলে সমাজে আর কি কি সমস্যার সৃষ্টি হচ্ছে তা লিখতে পারবে।</a:t>
          </a:r>
          <a:endParaRPr lang="en-US" sz="3600" b="1" dirty="0">
            <a:ln>
              <a:solidFill>
                <a:schemeClr val="tx1"/>
              </a:solidFill>
            </a:ln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2BE29F-3FE9-473E-A902-E2F2B6BDED6D}" type="parTrans" cxnId="{D254F3C5-5425-48DC-BFB5-DE24340ACA51}">
      <dgm:prSet/>
      <dgm:spPr/>
      <dgm:t>
        <a:bodyPr/>
        <a:lstStyle/>
        <a:p>
          <a:endParaRPr lang="en-US"/>
        </a:p>
      </dgm:t>
    </dgm:pt>
    <dgm:pt modelId="{A3ADF626-492C-46B8-888A-BA7BED8E0257}" type="sibTrans" cxnId="{D254F3C5-5425-48DC-BFB5-DE24340ACA51}">
      <dgm:prSet/>
      <dgm:spPr/>
      <dgm:t>
        <a:bodyPr/>
        <a:lstStyle/>
        <a:p>
          <a:endParaRPr lang="en-US"/>
        </a:p>
      </dgm:t>
    </dgm:pt>
    <dgm:pt modelId="{71710471-5627-4D27-A7B0-094AE52DC08F}" type="pres">
      <dgm:prSet presAssocID="{BA5B8A69-F4D9-4275-9C9B-9F138507E03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5F7107-B08C-4479-A84D-32F575A3C562}" type="pres">
      <dgm:prSet presAssocID="{CD1D2AD2-53F0-4EF2-98E1-BEB3A85D5DE2}" presName="comp" presStyleCnt="0"/>
      <dgm:spPr/>
    </dgm:pt>
    <dgm:pt modelId="{5AD0E109-4EC1-4002-8064-5F682D55C905}" type="pres">
      <dgm:prSet presAssocID="{CD1D2AD2-53F0-4EF2-98E1-BEB3A85D5DE2}" presName="box" presStyleLbl="node1" presStyleIdx="0" presStyleCnt="3" custLinFactNeighborX="-1192" custLinFactNeighborY="-5079"/>
      <dgm:spPr/>
      <dgm:t>
        <a:bodyPr/>
        <a:lstStyle/>
        <a:p>
          <a:endParaRPr lang="en-US"/>
        </a:p>
      </dgm:t>
    </dgm:pt>
    <dgm:pt modelId="{863DF201-A8A8-489C-A2AD-6E9A3DAA9CED}" type="pres">
      <dgm:prSet presAssocID="{CD1D2AD2-53F0-4EF2-98E1-BEB3A85D5DE2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9E046421-9122-4710-9664-2E63D9B6E9EF}" type="pres">
      <dgm:prSet presAssocID="{CD1D2AD2-53F0-4EF2-98E1-BEB3A85D5DE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14CF99-D13B-4E54-B7DD-F389AE1429AC}" type="pres">
      <dgm:prSet presAssocID="{4CB868A4-A747-420E-8BAE-2756106AB01A}" presName="spacer" presStyleCnt="0"/>
      <dgm:spPr/>
    </dgm:pt>
    <dgm:pt modelId="{A65426F0-4DE8-43FE-AE5B-77110D356168}" type="pres">
      <dgm:prSet presAssocID="{C136F25A-46A0-45E4-AA93-D35227525E69}" presName="comp" presStyleCnt="0"/>
      <dgm:spPr/>
    </dgm:pt>
    <dgm:pt modelId="{2E5B53FF-DA5D-4B13-AD34-365EFCE354FC}" type="pres">
      <dgm:prSet presAssocID="{C136F25A-46A0-45E4-AA93-D35227525E69}" presName="box" presStyleLbl="node1" presStyleIdx="1" presStyleCnt="3"/>
      <dgm:spPr/>
      <dgm:t>
        <a:bodyPr/>
        <a:lstStyle/>
        <a:p>
          <a:endParaRPr lang="en-US"/>
        </a:p>
      </dgm:t>
    </dgm:pt>
    <dgm:pt modelId="{CF9B144C-60FC-4476-9CA1-15A9855D5A08}" type="pres">
      <dgm:prSet presAssocID="{C136F25A-46A0-45E4-AA93-D35227525E6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  <dgm:t>
        <a:bodyPr/>
        <a:lstStyle/>
        <a:p>
          <a:endParaRPr lang="en-US"/>
        </a:p>
      </dgm:t>
    </dgm:pt>
    <dgm:pt modelId="{8E90C5FD-D47C-4547-81D0-A70647305254}" type="pres">
      <dgm:prSet presAssocID="{C136F25A-46A0-45E4-AA93-D35227525E6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EBC0F-0212-496B-ADE9-D31FE14BFE37}" type="pres">
      <dgm:prSet presAssocID="{3EACA857-BEC3-4AEE-8775-897C1C0EEED0}" presName="spacer" presStyleCnt="0"/>
      <dgm:spPr/>
    </dgm:pt>
    <dgm:pt modelId="{770F4C4A-A165-49B7-849B-A6D50BEBF39C}" type="pres">
      <dgm:prSet presAssocID="{E0606062-F8DC-4913-BE06-8AB0236FEFD0}" presName="comp" presStyleCnt="0"/>
      <dgm:spPr/>
    </dgm:pt>
    <dgm:pt modelId="{3E2029FA-8224-4C9E-B198-881B4A25143B}" type="pres">
      <dgm:prSet presAssocID="{E0606062-F8DC-4913-BE06-8AB0236FEFD0}" presName="box" presStyleLbl="node1" presStyleIdx="2" presStyleCnt="3"/>
      <dgm:spPr/>
      <dgm:t>
        <a:bodyPr/>
        <a:lstStyle/>
        <a:p>
          <a:endParaRPr lang="en-US"/>
        </a:p>
      </dgm:t>
    </dgm:pt>
    <dgm:pt modelId="{34A6961D-2E64-40C6-B3B4-D0B1F7EDA1BC}" type="pres">
      <dgm:prSet presAssocID="{E0606062-F8DC-4913-BE06-8AB0236FEFD0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65AE6F55-D246-4891-A5D8-1D743FF5E56F}" type="pres">
      <dgm:prSet presAssocID="{E0606062-F8DC-4913-BE06-8AB0236FEFD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54F3C5-5425-48DC-BFB5-DE24340ACA51}" srcId="{BA5B8A69-F4D9-4275-9C9B-9F138507E037}" destId="{E0606062-F8DC-4913-BE06-8AB0236FEFD0}" srcOrd="2" destOrd="0" parTransId="{692BE29F-3FE9-473E-A902-E2F2B6BDED6D}" sibTransId="{A3ADF626-492C-46B8-888A-BA7BED8E0257}"/>
    <dgm:cxn modelId="{BCBE0191-663E-4FD2-AB76-32D608D6FBFC}" type="presOf" srcId="{E0606062-F8DC-4913-BE06-8AB0236FEFD0}" destId="{65AE6F55-D246-4891-A5D8-1D743FF5E56F}" srcOrd="1" destOrd="0" presId="urn:microsoft.com/office/officeart/2005/8/layout/vList4"/>
    <dgm:cxn modelId="{A10E86D5-ABEA-4F9F-84D6-C278826038DC}" type="presOf" srcId="{C136F25A-46A0-45E4-AA93-D35227525E69}" destId="{8E90C5FD-D47C-4547-81D0-A70647305254}" srcOrd="1" destOrd="0" presId="urn:microsoft.com/office/officeart/2005/8/layout/vList4"/>
    <dgm:cxn modelId="{F4D77C9C-2BAB-47DC-B87B-7E6109402868}" type="presOf" srcId="{C136F25A-46A0-45E4-AA93-D35227525E69}" destId="{2E5B53FF-DA5D-4B13-AD34-365EFCE354FC}" srcOrd="0" destOrd="0" presId="urn:microsoft.com/office/officeart/2005/8/layout/vList4"/>
    <dgm:cxn modelId="{31E2BC3A-1460-44E3-BF79-095506C32DF7}" type="presOf" srcId="{E0606062-F8DC-4913-BE06-8AB0236FEFD0}" destId="{3E2029FA-8224-4C9E-B198-881B4A25143B}" srcOrd="0" destOrd="0" presId="urn:microsoft.com/office/officeart/2005/8/layout/vList4"/>
    <dgm:cxn modelId="{BEDC9131-8F0E-457B-915D-6C4DEBB91B35}" type="presOf" srcId="{BA5B8A69-F4D9-4275-9C9B-9F138507E037}" destId="{71710471-5627-4D27-A7B0-094AE52DC08F}" srcOrd="0" destOrd="0" presId="urn:microsoft.com/office/officeart/2005/8/layout/vList4"/>
    <dgm:cxn modelId="{623BBEB1-C8B3-4AEE-95A4-FBCEEFBA5A0B}" type="presOf" srcId="{CD1D2AD2-53F0-4EF2-98E1-BEB3A85D5DE2}" destId="{9E046421-9122-4710-9664-2E63D9B6E9EF}" srcOrd="1" destOrd="0" presId="urn:microsoft.com/office/officeart/2005/8/layout/vList4"/>
    <dgm:cxn modelId="{F4529DF4-E082-4848-BE58-C4FAD291EA05}" srcId="{BA5B8A69-F4D9-4275-9C9B-9F138507E037}" destId="{C136F25A-46A0-45E4-AA93-D35227525E69}" srcOrd="1" destOrd="0" parTransId="{AB564E8F-DC5C-4C32-92C4-169F4C703418}" sibTransId="{3EACA857-BEC3-4AEE-8775-897C1C0EEED0}"/>
    <dgm:cxn modelId="{3A13AC71-28F5-4B89-994F-82CF0ABAB427}" srcId="{BA5B8A69-F4D9-4275-9C9B-9F138507E037}" destId="{CD1D2AD2-53F0-4EF2-98E1-BEB3A85D5DE2}" srcOrd="0" destOrd="0" parTransId="{FB0C7F53-046C-41A1-9E57-A1201CED6276}" sibTransId="{4CB868A4-A747-420E-8BAE-2756106AB01A}"/>
    <dgm:cxn modelId="{02C4B8EC-2138-477A-BB76-D62BAE882E01}" type="presOf" srcId="{CD1D2AD2-53F0-4EF2-98E1-BEB3A85D5DE2}" destId="{5AD0E109-4EC1-4002-8064-5F682D55C905}" srcOrd="0" destOrd="0" presId="urn:microsoft.com/office/officeart/2005/8/layout/vList4"/>
    <dgm:cxn modelId="{9F2D7106-8907-4FE2-93E9-3636B1EA2FF5}" type="presParOf" srcId="{71710471-5627-4D27-A7B0-094AE52DC08F}" destId="{4A5F7107-B08C-4479-A84D-32F575A3C562}" srcOrd="0" destOrd="0" presId="urn:microsoft.com/office/officeart/2005/8/layout/vList4"/>
    <dgm:cxn modelId="{ECE86F58-B747-4464-8D0C-5381C97EF545}" type="presParOf" srcId="{4A5F7107-B08C-4479-A84D-32F575A3C562}" destId="{5AD0E109-4EC1-4002-8064-5F682D55C905}" srcOrd="0" destOrd="0" presId="urn:microsoft.com/office/officeart/2005/8/layout/vList4"/>
    <dgm:cxn modelId="{4ED9B4B8-18AA-494D-A472-AC3B5CA96F15}" type="presParOf" srcId="{4A5F7107-B08C-4479-A84D-32F575A3C562}" destId="{863DF201-A8A8-489C-A2AD-6E9A3DAA9CED}" srcOrd="1" destOrd="0" presId="urn:microsoft.com/office/officeart/2005/8/layout/vList4"/>
    <dgm:cxn modelId="{D053C21F-ECCA-40DA-9AEB-2C50DFC2597B}" type="presParOf" srcId="{4A5F7107-B08C-4479-A84D-32F575A3C562}" destId="{9E046421-9122-4710-9664-2E63D9B6E9EF}" srcOrd="2" destOrd="0" presId="urn:microsoft.com/office/officeart/2005/8/layout/vList4"/>
    <dgm:cxn modelId="{15B347E9-3B8E-4D8E-963B-36A1B0994126}" type="presParOf" srcId="{71710471-5627-4D27-A7B0-094AE52DC08F}" destId="{4414CF99-D13B-4E54-B7DD-F389AE1429AC}" srcOrd="1" destOrd="0" presId="urn:microsoft.com/office/officeart/2005/8/layout/vList4"/>
    <dgm:cxn modelId="{FB81BDD2-DF3A-4AA7-A7D5-DE5B3AA18BE9}" type="presParOf" srcId="{71710471-5627-4D27-A7B0-094AE52DC08F}" destId="{A65426F0-4DE8-43FE-AE5B-77110D356168}" srcOrd="2" destOrd="0" presId="urn:microsoft.com/office/officeart/2005/8/layout/vList4"/>
    <dgm:cxn modelId="{BCFA09F7-1F99-4361-98E6-5201D54EC112}" type="presParOf" srcId="{A65426F0-4DE8-43FE-AE5B-77110D356168}" destId="{2E5B53FF-DA5D-4B13-AD34-365EFCE354FC}" srcOrd="0" destOrd="0" presId="urn:microsoft.com/office/officeart/2005/8/layout/vList4"/>
    <dgm:cxn modelId="{61ABDAE0-3FDC-40AB-B6DA-9D0107672ADE}" type="presParOf" srcId="{A65426F0-4DE8-43FE-AE5B-77110D356168}" destId="{CF9B144C-60FC-4476-9CA1-15A9855D5A08}" srcOrd="1" destOrd="0" presId="urn:microsoft.com/office/officeart/2005/8/layout/vList4"/>
    <dgm:cxn modelId="{6157006B-A28B-4DA6-ABAD-CB3889F4DE77}" type="presParOf" srcId="{A65426F0-4DE8-43FE-AE5B-77110D356168}" destId="{8E90C5FD-D47C-4547-81D0-A70647305254}" srcOrd="2" destOrd="0" presId="urn:microsoft.com/office/officeart/2005/8/layout/vList4"/>
    <dgm:cxn modelId="{A12150DB-DF23-4365-80C7-4DCD935AFA80}" type="presParOf" srcId="{71710471-5627-4D27-A7B0-094AE52DC08F}" destId="{D4EEBC0F-0212-496B-ADE9-D31FE14BFE37}" srcOrd="3" destOrd="0" presId="urn:microsoft.com/office/officeart/2005/8/layout/vList4"/>
    <dgm:cxn modelId="{CF18CC50-9AEC-45F5-B6E9-46DE27F599A3}" type="presParOf" srcId="{71710471-5627-4D27-A7B0-094AE52DC08F}" destId="{770F4C4A-A165-49B7-849B-A6D50BEBF39C}" srcOrd="4" destOrd="0" presId="urn:microsoft.com/office/officeart/2005/8/layout/vList4"/>
    <dgm:cxn modelId="{3CFAB7A5-BDD3-49F7-BC71-29F11FC0C247}" type="presParOf" srcId="{770F4C4A-A165-49B7-849B-A6D50BEBF39C}" destId="{3E2029FA-8224-4C9E-B198-881B4A25143B}" srcOrd="0" destOrd="0" presId="urn:microsoft.com/office/officeart/2005/8/layout/vList4"/>
    <dgm:cxn modelId="{C3ABE249-F7F7-4787-92BD-2D724F672AAF}" type="presParOf" srcId="{770F4C4A-A165-49B7-849B-A6D50BEBF39C}" destId="{34A6961D-2E64-40C6-B3B4-D0B1F7EDA1BC}" srcOrd="1" destOrd="0" presId="urn:microsoft.com/office/officeart/2005/8/layout/vList4"/>
    <dgm:cxn modelId="{9AA47C03-4570-4C51-9D74-F69F28FD21CF}" type="presParOf" srcId="{770F4C4A-A165-49B7-849B-A6D50BEBF39C}" destId="{65AE6F55-D246-4891-A5D8-1D743FF5E56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0E109-4EC1-4002-8064-5F682D55C905}">
      <dsp:nvSpPr>
        <dsp:cNvPr id="0" name=""/>
        <dsp:cNvSpPr/>
      </dsp:nvSpPr>
      <dsp:spPr>
        <a:xfrm>
          <a:off x="0" y="0"/>
          <a:ext cx="8153400" cy="150018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 যৌতুক প্রথা সর্ম্পকে লিখতে পারবে।</a:t>
          </a:r>
          <a:endParaRPr lang="en-US" sz="3600" b="1" kern="1200" dirty="0">
            <a:ln>
              <a:solidFill>
                <a:schemeClr val="tx1"/>
              </a:solidFill>
            </a:ln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80698" y="0"/>
        <a:ext cx="6372701" cy="1500187"/>
      </dsp:txXfrm>
    </dsp:sp>
    <dsp:sp modelId="{863DF201-A8A8-489C-A2AD-6E9A3DAA9CED}">
      <dsp:nvSpPr>
        <dsp:cNvPr id="0" name=""/>
        <dsp:cNvSpPr/>
      </dsp:nvSpPr>
      <dsp:spPr>
        <a:xfrm>
          <a:off x="150018" y="150018"/>
          <a:ext cx="1630680" cy="12001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5B53FF-DA5D-4B13-AD34-365EFCE354FC}">
      <dsp:nvSpPr>
        <dsp:cNvPr id="0" name=""/>
        <dsp:cNvSpPr/>
      </dsp:nvSpPr>
      <dsp:spPr>
        <a:xfrm>
          <a:off x="0" y="1650206"/>
          <a:ext cx="8153400" cy="15001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ln>
                <a:solidFill>
                  <a:srgbClr val="FF0066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আমাদের সমাজে কোন ধরনের নারীরা বেশি নির্যাতিত হচ্ছে তা বলতে পারবে।</a:t>
          </a:r>
          <a:endParaRPr lang="en-US" sz="3200" b="1" kern="1200" dirty="0">
            <a:ln>
              <a:solidFill>
                <a:srgbClr val="FF0066"/>
              </a:solidFill>
            </a:ln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80698" y="1650206"/>
        <a:ext cx="6372701" cy="1500187"/>
      </dsp:txXfrm>
    </dsp:sp>
    <dsp:sp modelId="{CF9B144C-60FC-4476-9CA1-15A9855D5A08}">
      <dsp:nvSpPr>
        <dsp:cNvPr id="0" name=""/>
        <dsp:cNvSpPr/>
      </dsp:nvSpPr>
      <dsp:spPr>
        <a:xfrm>
          <a:off x="150018" y="1800225"/>
          <a:ext cx="1630680" cy="12001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2029FA-8224-4C9E-B198-881B4A25143B}">
      <dsp:nvSpPr>
        <dsp:cNvPr id="0" name=""/>
        <dsp:cNvSpPr/>
      </dsp:nvSpPr>
      <dsp:spPr>
        <a:xfrm>
          <a:off x="0" y="3300412"/>
          <a:ext cx="8153400" cy="15001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যৌতুকের ফলে সমাজে আর কি কি সমস্যার সৃষ্টি হচ্ছে তা লিখতে পারবে।</a:t>
          </a:r>
          <a:endParaRPr lang="en-US" sz="3600" b="1" kern="1200" dirty="0">
            <a:ln>
              <a:solidFill>
                <a:schemeClr val="tx1"/>
              </a:solidFill>
            </a:ln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80698" y="3300412"/>
        <a:ext cx="6372701" cy="1500187"/>
      </dsp:txXfrm>
    </dsp:sp>
    <dsp:sp modelId="{34A6961D-2E64-40C6-B3B4-D0B1F7EDA1BC}">
      <dsp:nvSpPr>
        <dsp:cNvPr id="0" name=""/>
        <dsp:cNvSpPr/>
      </dsp:nvSpPr>
      <dsp:spPr>
        <a:xfrm>
          <a:off x="150018" y="3450431"/>
          <a:ext cx="1630680" cy="12001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02C34-547B-4682-9932-868F41AC7F77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831CB-4353-4F61-8F6F-A0BF21D8F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51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53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95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04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45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47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38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90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713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399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730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8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77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07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53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71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1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88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41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1CB-4353-4F61-8F6F-A0BF21D8F0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4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4" y="6477000"/>
            <a:ext cx="9067800" cy="3632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304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05731" y="3228909"/>
            <a:ext cx="6749574" cy="28263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11174" y="3328850"/>
            <a:ext cx="6749574" cy="28237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910" y="-73572"/>
            <a:ext cx="873420" cy="627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885" y="6230054"/>
            <a:ext cx="873420" cy="627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570" y="-4560"/>
            <a:ext cx="777430" cy="558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43" y="6258981"/>
            <a:ext cx="873420" cy="627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34.jpg"/><Relationship Id="rId4" Type="http://schemas.openxmlformats.org/officeDocument/2006/relationships/image" Target="../media/image4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Zahed.islam8484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7" Type="http://schemas.openxmlformats.org/officeDocument/2006/relationships/image" Target="../media/image5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4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7620000" cy="5070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447800" y="2274838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7200" b="1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US" sz="7200" b="1" dirty="0">
              <a:ln>
                <a:solidFill>
                  <a:srgbClr val="F79646">
                    <a:lumMod val="75000"/>
                  </a:srgbClr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2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4038600" cy="3167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76600"/>
            <a:ext cx="4011621" cy="2918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571999" y="838200"/>
            <a:ext cx="4011621" cy="156966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বিবাহ আইনে যৌতুক দেওয়া- নেওয়া দুটোই অপরাধ।</a:t>
            </a:r>
            <a:endParaRPr lang="en-US" sz="3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5388605"/>
            <a:ext cx="1600199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কারাদন্ড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18910" y="3700929"/>
            <a:ext cx="1776890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b="1" dirty="0">
                <a:ln>
                  <a:solidFill>
                    <a:schemeClr val="tx1"/>
                  </a:solidFill>
                </a:ln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</a:t>
            </a:r>
            <a:r>
              <a:rPr lang="bn-BD" sz="2800" b="1" dirty="0" smtClean="0">
                <a:ln>
                  <a:solidFill>
                    <a:schemeClr val="tx1"/>
                  </a:solidFill>
                </a:ln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অমান্যকারির শাস্তি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rgbClr val="33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718034" y="5257800"/>
            <a:ext cx="762000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33045" y="4129550"/>
            <a:ext cx="792163" cy="31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4712439"/>
            <a:ext cx="13716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মৃত্যুদন্ড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79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1371600"/>
            <a:ext cx="2362200" cy="2486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972" y="1371600"/>
            <a:ext cx="2593428" cy="2486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94" y="4114800"/>
            <a:ext cx="276225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972" y="4114800"/>
            <a:ext cx="257469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114800"/>
            <a:ext cx="23622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39" y="1338672"/>
            <a:ext cx="2762250" cy="2519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37561" y="349478"/>
            <a:ext cx="8123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যৌতুকের কারনে স্বামীর সংসারে স্ত্রীকে অত্যাচারিত ও সহিংসতার বলি হতে হয় ...</a:t>
            </a:r>
            <a:endParaRPr lang="en-US" sz="28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80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7730216" cy="47566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5627132"/>
            <a:ext cx="773021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BD" sz="28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“মানুষ” পশু নয় ,পশুর মতো আচরন থেকে বিরত থাকি।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9172" y="5039710"/>
            <a:ext cx="1713044" cy="369332"/>
          </a:xfrm>
          <a:prstGeom prst="rect">
            <a:avLst/>
          </a:prstGeom>
          <a:solidFill>
            <a:srgbClr val="3366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688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457200"/>
            <a:ext cx="252344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prstTxWarp prst="textDoubleWave1">
              <a:avLst/>
            </a:prstTxWarp>
            <a:spAutoFit/>
          </a:bodyPr>
          <a:lstStyle/>
          <a:p>
            <a:pPr lvl="0" algn="ctr"/>
            <a:r>
              <a:rPr lang="bn-BD" sz="5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924" y="2362200"/>
            <a:ext cx="3296800" cy="2109952"/>
          </a:xfrm>
          <a:prstGeom prst="rect">
            <a:avLst/>
          </a:prstGeom>
          <a:ln>
            <a:noFill/>
          </a:ln>
          <a:effectLst>
            <a:glow rad="228600">
              <a:srgbClr val="F14124">
                <a:satMod val="175000"/>
                <a:alpha val="40000"/>
              </a:srgbClr>
            </a:glow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57200" y="5105400"/>
            <a:ext cx="830580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কোন কোন কার</a:t>
            </a:r>
            <a:r>
              <a:rPr lang="en-US" sz="3200" b="1" dirty="0" err="1" smtClean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en-US" sz="3200" b="1" dirty="0" smtClean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কনে পক্ষ যৌতুক দিতে বাধ্য হয়, সেটি পাঁচটি বাক্যের মধ্যে লিখ।  </a:t>
            </a:r>
            <a:endParaRPr lang="en-US" sz="3200" b="1" dirty="0">
              <a:ln>
                <a:solidFill>
                  <a:srgbClr val="00B0F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1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124200"/>
            <a:ext cx="4191000" cy="3130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4038600" cy="3017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ight Arrow Callout 3"/>
          <p:cNvSpPr/>
          <p:nvPr/>
        </p:nvSpPr>
        <p:spPr>
          <a:xfrm rot="10800000">
            <a:off x="4424282" y="380999"/>
            <a:ext cx="4190480" cy="1603819"/>
          </a:xfrm>
          <a:prstGeom prst="right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32938" y="415159"/>
            <a:ext cx="251460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যৌতুকের কার</a:t>
            </a:r>
            <a:r>
              <a:rPr lang="en-US" sz="3200" b="1" dirty="0" err="1" smtClean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BD" sz="3200" b="1" dirty="0" smtClean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 বিবাহ বিচ্ছেদ ঘটে।</a:t>
            </a:r>
            <a:endParaRPr lang="en-US" sz="3200" b="1" dirty="0">
              <a:ln>
                <a:solidFill>
                  <a:srgbClr val="FF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1000" y="4127505"/>
            <a:ext cx="4043282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3400" y="4127505"/>
            <a:ext cx="23622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3200" b="1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যৌতুকের </a:t>
            </a:r>
            <a:r>
              <a:rPr lang="bn-BD" sz="3200" b="1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b="1" dirty="0" err="1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BD" sz="3200" b="1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স্ত্রীকে প্রাণ দিতে হয়।</a:t>
            </a:r>
            <a:endParaRPr lang="en-US" sz="3200" b="1" dirty="0">
              <a:ln>
                <a:solidFill>
                  <a:srgbClr val="FF0000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00600" y="1182908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48000" y="4944273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51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3349">
            <a:off x="598333" y="3644157"/>
            <a:ext cx="2590800" cy="2488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8200">
            <a:off x="558038" y="916436"/>
            <a:ext cx="3140716" cy="2281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2199">
            <a:off x="5621812" y="1091301"/>
            <a:ext cx="2902483" cy="240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8546">
            <a:off x="5780360" y="4003199"/>
            <a:ext cx="2902712" cy="2174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449628" y="360513"/>
            <a:ext cx="2241894" cy="1200329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যৌতুক প্রথার  কারণেই কনের অর্থ ব্যবহার করেই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607" y="5121041"/>
            <a:ext cx="2241894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 প্রতিষ্ঠা লাভ করতে চায়। 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810" y="2666999"/>
            <a:ext cx="2842997" cy="2221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281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644" y="2200275"/>
            <a:ext cx="2895600" cy="237172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00B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199"/>
            <a:ext cx="2743200" cy="220980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00B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99" y="3962400"/>
            <a:ext cx="3238401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00B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19800" y="457199"/>
            <a:ext cx="2667000" cy="3108543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বেশির ভাগ নারী গৃহে কর্ম করে।তাই তার মূল্যায়ন সঠিক ভাবে পায় না।বর্তমানে এই সব নারীরা বেশি নির্যাতিত হচ্ছে।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62" y="3162300"/>
            <a:ext cx="2533891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00B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7792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527474"/>
            <a:ext cx="2590801" cy="268087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90357"/>
            <a:ext cx="2707728" cy="268169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86000"/>
            <a:ext cx="2667000" cy="235615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810000" y="381000"/>
            <a:ext cx="4800600" cy="1569660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ln>
                  <a:solidFill>
                    <a:srgbClr val="FF0066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যৌতুক নিধনের আইন রয়েছে।</a:t>
            </a:r>
            <a:endParaRPr lang="en-US" sz="4800" b="1" dirty="0">
              <a:ln>
                <a:solidFill>
                  <a:srgbClr val="FF0066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871288"/>
            <a:ext cx="5181600" cy="1384995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সময় এ আইনের যথাযথ প্রয়োগ না হওয়ায় যৌতুকের দাবিকে কেন্দ্র করে স্ত্রীর উপর নির্যাতন বাড়ছে।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5901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800" b="1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যৌতুকের জন্যই বিয়ের পর  নানা ধরনের সহিংসতামূলক ঘটনা ঘটে---</a:t>
            </a:r>
            <a:endParaRPr lang="en-US" sz="2800" b="1" u="sng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7772400" cy="4745181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321972" y="1296125"/>
            <a:ext cx="2057400" cy="5847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দাম্পত্য কলহ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28" y="1182414"/>
            <a:ext cx="7617372" cy="4775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66800" y="1588512"/>
            <a:ext cx="12954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নির্যাতন</a:t>
            </a:r>
            <a:endParaRPr lang="en-US" sz="3200" b="1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14" y="1250111"/>
            <a:ext cx="7617372" cy="48182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781800" y="1262467"/>
            <a:ext cx="137028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স্ত্রী হত্যা </a:t>
            </a:r>
            <a:endParaRPr lang="en-US" sz="2800" b="1" dirty="0">
              <a:ln>
                <a:solidFill>
                  <a:srgbClr val="00B0F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57" y="1182414"/>
            <a:ext cx="7694886" cy="5141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308832" y="1357680"/>
            <a:ext cx="175522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>
                  <a:solidFill>
                    <a:srgbClr val="FF0066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বিবাহ-বিচ্ছেদ</a:t>
            </a:r>
            <a:endParaRPr lang="en-US" sz="2800" b="1" dirty="0">
              <a:ln>
                <a:solidFill>
                  <a:srgbClr val="FF0066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30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9089" y="762000"/>
            <a:ext cx="2468945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bn-BD" sz="5400" u="sng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762000"/>
            <a:ext cx="51054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06972" y="4876800"/>
            <a:ext cx="800100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Blip>
                <a:blip r:embed="rId5"/>
              </a:buBlip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চিত্রটিতে কি বুঝানো হয়েছে  ,এইটি কোন ধরনের সমস্যা বলে তোমাদের মনে হয় 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 কর।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58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36249" y="295780"/>
            <a:ext cx="1271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200" b="1" u="sng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u="sng" dirty="0">
              <a:ln>
                <a:solidFill>
                  <a:srgbClr val="00B050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37626" y="3724276"/>
            <a:ext cx="39253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2400" b="1" dirty="0" smtClean="0">
                <a:ln>
                  <a:solidFill>
                    <a:srgbClr val="002060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জাহেদুল ইসলাম</a:t>
            </a:r>
            <a:endParaRPr lang="bn-BD" sz="2400" b="1" dirty="0">
              <a:ln>
                <a:solidFill>
                  <a:srgbClr val="002060"/>
                </a:solidFill>
              </a:ln>
              <a:solidFill>
                <a:srgbClr val="4F81BD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400" b="1" dirty="0" smtClean="0">
                <a:ln>
                  <a:solidFill>
                    <a:srgbClr val="002060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>
                  <a:solidFill>
                    <a:srgbClr val="002060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bn-BD" sz="2400" b="1" dirty="0" smtClean="0">
                <a:ln>
                  <a:solidFill>
                    <a:srgbClr val="002060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শিক্ষক (কম্পিউটার)</a:t>
            </a:r>
            <a:endParaRPr lang="bn-BD" sz="2400" b="1" dirty="0">
              <a:ln>
                <a:solidFill>
                  <a:srgbClr val="002060"/>
                </a:solidFill>
              </a:ln>
              <a:solidFill>
                <a:srgbClr val="4F81BD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400" b="1" dirty="0" smtClean="0">
                <a:ln>
                  <a:solidFill>
                    <a:srgbClr val="002060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খাশবিয়ারা দাখিল মাদরাসা</a:t>
            </a:r>
            <a:endParaRPr lang="en-US" sz="2400" b="1" dirty="0">
              <a:ln>
                <a:solidFill>
                  <a:srgbClr val="002060"/>
                </a:solidFill>
              </a:ln>
              <a:solidFill>
                <a:srgbClr val="4F81BD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000" b="1" dirty="0">
                <a:ln>
                  <a:solidFill>
                    <a:srgbClr val="002060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Email-</a:t>
            </a:r>
          </a:p>
          <a:p>
            <a:pPr lvl="0" algn="ctr"/>
            <a:r>
              <a:rPr lang="en-US" sz="2000" b="1" dirty="0" smtClean="0">
                <a:ln>
                  <a:solidFill>
                    <a:srgbClr val="1F497D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  <a:hlinkClick r:id="rId3"/>
              </a:rPr>
              <a:t>Zahed.islam8484@gmail.com</a:t>
            </a:r>
            <a:endParaRPr lang="en-US" sz="2000" b="1" dirty="0">
              <a:ln>
                <a:solidFill>
                  <a:srgbClr val="1F497D"/>
                </a:solidFill>
              </a:ln>
              <a:solidFill>
                <a:srgbClr val="4F81BD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18995" y="3415660"/>
            <a:ext cx="5572624" cy="539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588167"/>
            <a:ext cx="4256087" cy="567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84187" y="4878438"/>
            <a:ext cx="4087813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2800" b="1" spc="50" dirty="0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অধ্যায়ঃদশ</a:t>
            </a:r>
            <a:endParaRPr lang="bn-BD" sz="2800" b="1" spc="50" dirty="0">
              <a:ln w="13500">
                <a:solidFill>
                  <a:srgbClr val="002060">
                    <a:alpha val="6500"/>
                  </a:srgbClr>
                </a:solidFill>
                <a:prstDash val="solid"/>
              </a:ln>
              <a:solidFill>
                <a:srgbClr val="00206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2800" b="1" spc="50" dirty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bn-BD" sz="2800" b="1" spc="50" dirty="0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b="1" spc="50" dirty="0" smtClean="0">
              <a:ln w="13500">
                <a:solidFill>
                  <a:srgbClr val="002060">
                    <a:alpha val="6500"/>
                  </a:srgbClr>
                </a:solidFill>
                <a:prstDash val="solid"/>
              </a:ln>
              <a:solidFill>
                <a:srgbClr val="00206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2800" b="1" spc="50" dirty="0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b="1" spc="50" dirty="0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সামাজিক সমস্যা</a:t>
            </a:r>
            <a:r>
              <a:rPr lang="en-US" sz="2800" b="1" spc="50" dirty="0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800" b="1" spc="50" dirty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spc="50" dirty="0">
              <a:ln w="13500">
                <a:solidFill>
                  <a:srgbClr val="002060">
                    <a:alpha val="6500"/>
                  </a:srgbClr>
                </a:solidFill>
                <a:prstDash val="solid"/>
              </a:ln>
              <a:solidFill>
                <a:srgbClr val="00206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133" y="1146177"/>
            <a:ext cx="1709734" cy="22796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996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u="sng" dirty="0" smtClean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যৌতুকের কারনে নানা রকম অপরাধমূলক কর্মকান্ড বেড়েই চলেছে---</a:t>
            </a:r>
            <a:endParaRPr lang="en-US" sz="2800" b="1" u="sng" dirty="0">
              <a:ln>
                <a:solidFill>
                  <a:srgbClr val="FF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36" y="980421"/>
            <a:ext cx="2626272" cy="20675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66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0" y="876469"/>
            <a:ext cx="2762249" cy="21715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66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08" y="4194511"/>
            <a:ext cx="2748292" cy="2206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66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0" y="4354568"/>
            <a:ext cx="2943225" cy="20462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66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78" y="2428221"/>
            <a:ext cx="2621472" cy="22961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974096" y="3115005"/>
            <a:ext cx="85215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দারিদ্র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0362" y="3115005"/>
            <a:ext cx="11430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>
                  <a:solidFill>
                    <a:srgbClr val="FF0066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endParaRPr lang="en-US" sz="2800" b="1" dirty="0">
              <a:ln>
                <a:solidFill>
                  <a:srgbClr val="FF0066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980421"/>
            <a:ext cx="19812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অপরাধপ্রবণতা</a:t>
            </a:r>
            <a:endParaRPr lang="en-US" sz="2800" b="1" dirty="0">
              <a:ln>
                <a:solidFill>
                  <a:srgbClr val="00B0F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267200" y="1503640"/>
            <a:ext cx="304800" cy="81914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63953" y="5877579"/>
            <a:ext cx="149099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বাল্যবিবাহ</a:t>
            </a:r>
            <a:endParaRPr lang="en-US" sz="2800" b="1" dirty="0">
              <a:ln>
                <a:solidFill>
                  <a:srgbClr val="00B0F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3275304" y="5994671"/>
            <a:ext cx="757118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95059" y="5083968"/>
            <a:ext cx="128641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n>
                  <a:solidFill>
                    <a:srgbClr val="FF0066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বহুবিবাহ</a:t>
            </a:r>
            <a:endParaRPr lang="en-US" sz="2800" b="1" dirty="0">
              <a:ln>
                <a:solidFill>
                  <a:srgbClr val="FF0066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Left Arrow 14"/>
          <p:cNvSpPr/>
          <p:nvPr/>
        </p:nvSpPr>
        <p:spPr>
          <a:xfrm rot="10800000">
            <a:off x="4901556" y="5083968"/>
            <a:ext cx="864888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0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1087" y="381000"/>
            <a:ext cx="1523173" cy="71865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400" b="1" u="sng" dirty="0">
                <a:ln w="190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u="sng" dirty="0">
              <a:ln w="1905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190465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>
                  <a:solidFill>
                    <a:srgbClr val="FF0066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১। বাংলাদেশের যৌতুক প্রথা একটি মারাত্মক সামাজিক --</a:t>
            </a:r>
            <a:endParaRPr lang="en-US" sz="2800" b="1" dirty="0">
              <a:ln>
                <a:solidFill>
                  <a:srgbClr val="FF0066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599" y="1916668"/>
            <a:ext cx="2362201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    নিগ্রহ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1916668"/>
            <a:ext cx="2286000" cy="584775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   ব্যাধি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2865226"/>
            <a:ext cx="2209800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ঘ    অসুখ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193" y="2865226"/>
            <a:ext cx="2267606" cy="584775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    রোগ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7338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>
                  <a:solidFill>
                    <a:srgbClr val="FF0066"/>
                  </a:solidFill>
                </a:ln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বিবাহিত নারীর প্রতি সহিংসতার মূল কারণ --</a:t>
            </a:r>
            <a:endParaRPr lang="en-US" sz="2800" b="1" dirty="0">
              <a:ln>
                <a:solidFill>
                  <a:srgbClr val="FF0066"/>
                </a:solidFill>
              </a:ln>
              <a:solidFill>
                <a:srgbClr val="33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5614407"/>
            <a:ext cx="2286000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ঘ    লোভ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4192" y="5638800"/>
            <a:ext cx="2267608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কুসংস্কার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4495799"/>
            <a:ext cx="2286000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  অশিক্ষিত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2586" y="4495800"/>
            <a:ext cx="2249214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    যৌতুক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3589283" y="2056655"/>
            <a:ext cx="381273" cy="304800"/>
          </a:xfrm>
          <a:prstGeom prst="flowChartConnector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92" y="4587368"/>
            <a:ext cx="4762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6979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188" y="509752"/>
            <a:ext cx="2051836" cy="1395248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685800" y="622601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rgbClr val="FF0066"/>
                  </a:solidFill>
                </a:ln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পাশের ছবিটি দেখে কি বোঝা যাচ্ছে ?</a:t>
            </a:r>
            <a:endParaRPr lang="en-US" sz="3200" b="1" dirty="0">
              <a:ln>
                <a:solidFill>
                  <a:srgbClr val="FF0066"/>
                </a:solidFill>
              </a:ln>
              <a:solidFill>
                <a:srgbClr val="33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232703"/>
            <a:ext cx="2743200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   বকা দিচ্ছেন  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799" y="1296989"/>
            <a:ext cx="2743201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  নির্যাতন করছেন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1296989"/>
            <a:ext cx="2492188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   বুঝাছেন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4343399"/>
            <a:ext cx="2644588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  অপরাধের ভয়ে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105" y="4406460"/>
            <a:ext cx="2611823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    যৌতুকের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5493087"/>
            <a:ext cx="2492188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 দুর্নীতির কারণে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618" y="5493086"/>
            <a:ext cx="2611823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  দারিদ্রের কারণে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2232703"/>
            <a:ext cx="2492188" cy="584775"/>
          </a:xfrm>
          <a:prstGeom prst="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ঘ  হিসেব করছেন।   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799" y="3276600"/>
            <a:ext cx="4382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200" b="1" dirty="0" smtClean="0">
                <a:ln>
                  <a:solidFill>
                    <a:srgbClr val="FF0066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৪। কি কারণে  অত্যাচার করছেন?</a:t>
            </a:r>
            <a:endParaRPr lang="en-US" sz="3200" b="1" dirty="0">
              <a:ln>
                <a:solidFill>
                  <a:srgbClr val="FF0066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80" y="1388557"/>
            <a:ext cx="4762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05" y="4498028"/>
            <a:ext cx="4762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78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09600"/>
            <a:ext cx="3641181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 rot="20188767">
            <a:off x="754533" y="1158240"/>
            <a:ext cx="2632452" cy="861005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u="sng" dirty="0">
                <a:ln w="1905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905">
                <a:solidFill>
                  <a:srgbClr val="002060"/>
                </a:solidFill>
              </a:ln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953000"/>
            <a:ext cx="8229600" cy="120032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Blip>
                <a:blip r:embed="rId3"/>
              </a:buBlip>
            </a:pPr>
            <a:r>
              <a:rPr lang="bn-BD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যৌতুকের কারণে সমাজে কী কী অপরাধ ঘটে তার একটা তালিকা তৈরি করে নিয়ে আসবে।</a:t>
            </a:r>
            <a:endParaRPr lang="en-US" sz="36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72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838200"/>
            <a:ext cx="7213600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895600" y="990600"/>
            <a:ext cx="3581400" cy="4038600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ot"/>
          </a:ln>
          <a:effectLst>
            <a:softEdge rad="31750"/>
          </a:effectLst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BD" sz="4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সবাই সু-নাগরিক হয়ে গড়ে উঠবে সেটাই আমাদের প্রত্যাশা।</a:t>
            </a:r>
            <a:endParaRPr lang="en-US" sz="4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95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08538" y="790903"/>
            <a:ext cx="5334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BD" sz="40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 চিত্র</a:t>
            </a:r>
            <a:r>
              <a:rPr lang="bn-BD" sz="40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 </a:t>
            </a:r>
            <a:r>
              <a:rPr lang="bn-BD" sz="40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537103"/>
              </p:ext>
            </p:extLst>
          </p:nvPr>
        </p:nvGraphicFramePr>
        <p:xfrm>
          <a:off x="3810000" y="2819400"/>
          <a:ext cx="1295400" cy="805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0" y="2819400"/>
                        <a:ext cx="1295400" cy="805054"/>
                      </a:xfrm>
                      <a:prstGeom prst="rect">
                        <a:avLst/>
                      </a:prstGeom>
                      <a:solidFill>
                        <a:srgbClr val="6600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242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u="sng" cap="all" dirty="0" err="1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u="sng" cap="all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cap="all" dirty="0" err="1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3600" b="1" u="sng" cap="all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ঠের বিষয়...</a:t>
            </a:r>
            <a:endParaRPr lang="en-US" sz="3600" b="1" u="sng" cap="all" dirty="0">
              <a:ln w="9000" cmpd="sng">
                <a:solidFill>
                  <a:schemeClr val="tx1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669287"/>
            <a:ext cx="4343400" cy="1569660"/>
          </a:xfrm>
          <a:prstGeom prst="rect">
            <a:avLst/>
          </a:prstGeom>
          <a:solidFill>
            <a:srgbClr val="6600FF"/>
          </a:solidFill>
          <a:ln>
            <a:solidFill>
              <a:schemeClr val="tx1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যৌতুক প্রথা</a:t>
            </a:r>
            <a:endParaRPr lang="en-US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35561"/>
            <a:ext cx="3236396" cy="4022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33971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000" b="1" u="sng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en-US" sz="4000" b="1" u="sng" dirty="0" smtClean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bn-BD" sz="4000" b="1" u="sng" dirty="0">
              <a:ln>
                <a:solidFill>
                  <a:srgbClr val="00B0F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85446641"/>
              </p:ext>
            </p:extLst>
          </p:nvPr>
        </p:nvGraphicFramePr>
        <p:xfrm>
          <a:off x="533400" y="1295400"/>
          <a:ext cx="8153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330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71104" y="457200"/>
            <a:ext cx="42017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যৌতুক প্রথার কলাম গ্রাফ 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25" y="1165086"/>
            <a:ext cx="8455074" cy="508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7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নানা সমস্যার অন্যতম হচ্ছে যৌতুক প্রথা-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7" t="-7961" r="1177" b="7961"/>
          <a:stretch/>
        </p:blipFill>
        <p:spPr>
          <a:xfrm>
            <a:off x="3385646" y="2133600"/>
            <a:ext cx="2817404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73"/>
          <a:stretch/>
        </p:blipFill>
        <p:spPr>
          <a:xfrm>
            <a:off x="6096000" y="3886200"/>
            <a:ext cx="273882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1" y="1041975"/>
            <a:ext cx="3299011" cy="238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589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3810000" cy="2969015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131" y="483965"/>
            <a:ext cx="4101662" cy="2984291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1" y="3591379"/>
            <a:ext cx="3788979" cy="2716768"/>
          </a:xfrm>
          <a:prstGeom prst="rect">
            <a:avLst/>
          </a:prstGeom>
          <a:ln w="57150">
            <a:solidFill>
              <a:srgbClr val="FF0066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451130" y="3617655"/>
            <a:ext cx="4235670" cy="286232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যৌতুক হচ্ছে বিয়ের সময় প্রদত্ত অর্থ সম্পত্তি ও নানা ধরনের পণ্য সামগ্রী কোন পক্ষের কাছে থেকে নেওয়াকে বোঝায়। </a:t>
            </a:r>
            <a:endParaRPr lang="en-US" sz="36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41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28192"/>
            <a:ext cx="3657600" cy="317240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0066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91" y="1630820"/>
            <a:ext cx="3668110" cy="316978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7030A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81000" y="457200"/>
            <a:ext cx="8382000" cy="107721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Blip>
                <a:blip r:embed="rId5"/>
              </a:buBlip>
            </a:pPr>
            <a:r>
              <a:rPr lang="bn-BD" sz="3200" b="1" dirty="0" smtClean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প্রাচীন কাল থেকেই বিভিন্ন দেশে যৌতুক প্রথার প্রচলন চলে আসছে --</a:t>
            </a:r>
            <a:endParaRPr lang="en-US" sz="3200" b="1" dirty="0">
              <a:ln>
                <a:solidFill>
                  <a:srgbClr val="00B0F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7767" y="5072861"/>
            <a:ext cx="38100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bn-BD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এথেন্সের মেয়েরা বিয়ের পরে</a:t>
            </a:r>
            <a:r>
              <a:rPr lang="bn-BD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যৌতুক</a:t>
            </a:r>
            <a:r>
              <a:rPr lang="bn-BD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নিয়ে যেতো। 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834" y="5072861"/>
            <a:ext cx="35814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bn-BD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চীনে যৌতুক সংগে নিয়ে যেত কনে।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87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449</Words>
  <Application>Microsoft Office PowerPoint</Application>
  <PresentationFormat>On-screen Show (4:3)</PresentationFormat>
  <Paragraphs>95</Paragraphs>
  <Slides>24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Zahed</cp:lastModifiedBy>
  <cp:revision>285</cp:revision>
  <dcterms:created xsi:type="dcterms:W3CDTF">2006-08-16T00:00:00Z</dcterms:created>
  <dcterms:modified xsi:type="dcterms:W3CDTF">2020-06-24T14:18:01Z</dcterms:modified>
</cp:coreProperties>
</file>