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9" r:id="rId5"/>
    <p:sldId id="259" r:id="rId6"/>
    <p:sldId id="260" r:id="rId7"/>
    <p:sldId id="271" r:id="rId8"/>
    <p:sldId id="270" r:id="rId9"/>
    <p:sldId id="272" r:id="rId10"/>
    <p:sldId id="261" r:id="rId11"/>
    <p:sldId id="278" r:id="rId12"/>
    <p:sldId id="279" r:id="rId13"/>
    <p:sldId id="280" r:id="rId14"/>
    <p:sldId id="281" r:id="rId15"/>
    <p:sldId id="282" r:id="rId16"/>
    <p:sldId id="262" r:id="rId17"/>
    <p:sldId id="268" r:id="rId18"/>
    <p:sldId id="273" r:id="rId19"/>
    <p:sldId id="274" r:id="rId20"/>
    <p:sldId id="275" r:id="rId21"/>
    <p:sldId id="263" r:id="rId22"/>
    <p:sldId id="264" r:id="rId23"/>
    <p:sldId id="265" r:id="rId24"/>
    <p:sldId id="26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06663-5178-4A86-A1E2-ABE2F42F9491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0387A-F380-44C0-AD3A-A0D62697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734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06663-5178-4A86-A1E2-ABE2F42F9491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0387A-F380-44C0-AD3A-A0D62697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008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06663-5178-4A86-A1E2-ABE2F42F9491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0387A-F380-44C0-AD3A-A0D62697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76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06663-5178-4A86-A1E2-ABE2F42F9491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0387A-F380-44C0-AD3A-A0D62697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810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06663-5178-4A86-A1E2-ABE2F42F9491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0387A-F380-44C0-AD3A-A0D62697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53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06663-5178-4A86-A1E2-ABE2F42F9491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0387A-F380-44C0-AD3A-A0D62697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413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06663-5178-4A86-A1E2-ABE2F42F9491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0387A-F380-44C0-AD3A-A0D62697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33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06663-5178-4A86-A1E2-ABE2F42F9491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0387A-F380-44C0-AD3A-A0D62697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480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06663-5178-4A86-A1E2-ABE2F42F9491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0387A-F380-44C0-AD3A-A0D62697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017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06663-5178-4A86-A1E2-ABE2F42F9491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0387A-F380-44C0-AD3A-A0D62697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086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06663-5178-4A86-A1E2-ABE2F42F9491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0387A-F380-44C0-AD3A-A0D62697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326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06663-5178-4A86-A1E2-ABE2F42F9491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0387A-F380-44C0-AD3A-A0D62697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52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66000"/>
            </a:schemeClr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6" t="6042" r="5347" b="9584"/>
          <a:stretch/>
        </p:blipFill>
        <p:spPr>
          <a:xfrm>
            <a:off x="4121693" y="1480797"/>
            <a:ext cx="4304694" cy="41908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671684" y="2313146"/>
            <a:ext cx="9083895" cy="2215991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13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3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13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720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725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66000"/>
            </a:schemeClr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94042" y="2659559"/>
            <a:ext cx="3735433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বিপণন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rrow: Right 5">
            <a:extLst>
              <a:ext uri="{FF2B5EF4-FFF2-40B4-BE49-F238E27FC236}">
                <a16:creationId xmlns="" xmlns:a16="http://schemas.microsoft.com/office/drawing/2014/main" id="{8D8DD753-D241-478F-80E6-331BD47077F3}"/>
              </a:ext>
            </a:extLst>
          </p:cNvPr>
          <p:cNvSpPr/>
          <p:nvPr/>
        </p:nvSpPr>
        <p:spPr>
          <a:xfrm>
            <a:off x="2403324" y="2727732"/>
            <a:ext cx="973394" cy="633094"/>
          </a:xfrm>
          <a:prstGeom prst="rightArrow">
            <a:avLst>
              <a:gd name="adj1" fmla="val 54659"/>
              <a:gd name="adj2" fmla="val 70966"/>
            </a:avLst>
          </a:prstGeom>
          <a:solidFill>
            <a:schemeClr val="bg1">
              <a:lumMod val="50000"/>
            </a:schemeClr>
          </a:solidFill>
          <a:ln w="57150">
            <a:solidFill>
              <a:srgbClr val="00B0F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83166" y="1084037"/>
            <a:ext cx="3411946" cy="707886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Arrow: Right 5">
            <a:extLst>
              <a:ext uri="{FF2B5EF4-FFF2-40B4-BE49-F238E27FC236}">
                <a16:creationId xmlns="" xmlns:a16="http://schemas.microsoft.com/office/drawing/2014/main" id="{8D8DD753-D241-478F-80E6-331BD47077F3}"/>
              </a:ext>
            </a:extLst>
          </p:cNvPr>
          <p:cNvSpPr/>
          <p:nvPr/>
        </p:nvSpPr>
        <p:spPr>
          <a:xfrm>
            <a:off x="2403324" y="3812306"/>
            <a:ext cx="973394" cy="633094"/>
          </a:xfrm>
          <a:prstGeom prst="rightArrow">
            <a:avLst>
              <a:gd name="adj1" fmla="val 54659"/>
              <a:gd name="adj2" fmla="val 70966"/>
            </a:avLst>
          </a:prstGeom>
          <a:solidFill>
            <a:schemeClr val="bg1">
              <a:lumMod val="50000"/>
            </a:schemeClr>
          </a:solidFill>
          <a:ln w="57150">
            <a:solidFill>
              <a:srgbClr val="00B0F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494043" y="3743186"/>
            <a:ext cx="4635546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বিপণন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প্রক্রিয়াটি কেমন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0518" y="1823866"/>
            <a:ext cx="8159194" cy="164574"/>
          </a:xfrm>
          <a:prstGeom prst="rect">
            <a:avLst/>
          </a:prstGeom>
          <a:solidFill>
            <a:srgbClr val="0070C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36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091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66000"/>
            </a:schemeClr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4799287" y="1937434"/>
            <a:ext cx="2509663" cy="2440941"/>
          </a:xfrm>
          <a:prstGeom prst="ellipse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বিপণনের কার্যাবলি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138887" y="1332507"/>
            <a:ext cx="1581151" cy="1409423"/>
          </a:xfrm>
          <a:prstGeom prst="ellipse">
            <a:avLst/>
          </a:prstGeom>
          <a:solidFill>
            <a:srgbClr val="00B0F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298241" y="3134340"/>
            <a:ext cx="1526119" cy="1405695"/>
          </a:xfrm>
          <a:prstGeom prst="ellipse">
            <a:avLst/>
          </a:prstGeom>
          <a:solidFill>
            <a:srgbClr val="00B0F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217278" y="4682422"/>
            <a:ext cx="1712184" cy="1452375"/>
          </a:xfrm>
          <a:prstGeom prst="ellipse">
            <a:avLst/>
          </a:prstGeom>
          <a:solidFill>
            <a:srgbClr val="00B0F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গুদামজাতকরণ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006619" y="5019217"/>
            <a:ext cx="1609604" cy="1426032"/>
          </a:xfrm>
          <a:prstGeom prst="ellipse">
            <a:avLst/>
          </a:prstGeom>
          <a:solidFill>
            <a:srgbClr val="00B0F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প্রমিতকরণ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943552" y="4493155"/>
            <a:ext cx="1462013" cy="1314273"/>
          </a:xfrm>
          <a:prstGeom prst="ellipse">
            <a:avLst/>
          </a:prstGeom>
          <a:solidFill>
            <a:srgbClr val="00B0F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পর্যায়িকরণ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176801" y="2741930"/>
            <a:ext cx="1585561" cy="1374139"/>
          </a:xfrm>
          <a:prstGeom prst="ellipse">
            <a:avLst/>
          </a:prstGeom>
          <a:solidFill>
            <a:srgbClr val="00B0F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মোরকিকরণ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556034" y="1064859"/>
            <a:ext cx="1538516" cy="1299985"/>
          </a:xfrm>
          <a:prstGeom prst="ellipse">
            <a:avLst/>
          </a:prstGeom>
          <a:solidFill>
            <a:srgbClr val="00B0F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 সংগ্রহ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493829" y="206143"/>
            <a:ext cx="1579541" cy="1427245"/>
          </a:xfrm>
          <a:prstGeom prst="ellipse">
            <a:avLst/>
          </a:prstGeom>
          <a:solidFill>
            <a:srgbClr val="00B0F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298841" y="177016"/>
            <a:ext cx="1659598" cy="1410230"/>
          </a:xfrm>
          <a:prstGeom prst="ellipse">
            <a:avLst/>
          </a:prstGeom>
          <a:solidFill>
            <a:srgbClr val="00B0F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ভোক্তা বিশ্লেষণ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5998737" y="523059"/>
            <a:ext cx="454794" cy="541800"/>
          </a:xfrm>
          <a:prstGeom prst="rightArrow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2093934">
            <a:off x="7964186" y="1062555"/>
            <a:ext cx="454794" cy="541800"/>
          </a:xfrm>
          <a:prstGeom prst="rightArrow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4917972">
            <a:off x="9061300" y="2625372"/>
            <a:ext cx="454794" cy="541800"/>
          </a:xfrm>
          <a:prstGeom prst="rightArrow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7047921">
            <a:off x="8650924" y="4502180"/>
            <a:ext cx="454794" cy="541800"/>
          </a:xfrm>
          <a:prstGeom prst="rightArrow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10163400">
            <a:off x="6661349" y="5383801"/>
            <a:ext cx="555856" cy="541800"/>
          </a:xfrm>
          <a:prstGeom prst="rightArrow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11642600">
            <a:off x="4376065" y="5211561"/>
            <a:ext cx="512362" cy="541800"/>
          </a:xfrm>
          <a:prstGeom prst="rightArrow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15029565">
            <a:off x="3025592" y="4053012"/>
            <a:ext cx="454794" cy="541800"/>
          </a:xfrm>
          <a:prstGeom prst="rightArrow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16535599">
            <a:off x="2845526" y="2288195"/>
            <a:ext cx="369725" cy="541800"/>
          </a:xfrm>
          <a:prstGeom prst="rightArrow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rot="19816956">
            <a:off x="3754872" y="766042"/>
            <a:ext cx="454794" cy="541800"/>
          </a:xfrm>
          <a:prstGeom prst="rightArrow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82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66000"/>
            </a:schemeClr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17936" y="743593"/>
            <a:ext cx="2274510" cy="646331"/>
          </a:xfrm>
          <a:prstGeom prst="rect">
            <a:avLst/>
          </a:prstGeom>
          <a:solidFill>
            <a:srgbClr val="0070C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69592" y="743593"/>
            <a:ext cx="2531684" cy="646331"/>
          </a:xfrm>
          <a:prstGeom prst="rect">
            <a:avLst/>
          </a:prstGeom>
          <a:solidFill>
            <a:srgbClr val="0070C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945" y="1727913"/>
            <a:ext cx="4462493" cy="3291905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8" r="14505" b="3271"/>
          <a:stretch/>
        </p:blipFill>
        <p:spPr>
          <a:xfrm>
            <a:off x="6343651" y="1704893"/>
            <a:ext cx="4743450" cy="3279475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829203" y="5191692"/>
            <a:ext cx="4555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ক্রেতা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বিক্রেতাকে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একত্রিত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7013" y="5191692"/>
            <a:ext cx="51375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নিজস্ব ব্যবহার বা পুনঃবিক্রয়ের জন্য পণ্য-দ্রব্য ও সেবা সামগ্রী ক্রয় করতে হয়।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05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66000"/>
            </a:schemeClr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97453" y="760871"/>
            <a:ext cx="2631697" cy="646331"/>
          </a:xfrm>
          <a:prstGeom prst="rect">
            <a:avLst/>
          </a:prstGeom>
          <a:solidFill>
            <a:srgbClr val="0070C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73267" y="760871"/>
            <a:ext cx="2531684" cy="646331"/>
          </a:xfrm>
          <a:prstGeom prst="rect">
            <a:avLst/>
          </a:prstGeom>
          <a:solidFill>
            <a:srgbClr val="0070C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গুদামজাতকরণ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34" r="5167" b="6875"/>
          <a:stretch/>
        </p:blipFill>
        <p:spPr>
          <a:xfrm>
            <a:off x="867852" y="1571624"/>
            <a:ext cx="4890897" cy="3550933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8" t="19265" r="48386" b="12917"/>
          <a:stretch/>
        </p:blipFill>
        <p:spPr>
          <a:xfrm>
            <a:off x="6362522" y="1571623"/>
            <a:ext cx="4953176" cy="3550933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362521" y="5324384"/>
            <a:ext cx="49531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গুদামজাতকরণ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পণ্যের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সময়গত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0551" y="5324384"/>
            <a:ext cx="52554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স্থানগত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83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66000"/>
            </a:schemeClr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67999" y="665647"/>
            <a:ext cx="2517397" cy="646331"/>
          </a:xfrm>
          <a:prstGeom prst="rect">
            <a:avLst/>
          </a:prstGeom>
          <a:solidFill>
            <a:srgbClr val="0070C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প্রমিতকরণ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23023" y="665647"/>
            <a:ext cx="2531684" cy="646331"/>
          </a:xfrm>
          <a:prstGeom prst="rect">
            <a:avLst/>
          </a:prstGeom>
          <a:solidFill>
            <a:srgbClr val="0070C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পর্যায়িকরণ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19" y="1563683"/>
            <a:ext cx="5164359" cy="3485747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37" y="1563683"/>
            <a:ext cx="5101933" cy="3485747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796391" y="5205912"/>
            <a:ext cx="45982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ওজন, আকার, ও গুণাগুণ অনুযায়ী পর্যায়িকরণ করা হয়।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4519" y="5205912"/>
            <a:ext cx="53375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পণ্যের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গুণাগুন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স্বাদ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ভিত্তিকরে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স্থির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13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66000"/>
            </a:schemeClr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79795" y="667881"/>
            <a:ext cx="2260222" cy="646331"/>
          </a:xfrm>
          <a:prstGeom prst="rect">
            <a:avLst/>
          </a:prstGeom>
          <a:solidFill>
            <a:srgbClr val="0070C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মোরকিকরণ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30205" y="667882"/>
            <a:ext cx="2531684" cy="646331"/>
          </a:xfrm>
          <a:prstGeom prst="rect">
            <a:avLst/>
          </a:prstGeom>
          <a:solidFill>
            <a:srgbClr val="0070C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তথ্য সংগ্রহ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7" b="9715"/>
          <a:stretch/>
        </p:blipFill>
        <p:spPr>
          <a:xfrm>
            <a:off x="1219718" y="1573204"/>
            <a:ext cx="4780376" cy="3518485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50" y="1573204"/>
            <a:ext cx="4590394" cy="3518485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606175" y="5136136"/>
            <a:ext cx="52554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বাজারে চাহিদা ও রুচি কেমন তা জানার জন্য তথ্য সংগ্রহ করা হয়।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0351" y="5136136"/>
            <a:ext cx="52554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ক্রেতার দৃষ্টি আকর্ষণ এবং পণ্য নষ্ট ও ভেঙ্গে যাওয়া থেকে রক্ষা করার জন্য মোরকিকরণ করা হয়।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77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66000"/>
            </a:schemeClr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64967" y="1222451"/>
            <a:ext cx="3392872" cy="76944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9617" y="2006179"/>
            <a:ext cx="7402920" cy="126278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4980" y="2694902"/>
            <a:ext cx="7464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70C0"/>
                </a:solidFill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প্রমিতকরণ ও পর্যায়িকরণে কী কী উপাদান অন্তর্ভুক্ত রয়েছে তা লেখ।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0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66000"/>
            </a:schemeClr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9554" y="265188"/>
            <a:ext cx="3392872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বণ্টন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প্রণালী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29397" y="1332923"/>
            <a:ext cx="1002922" cy="584775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ভোক্তা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0707" y="2394465"/>
            <a:ext cx="1845884" cy="584775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উ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ৎপাদনকারী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40707" y="3489993"/>
            <a:ext cx="1845884" cy="584775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উ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ৎপাদনকারী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0707" y="4551270"/>
            <a:ext cx="1845884" cy="584775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উ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ৎপাদনকারী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25928" y="5506700"/>
            <a:ext cx="1845884" cy="584775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উ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ৎপাদনকারী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26346" y="1298937"/>
            <a:ext cx="1845884" cy="584775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উ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ৎপাদনকারী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3619" y="2394465"/>
            <a:ext cx="1002922" cy="584775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ভোক্তা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29397" y="3489993"/>
            <a:ext cx="977144" cy="584775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ভোক্তা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29397" y="5506698"/>
            <a:ext cx="1002922" cy="584775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ভোক্তা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903619" y="4551269"/>
            <a:ext cx="1002922" cy="584775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ভোক্তা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086591" y="1591324"/>
            <a:ext cx="672892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373080" y="2394465"/>
            <a:ext cx="1931610" cy="584775"/>
          </a:xfrm>
          <a:prstGeom prst="rect">
            <a:avLst/>
          </a:prstGeom>
          <a:solidFill>
            <a:srgbClr val="0070C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খুচরা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বিক্রেতা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41215" y="3489991"/>
            <a:ext cx="1931610" cy="584775"/>
          </a:xfrm>
          <a:prstGeom prst="rect">
            <a:avLst/>
          </a:prstGeom>
          <a:solidFill>
            <a:srgbClr val="0070C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খুচরা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বিক্রেতা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19924" y="3489992"/>
            <a:ext cx="1253363" cy="584775"/>
          </a:xfrm>
          <a:prstGeom prst="rect">
            <a:avLst/>
          </a:prstGeom>
          <a:solidFill>
            <a:srgbClr val="00206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পাইকার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10613" y="4551270"/>
            <a:ext cx="2659289" cy="584775"/>
          </a:xfrm>
          <a:prstGeom prst="rect">
            <a:avLst/>
          </a:prstGeom>
          <a:solidFill>
            <a:srgbClr val="00B05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প্রতিনিধি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এজেন্ট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73103" y="5506699"/>
            <a:ext cx="2614612" cy="584775"/>
          </a:xfrm>
          <a:prstGeom prst="rect">
            <a:avLst/>
          </a:prstGeom>
          <a:solidFill>
            <a:srgbClr val="00B05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প্রতিনিধি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এজেন্ট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18384" y="5506698"/>
            <a:ext cx="1931610" cy="584775"/>
          </a:xfrm>
          <a:prstGeom prst="rect">
            <a:avLst/>
          </a:prstGeom>
          <a:solidFill>
            <a:srgbClr val="0070C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খুচরা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বিক্রেতা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071812" y="2723467"/>
            <a:ext cx="2213162" cy="949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7363853" y="2709828"/>
            <a:ext cx="2451660" cy="681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141826" y="3790595"/>
            <a:ext cx="1265730" cy="1278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673287" y="3803379"/>
            <a:ext cx="1267928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8872825" y="3834104"/>
            <a:ext cx="1003206" cy="834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141826" y="4890849"/>
            <a:ext cx="1978482" cy="2030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7907020" y="4873161"/>
            <a:ext cx="1908493" cy="2784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141826" y="5780015"/>
            <a:ext cx="731277" cy="1907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540257" y="5789551"/>
            <a:ext cx="748749" cy="953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9279372" y="5799085"/>
            <a:ext cx="62424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4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22" grpId="0" animBg="1"/>
      <p:bldP spid="25" grpId="0" animBg="1"/>
      <p:bldP spid="26" grpId="0" animBg="1"/>
      <p:bldP spid="27" grpId="0" animBg="1"/>
      <p:bldP spid="20" grpId="0" animBg="1"/>
      <p:bldP spid="21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66000"/>
            </a:schemeClr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55923" y="737114"/>
            <a:ext cx="4028096" cy="584775"/>
          </a:xfrm>
          <a:prstGeom prst="rect">
            <a:avLst/>
          </a:prstGeom>
          <a:solidFill>
            <a:srgbClr val="0070C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সরাসরি ভোক্তার নিকট বিক্রয়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41106" y="723628"/>
            <a:ext cx="4028096" cy="584775"/>
          </a:xfrm>
          <a:prstGeom prst="rect">
            <a:avLst/>
          </a:prstGeom>
          <a:solidFill>
            <a:srgbClr val="0070C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খুচরা ব্যবসায়ীর মাধ্যমে বিক্রয়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1" r="17246" b="373"/>
          <a:stretch/>
        </p:blipFill>
        <p:spPr>
          <a:xfrm>
            <a:off x="985838" y="1525702"/>
            <a:ext cx="4787291" cy="359577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5"/>
          <a:stretch/>
        </p:blipFill>
        <p:spPr>
          <a:xfrm>
            <a:off x="6387728" y="1525702"/>
            <a:ext cx="4772026" cy="359577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303179" y="5404960"/>
            <a:ext cx="49411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খুচরা ব্যবসায়ি সরাসরি ভোক্তার নিকট পণ্য বিক্রয় করে থাকে।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0551" y="5404960"/>
            <a:ext cx="5255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কৃষি পণ্য সরাসরি </a:t>
            </a:r>
            <a:r>
              <a:rPr lang="bn-IN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ভোক্তার নিকট বিক্রয়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31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66000"/>
            </a:schemeClr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29629" y="694952"/>
            <a:ext cx="5428271" cy="584775"/>
          </a:xfrm>
          <a:prstGeom prst="rect">
            <a:avLst/>
          </a:prstGeom>
          <a:solidFill>
            <a:srgbClr val="0070C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পাইকার ও খুচরা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ব্যবসায়ীর মাধ্যমে বিক্রয়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3664" y="694952"/>
            <a:ext cx="5014912" cy="584775"/>
          </a:xfrm>
          <a:prstGeom prst="rect">
            <a:avLst/>
          </a:prstGeom>
          <a:solidFill>
            <a:srgbClr val="0070C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প্রতিনিধি ও এজেন্টের মাধ্যমে বিক্রয়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9" t="19492" r="23184" b="-1"/>
          <a:stretch/>
        </p:blipFill>
        <p:spPr>
          <a:xfrm>
            <a:off x="6443664" y="1658079"/>
            <a:ext cx="5014912" cy="3529011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1671454"/>
            <a:ext cx="5010152" cy="3515636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429377" y="5431349"/>
            <a:ext cx="52613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এজেন্টের মাধ্যমে ভোক্তার নিকট সরাসরি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 </a:t>
            </a:r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 করে থাকে</a:t>
            </a:r>
            <a:r>
              <a:rPr lang="bn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9602" y="5438037"/>
            <a:ext cx="52554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পাইকার থেকে ক্রয় করে খুচরা ব্যবসায়ি </a:t>
            </a:r>
            <a:r>
              <a:rPr lang="bn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ভোক্তার </a:t>
            </a:r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নিকট পণ্য বিক্রয় করে থাকে</a:t>
            </a:r>
            <a:r>
              <a:rPr lang="bn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57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66000"/>
            </a:schemeClr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455847" y="443537"/>
            <a:ext cx="498831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ভট্টাচার্য্য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ডেমোনেস্ট্রেটর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রাউজান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আর্যমৈত্রেয়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ইনস্টিটিউশন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রাউজান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55847" y="3137769"/>
            <a:ext cx="44168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   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	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10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</a:t>
            </a:r>
          </a:p>
          <a:p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  : </a:t>
            </a:r>
            <a:r>
              <a:rPr lang="bn-IN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উদ্যোগ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 : </a:t>
            </a:r>
            <a:r>
              <a:rPr lang="bn-IN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ম</a:t>
            </a:r>
          </a:p>
          <a:p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   : </a:t>
            </a:r>
            <a:r>
              <a:rPr lang="bn-IN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৫০ মিনিট </a:t>
            </a:r>
          </a:p>
          <a:p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তারিখ : 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০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6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/২০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২০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89898" y="2939060"/>
            <a:ext cx="6854364" cy="134621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52" y="1377953"/>
            <a:ext cx="2893134" cy="3465238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367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66000"/>
            </a:schemeClr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187091" y="586610"/>
            <a:ext cx="5513996" cy="584775"/>
          </a:xfrm>
          <a:prstGeom prst="rect">
            <a:avLst/>
          </a:prstGeom>
          <a:solidFill>
            <a:srgbClr val="0070C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itchFamily="2" charset="0"/>
                <a:cs typeface="NikoshBAN" pitchFamily="2" charset="0"/>
              </a:rPr>
              <a:t>প্রতিনিধি ও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খুচরা বিক্রেতার মাধ্যমে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বিক্রয়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6" t="5719" r="12104" b="5719"/>
          <a:stretch/>
        </p:blipFill>
        <p:spPr>
          <a:xfrm>
            <a:off x="2371725" y="1493044"/>
            <a:ext cx="3700463" cy="3643314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" t="2745" r="7384" b="-2745"/>
          <a:stretch/>
        </p:blipFill>
        <p:spPr>
          <a:xfrm>
            <a:off x="6546056" y="1502816"/>
            <a:ext cx="3700463" cy="3643315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214564" y="5359444"/>
            <a:ext cx="80319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কোমল পানীয় ও প্রসাদনী সামগ্রী </a:t>
            </a:r>
            <a:r>
              <a:rPr lang="bn-IN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প্রতিনিধি ও খুচরা বিক্রেতার মাধ্যমে </a:t>
            </a:r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বিক্রয় করাহয়।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50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66000"/>
            </a:schemeClr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75643" y="881693"/>
            <a:ext cx="2538484" cy="76944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2400" y="2123361"/>
            <a:ext cx="8070518" cy="646331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প্রতিনিধি ও এজেন্টের মাধ্যমে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বিক্রয় সম্পর্কে লেখ।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4391" y="2123361"/>
            <a:ext cx="2141548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মাছরাঙা দল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0047" y="3416121"/>
            <a:ext cx="2141548" cy="646331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প্রজাপতি দল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88056" y="3416121"/>
            <a:ext cx="8070518" cy="646331"/>
          </a:xfrm>
          <a:prstGeom prst="rect">
            <a:avLst/>
          </a:prstGeom>
          <a:solidFill>
            <a:srgbClr val="00206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প্রতিনিধি ও খুচরা বিক্রেতার মাধ্যমে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বিক্রয় সম্পর্কে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লেখ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4391" y="4534679"/>
            <a:ext cx="2092860" cy="646331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ঘাসফড়িং 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88055" y="4534679"/>
            <a:ext cx="8070519" cy="646331"/>
          </a:xfrm>
          <a:prstGeom prst="rect">
            <a:avLst/>
          </a:prstGeom>
          <a:solidFill>
            <a:srgbClr val="0070C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পাইকার ও খুচরা ব্যবসায়ীর মাধ্যমে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বিক্রয় সম্পর্কে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লেখ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2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66000"/>
            </a:schemeClr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loud 2"/>
          <p:cNvSpPr/>
          <p:nvPr/>
        </p:nvSpPr>
        <p:spPr>
          <a:xfrm>
            <a:off x="4394409" y="287128"/>
            <a:ext cx="3403182" cy="1833674"/>
          </a:xfrm>
          <a:prstGeom prst="cloud">
            <a:avLst/>
          </a:prstGeom>
          <a:solidFill>
            <a:srgbClr val="00B0F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উত্তর দেয়ার চেষ্টা করি....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05372" y="2407930"/>
            <a:ext cx="7324454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65138" indent="-465138">
              <a:buFont typeface="+mj-lt"/>
              <a:buAutoNum type="arabicPeriod"/>
            </a:pP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পর্যায়িকরণ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কী?</a:t>
            </a:r>
          </a:p>
          <a:p>
            <a:pPr marL="465138" indent="-465138">
              <a:buFont typeface="+mj-lt"/>
              <a:buAutoNum type="arabicPeriod"/>
            </a:pP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প্রমিতকরণ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কী?</a:t>
            </a:r>
          </a:p>
          <a:p>
            <a:pPr marL="465138" indent="-465138">
              <a:buFont typeface="+mj-lt"/>
              <a:buAutoNum type="arabicPeriod"/>
            </a:pP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পাইকার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ও খুচরা ব্যবসায়ীর মাধ্যমে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বিক্রয় কী?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marL="465138" indent="-465138">
              <a:buFont typeface="+mj-lt"/>
              <a:buAutoNum type="arabicPeriod"/>
            </a:pP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বিপণন কাকে বলে?</a:t>
            </a:r>
            <a:endParaRPr lang="bn-BD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65138" indent="-465138">
              <a:buFont typeface="+mj-lt"/>
              <a:buAutoNum type="arabicPeriod"/>
            </a:pP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বন্টন প্রণালীর ধারণা গুলো কী কী?</a:t>
            </a:r>
            <a:endParaRPr lang="bn-BD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65138" indent="-465138">
              <a:buFont typeface="+mj-lt"/>
              <a:buAutoNum type="arabicPeriod"/>
            </a:pP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ভোক্তা বিশ্লেষণ কেন করা হয়?</a:t>
            </a:r>
          </a:p>
        </p:txBody>
      </p:sp>
    </p:spTree>
    <p:extLst>
      <p:ext uri="{BB962C8B-B14F-4D97-AF65-F5344CB8AC3E}">
        <p14:creationId xmlns:p14="http://schemas.microsoft.com/office/powerpoint/2010/main" val="10994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66000"/>
            </a:schemeClr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16786" y="547262"/>
            <a:ext cx="5432246" cy="76944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0853" y="3905923"/>
            <a:ext cx="10044111" cy="144655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আধুনিক ব্যবসায় জগতে ব্যবসায়ের প্রসারে বিজ্ঞাপনের গুরুত্ব কতটুকু আলোচনা কর।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B6D2AA1-2020-4AD8-9DAC-13708DB88B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494" y="1417852"/>
            <a:ext cx="4061012" cy="23869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906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66000"/>
            </a:schemeClr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6" y="-368938"/>
            <a:ext cx="10454536" cy="7595875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686176" y="2276519"/>
            <a:ext cx="515778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5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5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13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66000"/>
            </a:schemeClr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77" y="2457450"/>
            <a:ext cx="2560554" cy="2974027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709" y="2457450"/>
            <a:ext cx="2423663" cy="2974027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8" t="19265" r="48386" b="12917"/>
          <a:stretch/>
        </p:blipFill>
        <p:spPr>
          <a:xfrm>
            <a:off x="6556791" y="2457448"/>
            <a:ext cx="2481886" cy="2900363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8" r="5238"/>
          <a:stretch/>
        </p:blipFill>
        <p:spPr>
          <a:xfrm>
            <a:off x="9449249" y="2457448"/>
            <a:ext cx="2243138" cy="2900363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7" name="Curved Right Arrow 11"/>
          <p:cNvSpPr/>
          <p:nvPr/>
        </p:nvSpPr>
        <p:spPr>
          <a:xfrm rot="16200000" flipH="1">
            <a:off x="3155535" y="1515264"/>
            <a:ext cx="411444" cy="1222577"/>
          </a:xfrm>
          <a:prstGeom prst="curvedRightArrow">
            <a:avLst/>
          </a:prstGeom>
          <a:solidFill>
            <a:srgbClr val="00206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urved Right Arrow 11"/>
          <p:cNvSpPr/>
          <p:nvPr/>
        </p:nvSpPr>
        <p:spPr>
          <a:xfrm rot="16200000" flipH="1">
            <a:off x="9084850" y="1515265"/>
            <a:ext cx="411444" cy="1222577"/>
          </a:xfrm>
          <a:prstGeom prst="curvedRightArrow">
            <a:avLst/>
          </a:prstGeom>
          <a:solidFill>
            <a:srgbClr val="00206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Curved Right Arrow 11"/>
          <p:cNvSpPr/>
          <p:nvPr/>
        </p:nvSpPr>
        <p:spPr>
          <a:xfrm rot="16200000" flipH="1">
            <a:off x="6120191" y="1515264"/>
            <a:ext cx="411444" cy="1222577"/>
          </a:xfrm>
          <a:prstGeom prst="curvedRightArrow">
            <a:avLst/>
          </a:prstGeom>
          <a:solidFill>
            <a:srgbClr val="00206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61257" y="796414"/>
            <a:ext cx="5284408" cy="707886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as-IN" sz="40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40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ুল</a:t>
            </a:r>
            <a:r>
              <a:rPr lang="as-IN" sz="40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40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0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4000" b="1" spc="-15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1573" y="5556652"/>
            <a:ext cx="842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91159" y="5556651"/>
            <a:ext cx="1444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94858" y="5624598"/>
            <a:ext cx="2284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গুদামজাতকরণ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845984" y="5624597"/>
            <a:ext cx="1730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পর্যায়িকরণ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4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66000"/>
            </a:schemeClr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58016" y="1493527"/>
            <a:ext cx="5875942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এসো নিচের  ভিডিওটি  উপভোগ  করি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9335878"/>
              </p:ext>
            </p:extLst>
          </p:nvPr>
        </p:nvGraphicFramePr>
        <p:xfrm>
          <a:off x="4945856" y="2501105"/>
          <a:ext cx="2057632" cy="1485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Packager Shell Object" showAsIcon="1" r:id="rId3" imgW="1700280" imgH="364680" progId="Package">
                  <p:embed/>
                </p:oleObj>
              </mc:Choice>
              <mc:Fallback>
                <p:oleObj name="Packager Shell Object" showAsIcon="1" r:id="rId3" imgW="1700280" imgH="3646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45856" y="2501105"/>
                        <a:ext cx="2057632" cy="1485107"/>
                      </a:xfrm>
                      <a:prstGeom prst="rect">
                        <a:avLst/>
                      </a:prstGeom>
                      <a:ln w="28575">
                        <a:solidFill>
                          <a:srgbClr val="00B0F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982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66000"/>
            </a:schemeClr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3952877" y="2441895"/>
            <a:ext cx="3848100" cy="2955832"/>
            <a:chOff x="1692443" y="866277"/>
            <a:chExt cx="8534401" cy="5342020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bliqueBottomRight"/>
            <a:lightRig rig="threePt" dir="t"/>
          </a:scene3d>
        </p:grpSpPr>
        <p:sp>
          <p:nvSpPr>
            <p:cNvPr id="5" name="10-Point Star 4"/>
            <p:cNvSpPr/>
            <p:nvPr/>
          </p:nvSpPr>
          <p:spPr>
            <a:xfrm>
              <a:off x="1692443" y="866277"/>
              <a:ext cx="7908756" cy="5325980"/>
            </a:xfrm>
            <a:prstGeom prst="star10">
              <a:avLst/>
            </a:prstGeom>
            <a:sp3d>
              <a:bevelT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solidFill>
                  <a:schemeClr val="tx1"/>
                </a:solidFill>
              </a:endParaRPr>
            </a:p>
          </p:txBody>
        </p:sp>
        <p:sp>
          <p:nvSpPr>
            <p:cNvPr id="6" name="10-Point Star 5"/>
            <p:cNvSpPr/>
            <p:nvPr/>
          </p:nvSpPr>
          <p:spPr>
            <a:xfrm>
              <a:off x="2318088" y="874297"/>
              <a:ext cx="7908756" cy="5325980"/>
            </a:xfrm>
            <a:prstGeom prst="star10">
              <a:avLst/>
            </a:prstGeom>
            <a:solidFill>
              <a:srgbClr val="00B0F0"/>
            </a:solidFill>
            <a:sp3d>
              <a:bevelT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400" dirty="0">
                <a:solidFill>
                  <a:schemeClr val="tx1"/>
                </a:solidFill>
              </a:endParaRPr>
            </a:p>
          </p:txBody>
        </p:sp>
        <p:sp>
          <p:nvSpPr>
            <p:cNvPr id="7" name="10-Point Star 6"/>
            <p:cNvSpPr/>
            <p:nvPr/>
          </p:nvSpPr>
          <p:spPr>
            <a:xfrm>
              <a:off x="2053391" y="882317"/>
              <a:ext cx="7908756" cy="5325980"/>
            </a:xfrm>
            <a:prstGeom prst="star10">
              <a:avLst/>
            </a:prstGeom>
            <a:sp3d>
              <a:bevelT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800" b="1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বিপণন</a:t>
              </a:r>
              <a:endParaRPr lang="bn-BD" sz="8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816480" y="1104231"/>
            <a:ext cx="3327019" cy="769441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3902" y="1908958"/>
            <a:ext cx="8159194" cy="164574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53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66000"/>
            </a:schemeClr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44442" y="2343537"/>
            <a:ext cx="7371083" cy="317009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000" u="sng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bn-BD" sz="40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শিক্ষার্থীরা </a:t>
            </a:r>
            <a:r>
              <a:rPr lang="en-US" sz="40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marL="627063" indent="-627063">
              <a:buFont typeface="+mj-lt"/>
              <a:buAutoNum type="arabicPeriod"/>
            </a:pP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বিপণন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pPr marL="627063" indent="-627063">
              <a:buFont typeface="+mj-lt"/>
              <a:buAutoNum type="arabicPeriod"/>
            </a:pP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বিপণনের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কার্যাবলি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627063" indent="-627063">
              <a:buFont typeface="+mj-lt"/>
              <a:buAutoNum type="arabicPeriod"/>
            </a:pP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বণ্টন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প্রনালীর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পারবে।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50655" y="927765"/>
            <a:ext cx="4121483" cy="707886"/>
          </a:xfrm>
          <a:prstGeom prst="rect">
            <a:avLst/>
          </a:prstGeom>
          <a:solidFill>
            <a:srgbClr val="0070C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6231" y="1635651"/>
            <a:ext cx="8159194" cy="164574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44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66000"/>
            </a:schemeClr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3" r="25408" b="8817"/>
          <a:stretch/>
        </p:blipFill>
        <p:spPr>
          <a:xfrm>
            <a:off x="4333666" y="1740468"/>
            <a:ext cx="3625785" cy="3250085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81" y="1745155"/>
            <a:ext cx="3758332" cy="3245399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911" y="1740468"/>
            <a:ext cx="3514920" cy="3250085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410933" y="726486"/>
            <a:ext cx="5284408" cy="646331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as-IN" sz="3600" b="1" spc="-15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ুল</a:t>
            </a:r>
            <a:r>
              <a:rPr lang="as-IN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spc="-15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48030" y="5146268"/>
            <a:ext cx="1489457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কাঁচামাল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08371" y="5146267"/>
            <a:ext cx="2175257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পাদনকারী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40790" y="5146267"/>
            <a:ext cx="917958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</a:p>
        </p:txBody>
      </p:sp>
    </p:spTree>
    <p:extLst>
      <p:ext uri="{BB962C8B-B14F-4D97-AF65-F5344CB8AC3E}">
        <p14:creationId xmlns:p14="http://schemas.microsoft.com/office/powerpoint/2010/main" val="411399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66000"/>
            </a:schemeClr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34" r="5167" b="6875"/>
          <a:stretch/>
        </p:blipFill>
        <p:spPr>
          <a:xfrm>
            <a:off x="700088" y="1674032"/>
            <a:ext cx="3386136" cy="3562621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8" t="19265" r="48386" b="12917"/>
          <a:stretch/>
        </p:blipFill>
        <p:spPr>
          <a:xfrm>
            <a:off x="4414659" y="1675068"/>
            <a:ext cx="3383766" cy="3486287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840" y="1674032"/>
            <a:ext cx="3384087" cy="3488477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453795" y="731056"/>
            <a:ext cx="5284408" cy="646331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as-IN" sz="3600" b="1" spc="-15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ুল</a:t>
            </a:r>
            <a:r>
              <a:rPr lang="as-IN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spc="-15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37643" y="5303752"/>
            <a:ext cx="1520870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24963" y="5268693"/>
            <a:ext cx="2314202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গুদামজাতকরণ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38203" y="5303752"/>
            <a:ext cx="2354759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প্রমিতকরণ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91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66000"/>
            </a:schemeClr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9" t="3565" r="4358"/>
          <a:stretch/>
        </p:blipFill>
        <p:spPr>
          <a:xfrm>
            <a:off x="4615763" y="1745154"/>
            <a:ext cx="3374233" cy="311705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56" y="1699022"/>
            <a:ext cx="3374232" cy="3117057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162" y="1745153"/>
            <a:ext cx="3099433" cy="2741121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453795" y="549412"/>
            <a:ext cx="5284408" cy="646331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as-IN" sz="3600" b="1" spc="-15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ুল</a:t>
            </a:r>
            <a:r>
              <a:rPr lang="as-IN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spc="-15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672" y="1745154"/>
            <a:ext cx="3203359" cy="3070925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360068" y="5193804"/>
            <a:ext cx="2326108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মোরকিকরণ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2945" y="5193804"/>
            <a:ext cx="2326108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বিজ্ঞাপণ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72434" y="5193803"/>
            <a:ext cx="2326108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ভোক্তা বিশ্লেষণ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55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</TotalTime>
  <Words>433</Words>
  <Application>Microsoft Office PowerPoint</Application>
  <PresentationFormat>Widescreen</PresentationFormat>
  <Paragraphs>112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Sabuj</dc:creator>
  <cp:lastModifiedBy>Sabuj</cp:lastModifiedBy>
  <cp:revision>56</cp:revision>
  <dcterms:created xsi:type="dcterms:W3CDTF">2020-06-13T15:47:07Z</dcterms:created>
  <dcterms:modified xsi:type="dcterms:W3CDTF">2020-06-23T19:22:05Z</dcterms:modified>
</cp:coreProperties>
</file>