
<file path=[Content_Types].xml><?xml version="1.0" encoding="utf-8"?>
<Types xmlns="http://schemas.openxmlformats.org/package/2006/content-types">
  <Default Extension="tmp" ContentType="image/png"/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5" r:id="rId18"/>
    <p:sldId id="276" r:id="rId19"/>
    <p:sldId id="277" r:id="rId20"/>
    <p:sldId id="278" r:id="rId21"/>
    <p:sldId id="279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8" d="100"/>
        <a:sy n="3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B037-3D6D-48BD-AC43-EF16F4888BDD}" type="datetimeFigureOut">
              <a:rPr lang="en-US" smtClean="0"/>
              <a:t>23-Jun-20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0D83-3C58-4940-BC07-DC3AEA1EC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10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B037-3D6D-48BD-AC43-EF16F4888BDD}" type="datetimeFigureOut">
              <a:rPr lang="en-US" smtClean="0"/>
              <a:t>23-Jun-20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0D83-3C58-4940-BC07-DC3AEA1EC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328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B037-3D6D-48BD-AC43-EF16F4888BDD}" type="datetimeFigureOut">
              <a:rPr lang="en-US" smtClean="0"/>
              <a:t>23-Jun-20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0D83-3C58-4940-BC07-DC3AEA1EC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748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B037-3D6D-48BD-AC43-EF16F4888BDD}" type="datetimeFigureOut">
              <a:rPr lang="en-US" smtClean="0"/>
              <a:t>23-Jun-20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0D83-3C58-4940-BC07-DC3AEA1EC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179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B037-3D6D-48BD-AC43-EF16F4888BDD}" type="datetimeFigureOut">
              <a:rPr lang="en-US" smtClean="0"/>
              <a:t>23-Jun-20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0D83-3C58-4940-BC07-DC3AEA1EC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277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B037-3D6D-48BD-AC43-EF16F4888BDD}" type="datetimeFigureOut">
              <a:rPr lang="en-US" smtClean="0"/>
              <a:t>23-Jun-20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0D83-3C58-4940-BC07-DC3AEA1EC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79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B037-3D6D-48BD-AC43-EF16F4888BDD}" type="datetimeFigureOut">
              <a:rPr lang="en-US" smtClean="0"/>
              <a:t>23-Jun-20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0D83-3C58-4940-BC07-DC3AEA1EC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641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B037-3D6D-48BD-AC43-EF16F4888BDD}" type="datetimeFigureOut">
              <a:rPr lang="en-US" smtClean="0"/>
              <a:t>23-Jun-20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0D83-3C58-4940-BC07-DC3AEA1EC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889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B037-3D6D-48BD-AC43-EF16F4888BDD}" type="datetimeFigureOut">
              <a:rPr lang="en-US" smtClean="0"/>
              <a:t>23-Jun-20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0D83-3C58-4940-BC07-DC3AEA1EC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150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B037-3D6D-48BD-AC43-EF16F4888BDD}" type="datetimeFigureOut">
              <a:rPr lang="en-US" smtClean="0"/>
              <a:t>23-Jun-20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0D83-3C58-4940-BC07-DC3AEA1EC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19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B037-3D6D-48BD-AC43-EF16F4888BDD}" type="datetimeFigureOut">
              <a:rPr lang="en-US" smtClean="0"/>
              <a:t>23-Jun-20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0D83-3C58-4940-BC07-DC3AEA1EC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248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3B037-3D6D-48BD-AC43-EF16F4888BDD}" type="datetimeFigureOut">
              <a:rPr lang="en-US" smtClean="0"/>
              <a:t>23-Jun-20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10D83-3C58-4940-BC07-DC3AEA1EC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20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tm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38" y="451054"/>
            <a:ext cx="6738477" cy="5585952"/>
          </a:xfrm>
          <a:prstGeom prst="rect">
            <a:avLst/>
          </a:prstGeom>
        </p:spPr>
      </p:pic>
      <p:sp>
        <p:nvSpPr>
          <p:cNvPr id="3" name="Double Wave 2"/>
          <p:cNvSpPr/>
          <p:nvPr/>
        </p:nvSpPr>
        <p:spPr>
          <a:xfrm>
            <a:off x="7806813" y="1337188"/>
            <a:ext cx="3854246" cy="3635476"/>
          </a:xfrm>
          <a:prstGeom prst="doubleWave">
            <a:avLst>
              <a:gd name="adj1" fmla="val 11012"/>
              <a:gd name="adj2" fmla="val 16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মালটিমিডিয়া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52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599" y="350273"/>
            <a:ext cx="1622323" cy="721443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সমস্যাঃ১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14400" y="2042822"/>
            <a:ext cx="9291484" cy="3477875"/>
            <a:chOff x="1012722" y="1865841"/>
            <a:chExt cx="9291484" cy="3477875"/>
          </a:xfrm>
        </p:grpSpPr>
        <p:grpSp>
          <p:nvGrpSpPr>
            <p:cNvPr id="6" name="Group 5"/>
            <p:cNvGrpSpPr/>
            <p:nvPr/>
          </p:nvGrpSpPr>
          <p:grpSpPr>
            <a:xfrm>
              <a:off x="1012722" y="1865841"/>
              <a:ext cx="9291484" cy="3477875"/>
              <a:chOff x="717754" y="1797015"/>
              <a:chExt cx="9291484" cy="3477875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717754" y="1797015"/>
                <a:ext cx="9291484" cy="3477875"/>
              </a:xfrm>
              <a:prstGeom prst="rect">
                <a:avLst/>
              </a:prstGeom>
              <a:gradFill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একটি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শ্রেণিতে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৪৫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জন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শিক্ষার্থী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আছে।প্রতি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বেঞ্চে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৫জন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4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শিক্ষার্থী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বসতে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পারে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44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ক)৫১       ৩=?</a:t>
                </a:r>
                <a:endParaRPr lang="en-US" sz="44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খ)১৭২       ৪=?   </a:t>
                </a:r>
                <a:r>
                  <a:rPr lang="bn-BD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44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গ)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তাদের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বসার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জন্য</a:t>
                </a:r>
                <a:r>
                  <a:rPr lang="en-US" sz="4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>
                    <a:latin typeface="NikoshBAN" pitchFamily="2" charset="0"/>
                    <a:cs typeface="NikoshBAN" pitchFamily="2" charset="0"/>
                  </a:rPr>
                  <a:t>কয়টি</a:t>
                </a:r>
                <a:r>
                  <a:rPr lang="en-US" sz="4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বেঞ্চের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প্রয়োজন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?</a:t>
                </a:r>
                <a:endParaRPr lang="en-US" sz="44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" name="Division 4"/>
              <p:cNvSpPr/>
              <p:nvPr/>
            </p:nvSpPr>
            <p:spPr>
              <a:xfrm>
                <a:off x="1907457" y="3324558"/>
                <a:ext cx="648929" cy="422787"/>
              </a:xfrm>
              <a:prstGeom prst="mathDivid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Division 6"/>
            <p:cNvSpPr/>
            <p:nvPr/>
          </p:nvSpPr>
          <p:spPr>
            <a:xfrm>
              <a:off x="2335160" y="3975260"/>
              <a:ext cx="648929" cy="422787"/>
            </a:xfrm>
            <a:prstGeom prst="mathDivid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2348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4128" y="289437"/>
            <a:ext cx="1858297" cy="54630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ঃ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99129" y="1173092"/>
            <a:ext cx="4567086" cy="1569660"/>
            <a:chOff x="3652683" y="397592"/>
            <a:chExt cx="4567086" cy="1569660"/>
          </a:xfrm>
        </p:grpSpPr>
        <p:sp>
          <p:nvSpPr>
            <p:cNvPr id="3" name="TextBox 2"/>
            <p:cNvSpPr txBox="1"/>
            <p:nvPr/>
          </p:nvSpPr>
          <p:spPr>
            <a:xfrm>
              <a:off x="3652683" y="397592"/>
              <a:ext cx="4567086" cy="156966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) ৫১    ৩=১৭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800" dirty="0" smtClean="0"/>
                <a:t>	</a:t>
              </a:r>
              <a:endParaRPr lang="en-US" dirty="0"/>
            </a:p>
          </p:txBody>
        </p:sp>
        <p:sp>
          <p:nvSpPr>
            <p:cNvPr id="4" name="Division 3"/>
            <p:cNvSpPr/>
            <p:nvPr/>
          </p:nvSpPr>
          <p:spPr>
            <a:xfrm>
              <a:off x="5152102" y="605076"/>
              <a:ext cx="501445" cy="410911"/>
            </a:xfrm>
            <a:prstGeom prst="mathDivid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44128" y="3193798"/>
            <a:ext cx="4340943" cy="1884109"/>
            <a:chOff x="3652683" y="397592"/>
            <a:chExt cx="4567086" cy="1977684"/>
          </a:xfrm>
        </p:grpSpPr>
        <p:sp>
          <p:nvSpPr>
            <p:cNvPr id="7" name="TextBox 6"/>
            <p:cNvSpPr txBox="1"/>
            <p:nvPr/>
          </p:nvSpPr>
          <p:spPr>
            <a:xfrm>
              <a:off x="3652683" y="397592"/>
              <a:ext cx="4567086" cy="1977684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>
                  <a:latin typeface="NikoshBAN" pitchFamily="2" charset="0"/>
                  <a:cs typeface="NikoshBAN" pitchFamily="2" charset="0"/>
                </a:rPr>
                <a:t>খ)১৭২       </a:t>
              </a:r>
              <a:r>
                <a:rPr lang="en-US" sz="4400" dirty="0" smtClean="0">
                  <a:latin typeface="NikoshBAN" pitchFamily="2" charset="0"/>
                  <a:cs typeface="NikoshBAN" pitchFamily="2" charset="0"/>
                </a:rPr>
                <a:t>৪=৪৩   </a:t>
              </a:r>
              <a:r>
                <a:rPr lang="bn-BD" sz="44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  <a:p>
              <a:endParaRPr lang="en-US" sz="3600" dirty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800" dirty="0" smtClean="0"/>
                <a:t>	</a:t>
              </a:r>
              <a:endParaRPr lang="en-US" dirty="0"/>
            </a:p>
          </p:txBody>
        </p:sp>
        <p:sp>
          <p:nvSpPr>
            <p:cNvPr id="8" name="Division 7"/>
            <p:cNvSpPr/>
            <p:nvPr/>
          </p:nvSpPr>
          <p:spPr>
            <a:xfrm>
              <a:off x="5191430" y="516045"/>
              <a:ext cx="462117" cy="472086"/>
            </a:xfrm>
            <a:prstGeom prst="mathDivid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539116" y="1080520"/>
            <a:ext cx="6126998" cy="2712680"/>
            <a:chOff x="2205980" y="2348880"/>
            <a:chExt cx="6126998" cy="271268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CC58D84-5171-4B09-A8B9-C1574DED9617}"/>
                </a:ext>
              </a:extLst>
            </p:cNvPr>
            <p:cNvSpPr txBox="1"/>
            <p:nvPr/>
          </p:nvSpPr>
          <p:spPr>
            <a:xfrm>
              <a:off x="2205980" y="2348880"/>
              <a:ext cx="581441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dirty="0" smtClean="0">
                  <a:solidFill>
                    <a:schemeClr val="tx2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GB" sz="3600" dirty="0" smtClean="0">
                  <a:solidFill>
                    <a:schemeClr val="tx2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গ)৫ </a:t>
              </a:r>
              <a:r>
                <a:rPr lang="en-GB" sz="3600" dirty="0" err="1" smtClean="0">
                  <a:solidFill>
                    <a:schemeClr val="tx2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জনে</a:t>
              </a:r>
              <a:r>
                <a:rPr lang="en-GB" sz="3600" dirty="0" smtClean="0">
                  <a:solidFill>
                    <a:schemeClr val="tx2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GB" sz="3600" dirty="0" err="1" smtClean="0">
                  <a:solidFill>
                    <a:schemeClr val="tx2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বস</a:t>
              </a:r>
              <a:r>
                <a:rPr lang="en-GB" sz="3600" dirty="0" err="1" smtClean="0">
                  <a:solidFill>
                    <a:schemeClr val="tx2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তে</a:t>
              </a:r>
              <a:r>
                <a:rPr lang="en-GB" sz="3600" dirty="0" smtClean="0">
                  <a:solidFill>
                    <a:schemeClr val="tx2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GB" sz="3600" dirty="0" err="1" smtClean="0">
                  <a:solidFill>
                    <a:schemeClr val="tx2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পারে</a:t>
              </a:r>
              <a:r>
                <a:rPr lang="en-GB" sz="3600" dirty="0" smtClean="0">
                  <a:solidFill>
                    <a:schemeClr val="tx2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4000" dirty="0" smtClean="0">
                  <a:solidFill>
                    <a:schemeClr val="tx2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১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টি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বেঞ্চে</a:t>
              </a:r>
              <a:r>
                <a:rPr lang="en-GB" sz="4000" dirty="0" smtClean="0">
                  <a:solidFill>
                    <a:schemeClr val="tx2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endParaRPr lang="en-GB" sz="36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A070AA0-0512-4E5F-99C6-7B99E9D8CBB9}"/>
                    </a:ext>
                  </a:extLst>
                </p:cNvPr>
                <p:cNvSpPr txBox="1"/>
                <p:nvPr/>
              </p:nvSpPr>
              <p:spPr>
                <a:xfrm>
                  <a:off x="2205980" y="3151421"/>
                  <a:ext cx="6126998" cy="967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360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Kalpurush" panose="02000600000000000000" pitchFamily="2" charset="0"/>
                        </a:rPr>
                        <m:t>∴</m:t>
                      </m:r>
                      <m:r>
                        <a:rPr lang="en-US" sz="36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Kalpurush" panose="02000600000000000000" pitchFamily="2" charset="0"/>
                        </a:rPr>
                        <m:t>৪৫</m:t>
                      </m:r>
                    </m:oMath>
                  </a14:m>
                  <a:r>
                    <a:rPr lang="en-GB" sz="3600" dirty="0">
                      <a:solidFill>
                        <a:schemeClr val="tx2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rPr>
                    <a:t> </a:t>
                  </a:r>
                  <a:r>
                    <a:rPr lang="en-GB" sz="3600" dirty="0" smtClean="0">
                      <a:solidFill>
                        <a:schemeClr val="tx2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rPr>
                    <a:t> </a:t>
                  </a:r>
                  <a:r>
                    <a:rPr lang="en-GB" sz="3600" dirty="0" smtClean="0">
                      <a:solidFill>
                        <a:schemeClr val="tx2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rPr>
                    <a:t>’’  </a:t>
                  </a:r>
                  <a:r>
                    <a:rPr lang="en-US" sz="3600" dirty="0" smtClean="0">
                      <a:solidFill>
                        <a:schemeClr val="tx2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rPr>
                    <a:t>’’</a:t>
                  </a:r>
                  <a:r>
                    <a:rPr lang="en-GB" sz="3600" dirty="0" smtClean="0">
                      <a:solidFill>
                        <a:schemeClr val="tx2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rPr>
                    <a:t> </a:t>
                  </a:r>
                  <a:r>
                    <a:rPr lang="en-US" sz="3600" dirty="0" smtClean="0">
                      <a:solidFill>
                        <a:schemeClr val="tx2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rPr>
                    <a:t>      ’’    </a:t>
                  </a:r>
                  <a:r>
                    <a:rPr lang="en-GB" sz="3600" dirty="0" smtClean="0">
                      <a:solidFill>
                        <a:schemeClr val="tx2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Kalpurush" panose="02000600000000000000" pitchFamily="2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Kalpurush" panose="02000600000000000000" pitchFamily="2" charset="0"/>
                            </a:rPr>
                            <m:t>৪৫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Kalpurush" panose="02000600000000000000" pitchFamily="2" charset="0"/>
                            </a:rPr>
                            <m:t>৫</m:t>
                          </m:r>
                        </m:den>
                      </m:f>
                    </m:oMath>
                  </a14:m>
                  <a:r>
                    <a:rPr lang="en-US" sz="3600" dirty="0" smtClean="0">
                      <a:solidFill>
                        <a:schemeClr val="tx2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rPr>
                    <a:t> হালি</a:t>
                  </a:r>
                  <a:r>
                    <a:rPr lang="en-GB" sz="3600" dirty="0" smtClean="0">
                      <a:solidFill>
                        <a:schemeClr val="tx2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rPr>
                    <a:t> </a:t>
                  </a:r>
                  <a:endParaRPr lang="en-GB" sz="3600" dirty="0">
                    <a:solidFill>
                      <a:schemeClr val="tx2"/>
                    </a:solidFill>
                    <a:latin typeface="Kalpurush" panose="02000600000000000000" pitchFamily="2" charset="0"/>
                    <a:cs typeface="Kalpurush" panose="02000600000000000000" pitchFamily="2" charset="0"/>
                  </a:endParaRPr>
                </a:p>
              </p:txBody>
            </p:sp>
          </mc:Choice>
          <mc:Fallback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A070AA0-0512-4E5F-99C6-7B99E9D8CB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5980" y="3151421"/>
                  <a:ext cx="6126998" cy="967829"/>
                </a:xfrm>
                <a:prstGeom prst="rect">
                  <a:avLst/>
                </a:prstGeom>
                <a:blipFill>
                  <a:blip r:embed="rId2"/>
                  <a:stretch>
                    <a:fillRect b="-157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AB904B5-40DC-4EC6-9ACA-CEA1E421FB3A}"/>
                    </a:ext>
                  </a:extLst>
                </p:cNvPr>
                <p:cNvSpPr txBox="1"/>
                <p:nvPr/>
              </p:nvSpPr>
              <p:spPr>
                <a:xfrm>
                  <a:off x="2540276" y="4378424"/>
                  <a:ext cx="5262979" cy="6831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3600" dirty="0" smtClean="0">
                      <a:solidFill>
                        <a:schemeClr val="tx2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rPr>
                    <a:t>				 = </a:t>
                  </a:r>
                  <a14:m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Kalpurush" panose="02000600000000000000" pitchFamily="2" charset="0"/>
                        </a:rPr>
                        <m:t>৯</m:t>
                      </m:r>
                      <m:r>
                        <a:rPr lang="en-US" sz="36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Kalpurush" panose="02000600000000000000" pitchFamily="2" charset="0"/>
                        </a:rPr>
                        <m:t> </m:t>
                      </m:r>
                      <m:r>
                        <a:rPr lang="en-US" sz="36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Kalpurush" panose="02000600000000000000" pitchFamily="2" charset="0"/>
                        </a:rPr>
                        <m:t>টি</m:t>
                      </m:r>
                    </m:oMath>
                  </a14:m>
                  <a:r>
                    <a:rPr lang="en-US" sz="3600" dirty="0" smtClean="0">
                      <a:solidFill>
                        <a:schemeClr val="tx2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rPr>
                    <a:t> </a:t>
                  </a:r>
                  <a:endParaRPr lang="en-GB" sz="3600" dirty="0">
                    <a:solidFill>
                      <a:schemeClr val="tx2"/>
                    </a:solidFill>
                    <a:latin typeface="Kalpurush" panose="02000600000000000000" pitchFamily="2" charset="0"/>
                    <a:cs typeface="Kalpurush" panose="02000600000000000000" pitchFamily="2" charset="0"/>
                  </a:endParaRPr>
                </a:p>
              </p:txBody>
            </p:sp>
          </mc:Choice>
          <mc:Fallback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AB904B5-40DC-4EC6-9ACA-CEA1E421FB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0276" y="4378424"/>
                  <a:ext cx="5262979" cy="683136"/>
                </a:xfrm>
                <a:prstGeom prst="rect">
                  <a:avLst/>
                </a:prstGeom>
                <a:blipFill>
                  <a:blip r:embed="rId3"/>
                  <a:stretch>
                    <a:fillRect t="-6250" b="-348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1993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599" y="350273"/>
            <a:ext cx="1622323" cy="721443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সমস্যাঃ২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2042822"/>
            <a:ext cx="9291484" cy="2800767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কলার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দাম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৬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ক)৫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কলার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দাম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খ)১০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কলার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দাম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?  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গ)৯০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টাকায়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এরূপ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কলা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কিনতে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91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4128" y="289437"/>
            <a:ext cx="1858297" cy="54630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ঃ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51238" y="382229"/>
            <a:ext cx="4567086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ক)১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৬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  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 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’’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৬x৫)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	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800" dirty="0" smtClean="0"/>
              <a:t>	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59509" y="3651455"/>
            <a:ext cx="5978014" cy="18158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)১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৬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  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 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’’  (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৬x১০)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	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800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04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999502" y="1483642"/>
            <a:ext cx="7218642" cy="2712680"/>
            <a:chOff x="2205980" y="2348880"/>
            <a:chExt cx="5542266" cy="271268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CC58D84-5171-4B09-A8B9-C1574DED9617}"/>
                </a:ext>
              </a:extLst>
            </p:cNvPr>
            <p:cNvSpPr txBox="1"/>
            <p:nvPr/>
          </p:nvSpPr>
          <p:spPr>
            <a:xfrm>
              <a:off x="2205980" y="2348880"/>
              <a:ext cx="45219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dirty="0" smtClean="0">
                  <a:solidFill>
                    <a:schemeClr val="tx2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GB" sz="3600" dirty="0" smtClean="0">
                  <a:solidFill>
                    <a:schemeClr val="tx2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গ) ৬ </a:t>
              </a:r>
              <a:r>
                <a:rPr lang="en-GB" sz="3600" dirty="0" err="1" smtClean="0">
                  <a:solidFill>
                    <a:schemeClr val="tx2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টাকায়</a:t>
              </a:r>
              <a:r>
                <a:rPr lang="en-GB" sz="3600" dirty="0" smtClean="0">
                  <a:solidFill>
                    <a:schemeClr val="tx2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GB" sz="3600" dirty="0" err="1" smtClean="0">
                  <a:solidFill>
                    <a:schemeClr val="tx2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কলা</a:t>
              </a:r>
              <a:r>
                <a:rPr lang="en-GB" sz="3600" dirty="0" smtClean="0">
                  <a:solidFill>
                    <a:schemeClr val="tx2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GB" sz="3600" dirty="0" err="1" smtClean="0">
                  <a:solidFill>
                    <a:schemeClr val="tx2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কেনা</a:t>
              </a:r>
              <a:r>
                <a:rPr lang="en-GB" sz="3600" dirty="0" smtClean="0">
                  <a:solidFill>
                    <a:schemeClr val="tx2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GB" sz="3600" dirty="0" err="1" smtClean="0">
                  <a:solidFill>
                    <a:schemeClr val="tx2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যায়</a:t>
              </a:r>
              <a:r>
                <a:rPr lang="en-GB" sz="3600" dirty="0" smtClean="0">
                  <a:solidFill>
                    <a:schemeClr val="tx2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4000" dirty="0" smtClean="0">
                  <a:solidFill>
                    <a:schemeClr val="tx2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১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টি </a:t>
              </a:r>
              <a:r>
                <a:rPr lang="en-GB" sz="4000" dirty="0" smtClean="0">
                  <a:solidFill>
                    <a:schemeClr val="tx2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endParaRPr lang="en-GB" sz="36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2A070AA0-0512-4E5F-99C6-7B99E9D8CBB9}"/>
                    </a:ext>
                  </a:extLst>
                </p:cNvPr>
                <p:cNvSpPr txBox="1"/>
                <p:nvPr/>
              </p:nvSpPr>
              <p:spPr>
                <a:xfrm>
                  <a:off x="2205980" y="3151421"/>
                  <a:ext cx="5542266" cy="9757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360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Kalpurush" panose="02000600000000000000" pitchFamily="2" charset="0"/>
                        </a:rPr>
                        <m:t>∴</m:t>
                      </m:r>
                      <m:r>
                        <a:rPr lang="en-US" sz="36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Kalpurush" panose="02000600000000000000" pitchFamily="2" charset="0"/>
                        </a:rPr>
                        <m:t>৯০</m:t>
                      </m:r>
                    </m:oMath>
                  </a14:m>
                  <a:r>
                    <a:rPr lang="en-GB" sz="3600" dirty="0">
                      <a:solidFill>
                        <a:schemeClr val="tx2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rPr>
                    <a:t> </a:t>
                  </a:r>
                  <a:r>
                    <a:rPr lang="en-GB" sz="3600" dirty="0" smtClean="0">
                      <a:solidFill>
                        <a:schemeClr val="tx2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rPr>
                    <a:t> </a:t>
                  </a:r>
                  <a:r>
                    <a:rPr lang="en-GB" sz="3600" dirty="0" smtClean="0">
                      <a:solidFill>
                        <a:schemeClr val="tx2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rPr>
                    <a:t>’’      </a:t>
                  </a:r>
                  <a:r>
                    <a:rPr lang="en-US" sz="3600" dirty="0" smtClean="0">
                      <a:solidFill>
                        <a:schemeClr val="tx2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rPr>
                    <a:t>’’</a:t>
                  </a:r>
                  <a:r>
                    <a:rPr lang="en-GB" sz="3600" dirty="0" smtClean="0">
                      <a:solidFill>
                        <a:schemeClr val="tx2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rPr>
                    <a:t> </a:t>
                  </a:r>
                  <a:r>
                    <a:rPr lang="en-US" sz="3600" dirty="0" smtClean="0">
                      <a:solidFill>
                        <a:schemeClr val="tx2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rPr>
                    <a:t>    </a:t>
                  </a:r>
                  <a:r>
                    <a:rPr lang="en-US" sz="3600" dirty="0" smtClean="0">
                      <a:solidFill>
                        <a:schemeClr val="tx2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rPr>
                    <a:t>’’   ’’    </a:t>
                  </a:r>
                  <a:r>
                    <a:rPr lang="en-GB" sz="3600" dirty="0" smtClean="0">
                      <a:solidFill>
                        <a:schemeClr val="tx2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Kalpurush" panose="02000600000000000000" pitchFamily="2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Kalpurush" panose="02000600000000000000" pitchFamily="2" charset="0"/>
                            </a:rPr>
                            <m:t>৯০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Kalpurush" panose="02000600000000000000" pitchFamily="2" charset="0"/>
                            </a:rPr>
                            <m:t>৬</m:t>
                          </m:r>
                        </m:den>
                      </m:f>
                    </m:oMath>
                  </a14:m>
                  <a:r>
                    <a:rPr lang="en-US" sz="3600" dirty="0" smtClean="0">
                      <a:solidFill>
                        <a:schemeClr val="tx2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rPr>
                    <a:t> হালি</a:t>
                  </a:r>
                  <a:r>
                    <a:rPr lang="en-GB" sz="3600" dirty="0" smtClean="0">
                      <a:solidFill>
                        <a:schemeClr val="tx2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rPr>
                    <a:t> </a:t>
                  </a:r>
                  <a:endParaRPr lang="en-GB" sz="3600" dirty="0">
                    <a:solidFill>
                      <a:schemeClr val="tx2"/>
                    </a:solidFill>
                    <a:latin typeface="Kalpurush" panose="02000600000000000000" pitchFamily="2" charset="0"/>
                    <a:cs typeface="Kalpurush" panose="02000600000000000000" pitchFamily="2" charset="0"/>
                  </a:endParaRPr>
                </a:p>
              </p:txBody>
            </p:sp>
          </mc:Choice>
          <mc:Fallback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2A070AA0-0512-4E5F-99C6-7B99E9D8CB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5980" y="3151421"/>
                  <a:ext cx="5542266" cy="975716"/>
                </a:xfrm>
                <a:prstGeom prst="rect">
                  <a:avLst/>
                </a:prstGeom>
                <a:blipFill>
                  <a:blip r:embed="rId2"/>
                  <a:stretch>
                    <a:fillRect b="-156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FAB904B5-40DC-4EC6-9ACA-CEA1E421FB3A}"/>
                    </a:ext>
                  </a:extLst>
                </p:cNvPr>
                <p:cNvSpPr txBox="1"/>
                <p:nvPr/>
              </p:nvSpPr>
              <p:spPr>
                <a:xfrm>
                  <a:off x="2540276" y="4378424"/>
                  <a:ext cx="4204453" cy="6831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3600" dirty="0" smtClean="0">
                      <a:solidFill>
                        <a:schemeClr val="tx2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rPr>
                    <a:t>				 = </a:t>
                  </a:r>
                  <a14:m>
                    <m:oMath xmlns:m="http://schemas.openxmlformats.org/officeDocument/2006/math">
                      <m:r>
                        <a:rPr lang="en-US" sz="36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Kalpurush" panose="02000600000000000000" pitchFamily="2" charset="0"/>
                        </a:rPr>
                        <m:t>১</m:t>
                      </m:r>
                      <m:r>
                        <a:rPr lang="en-US" sz="36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Kalpurush" panose="02000600000000000000" pitchFamily="2" charset="0"/>
                        </a:rPr>
                        <m:t>৫</m:t>
                      </m:r>
                      <m:r>
                        <a:rPr lang="en-US" sz="36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Kalpurush" panose="02000600000000000000" pitchFamily="2" charset="0"/>
                        </a:rPr>
                        <m:t> </m:t>
                      </m:r>
                      <m:r>
                        <a:rPr lang="en-US" sz="36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Kalpurush" panose="02000600000000000000" pitchFamily="2" charset="0"/>
                        </a:rPr>
                        <m:t>টি</m:t>
                      </m:r>
                    </m:oMath>
                  </a14:m>
                  <a:r>
                    <a:rPr lang="en-US" sz="3600" dirty="0" smtClean="0">
                      <a:solidFill>
                        <a:schemeClr val="tx2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rPr>
                    <a:t> </a:t>
                  </a:r>
                  <a:endParaRPr lang="en-GB" sz="3600" dirty="0">
                    <a:solidFill>
                      <a:schemeClr val="tx2"/>
                    </a:solidFill>
                    <a:latin typeface="Kalpurush" panose="02000600000000000000" pitchFamily="2" charset="0"/>
                    <a:cs typeface="Kalpurush" panose="02000600000000000000" pitchFamily="2" charset="0"/>
                  </a:endParaRPr>
                </a:p>
              </p:txBody>
            </p:sp>
          </mc:Choice>
          <mc:Fallback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FAB904B5-40DC-4EC6-9ACA-CEA1E421FB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0276" y="4378424"/>
                  <a:ext cx="4204453" cy="683136"/>
                </a:xfrm>
                <a:prstGeom prst="rect">
                  <a:avLst/>
                </a:prstGeom>
                <a:blipFill>
                  <a:blip r:embed="rId3"/>
                  <a:stretch>
                    <a:fillRect t="-6250" b="-348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7495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599" y="350273"/>
            <a:ext cx="1622323" cy="721443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সমস্যাঃ৩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14400" y="2042822"/>
            <a:ext cx="9291484" cy="3477875"/>
            <a:chOff x="1012722" y="1865841"/>
            <a:chExt cx="9291484" cy="3477875"/>
          </a:xfrm>
        </p:grpSpPr>
        <p:grpSp>
          <p:nvGrpSpPr>
            <p:cNvPr id="4" name="Group 3"/>
            <p:cNvGrpSpPr/>
            <p:nvPr/>
          </p:nvGrpSpPr>
          <p:grpSpPr>
            <a:xfrm>
              <a:off x="1012722" y="1865841"/>
              <a:ext cx="9291484" cy="3477875"/>
              <a:chOff x="717754" y="1797015"/>
              <a:chExt cx="9291484" cy="3477875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717754" y="1797015"/>
                <a:ext cx="9291484" cy="3477875"/>
              </a:xfrm>
              <a:prstGeom prst="rect">
                <a:avLst/>
              </a:prstGeom>
              <a:gradFill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৪৮টি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পেয়ারা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৬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জনের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মধ্যে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সমানভাবে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বিতরণ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করা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হলো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44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ক)৪৮       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৬;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এখানে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ভাজ্য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কোনটি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?</a:t>
                </a:r>
                <a:endParaRPr lang="en-US" sz="44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খ)৪৮       ৬ </a:t>
                </a:r>
                <a:r>
                  <a:rPr lang="en-US" sz="4400" dirty="0" err="1">
                    <a:latin typeface="NikoshBAN" pitchFamily="2" charset="0"/>
                    <a:cs typeface="NikoshBAN" pitchFamily="2" charset="0"/>
                  </a:rPr>
                  <a:t>এখানে</a:t>
                </a:r>
                <a:r>
                  <a:rPr lang="en-US" sz="4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ভাজক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কোনটি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 ?   </a:t>
                </a:r>
                <a:r>
                  <a:rPr lang="bn-BD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44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গ)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প্রত্যেকে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>
                    <a:latin typeface="NikoshBAN" pitchFamily="2" charset="0"/>
                    <a:cs typeface="NikoshBAN" pitchFamily="2" charset="0"/>
                  </a:rPr>
                  <a:t>কয়টি</a:t>
                </a:r>
                <a:r>
                  <a:rPr lang="en-US" sz="4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>
                    <a:latin typeface="NikoshBAN" pitchFamily="2" charset="0"/>
                    <a:cs typeface="NikoshBAN" pitchFamily="2" charset="0"/>
                  </a:rPr>
                  <a:t>পেয়ারা</a:t>
                </a:r>
                <a:r>
                  <a:rPr lang="en-US" sz="4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পেল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?</a:t>
                </a:r>
                <a:endParaRPr lang="en-US" sz="44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" name="Division 6"/>
              <p:cNvSpPr/>
              <p:nvPr/>
            </p:nvSpPr>
            <p:spPr>
              <a:xfrm>
                <a:off x="1907457" y="3324558"/>
                <a:ext cx="648929" cy="422787"/>
              </a:xfrm>
              <a:prstGeom prst="mathDivid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Division 4"/>
            <p:cNvSpPr/>
            <p:nvPr/>
          </p:nvSpPr>
          <p:spPr>
            <a:xfrm>
              <a:off x="2335160" y="3975260"/>
              <a:ext cx="648929" cy="422787"/>
            </a:xfrm>
            <a:prstGeom prst="mathDivid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8054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13878" y="3360772"/>
            <a:ext cx="4592419" cy="2017474"/>
            <a:chOff x="4086055" y="397596"/>
            <a:chExt cx="3962401" cy="5512529"/>
          </a:xfrm>
        </p:grpSpPr>
        <p:sp>
          <p:nvSpPr>
            <p:cNvPr id="6" name="TextBox 5"/>
            <p:cNvSpPr txBox="1"/>
            <p:nvPr/>
          </p:nvSpPr>
          <p:spPr>
            <a:xfrm>
              <a:off x="4086055" y="397596"/>
              <a:ext cx="3962401" cy="551252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খ)৪৮       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৬;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এখানে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ভাজ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ক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৬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800" dirty="0" smtClean="0"/>
                <a:t>	</a:t>
              </a:r>
              <a:endParaRPr lang="en-US" dirty="0"/>
            </a:p>
          </p:txBody>
        </p:sp>
        <p:sp>
          <p:nvSpPr>
            <p:cNvPr id="7" name="Division 6"/>
            <p:cNvSpPr/>
            <p:nvPr/>
          </p:nvSpPr>
          <p:spPr>
            <a:xfrm>
              <a:off x="4840177" y="699020"/>
              <a:ext cx="620188" cy="1027658"/>
            </a:xfrm>
            <a:prstGeom prst="mathDivid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13878" y="593498"/>
            <a:ext cx="4464600" cy="1384995"/>
            <a:chOff x="382705" y="219871"/>
            <a:chExt cx="4464600" cy="1384995"/>
          </a:xfrm>
        </p:grpSpPr>
        <p:sp>
          <p:nvSpPr>
            <p:cNvPr id="3" name="TextBox 2"/>
            <p:cNvSpPr txBox="1"/>
            <p:nvPr/>
          </p:nvSpPr>
          <p:spPr>
            <a:xfrm>
              <a:off x="382705" y="219871"/>
              <a:ext cx="4464600" cy="138499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ক)৪৮       ৬;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এখানে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ভাজ্য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৪৮</a:t>
              </a:r>
            </a:p>
            <a:p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800" dirty="0" smtClean="0"/>
                <a:t>	</a:t>
              </a:r>
              <a:endParaRPr lang="en-US" dirty="0"/>
            </a:p>
          </p:txBody>
        </p:sp>
        <p:sp>
          <p:nvSpPr>
            <p:cNvPr id="8" name="Division 7"/>
            <p:cNvSpPr/>
            <p:nvPr/>
          </p:nvSpPr>
          <p:spPr>
            <a:xfrm>
              <a:off x="1474084" y="289195"/>
              <a:ext cx="501445" cy="410911"/>
            </a:xfrm>
            <a:prstGeom prst="mathDivid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539116" y="1080520"/>
            <a:ext cx="6489277" cy="2712680"/>
            <a:chOff x="2205980" y="2348880"/>
            <a:chExt cx="6489277" cy="271268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CC58D84-5171-4B09-A8B9-C1574DED9617}"/>
                </a:ext>
              </a:extLst>
            </p:cNvPr>
            <p:cNvSpPr txBox="1"/>
            <p:nvPr/>
          </p:nvSpPr>
          <p:spPr>
            <a:xfrm>
              <a:off x="2205980" y="2348880"/>
              <a:ext cx="58961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dirty="0" smtClean="0">
                  <a:solidFill>
                    <a:schemeClr val="tx2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GB" sz="3200" dirty="0" smtClean="0">
                  <a:solidFill>
                    <a:schemeClr val="tx2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গ)৬ </a:t>
              </a:r>
              <a:r>
                <a:rPr lang="en-GB" sz="3200" dirty="0" err="1" smtClean="0">
                  <a:solidFill>
                    <a:schemeClr val="tx2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জনে</a:t>
              </a:r>
              <a:r>
                <a:rPr lang="en-GB" sz="3200" dirty="0" smtClean="0">
                  <a:solidFill>
                    <a:schemeClr val="tx2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  </a:t>
              </a:r>
              <a:r>
                <a:rPr lang="en-GB" sz="3200" dirty="0" err="1" smtClean="0">
                  <a:solidFill>
                    <a:schemeClr val="tx2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পেয়ারা</a:t>
              </a:r>
              <a:r>
                <a:rPr lang="en-GB" sz="3200" dirty="0" smtClean="0">
                  <a:solidFill>
                    <a:schemeClr val="tx2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  </a:t>
              </a:r>
              <a:r>
                <a:rPr lang="en-GB" sz="3200" dirty="0" err="1" smtClean="0">
                  <a:solidFill>
                    <a:schemeClr val="tx2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পেল</a:t>
              </a:r>
              <a:r>
                <a:rPr lang="en-GB" sz="3200" dirty="0" smtClean="0">
                  <a:solidFill>
                    <a:schemeClr val="tx2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  </a:t>
              </a:r>
              <a:r>
                <a:rPr lang="en-US" sz="3600" dirty="0" smtClean="0">
                  <a:solidFill>
                    <a:schemeClr val="tx2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৪৮</a:t>
              </a:r>
              <a:r>
                <a:rPr lang="en-US" sz="3600" dirty="0" smtClean="0">
                  <a:solidFill>
                    <a:schemeClr val="tx2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টি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3600" dirty="0" smtClean="0">
                  <a:solidFill>
                    <a:schemeClr val="tx2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endParaRPr lang="en-GB" sz="36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A070AA0-0512-4E5F-99C6-7B99E9D8CBB9}"/>
                    </a:ext>
                  </a:extLst>
                </p:cNvPr>
                <p:cNvSpPr txBox="1"/>
                <p:nvPr/>
              </p:nvSpPr>
              <p:spPr>
                <a:xfrm>
                  <a:off x="2205980" y="3151421"/>
                  <a:ext cx="6489277" cy="967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360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Kalpurush" panose="02000600000000000000" pitchFamily="2" charset="0"/>
                        </a:rPr>
                        <m:t>∴</m:t>
                      </m:r>
                      <m:r>
                        <a:rPr lang="en-US" sz="36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Kalpurush" panose="02000600000000000000" pitchFamily="2" charset="0"/>
                        </a:rPr>
                        <m:t>১</m:t>
                      </m:r>
                    </m:oMath>
                  </a14:m>
                  <a:r>
                    <a:rPr lang="en-GB" sz="3600" dirty="0">
                      <a:solidFill>
                        <a:schemeClr val="tx2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rPr>
                    <a:t> </a:t>
                  </a:r>
                  <a:r>
                    <a:rPr lang="en-GB" sz="3600" dirty="0" smtClean="0">
                      <a:solidFill>
                        <a:schemeClr val="tx2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rPr>
                    <a:t> </a:t>
                  </a:r>
                  <a:r>
                    <a:rPr lang="en-GB" sz="3600" dirty="0" smtClean="0">
                      <a:solidFill>
                        <a:schemeClr val="tx2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rPr>
                    <a:t>’’      </a:t>
                  </a:r>
                  <a:r>
                    <a:rPr lang="en-US" sz="3600" dirty="0" smtClean="0">
                      <a:solidFill>
                        <a:schemeClr val="tx2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rPr>
                    <a:t>’’</a:t>
                  </a:r>
                  <a:r>
                    <a:rPr lang="en-GB" sz="3600" dirty="0" smtClean="0">
                      <a:solidFill>
                        <a:schemeClr val="tx2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rPr>
                    <a:t> </a:t>
                  </a:r>
                  <a:r>
                    <a:rPr lang="en-US" sz="3600" dirty="0" smtClean="0">
                      <a:solidFill>
                        <a:schemeClr val="tx2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rPr>
                    <a:t>       ’’    </a:t>
                  </a:r>
                  <a:r>
                    <a:rPr lang="en-GB" sz="3600" dirty="0" smtClean="0">
                      <a:solidFill>
                        <a:schemeClr val="tx2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Kalpurush" panose="02000600000000000000" pitchFamily="2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Kalpurush" panose="02000600000000000000" pitchFamily="2" charset="0"/>
                            </a:rPr>
                            <m:t>৪৮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Kalpurush" panose="02000600000000000000" pitchFamily="2" charset="0"/>
                            </a:rPr>
                            <m:t>৬</m:t>
                          </m:r>
                        </m:den>
                      </m:f>
                    </m:oMath>
                  </a14:m>
                  <a:r>
                    <a:rPr lang="en-US" sz="3600" dirty="0" smtClean="0">
                      <a:solidFill>
                        <a:schemeClr val="tx2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rPr>
                    <a:t> হালি</a:t>
                  </a:r>
                  <a:r>
                    <a:rPr lang="en-GB" sz="3600" dirty="0" smtClean="0">
                      <a:solidFill>
                        <a:schemeClr val="tx2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rPr>
                    <a:t> </a:t>
                  </a:r>
                  <a:endParaRPr lang="en-GB" sz="3600" dirty="0">
                    <a:solidFill>
                      <a:schemeClr val="tx2"/>
                    </a:solidFill>
                    <a:latin typeface="Kalpurush" panose="02000600000000000000" pitchFamily="2" charset="0"/>
                    <a:cs typeface="Kalpurush" panose="02000600000000000000" pitchFamily="2" charset="0"/>
                  </a:endParaRPr>
                </a:p>
              </p:txBody>
            </p:sp>
          </mc:Choice>
          <mc:Fallback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A070AA0-0512-4E5F-99C6-7B99E9D8CB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5980" y="3151421"/>
                  <a:ext cx="6489277" cy="967829"/>
                </a:xfrm>
                <a:prstGeom prst="rect">
                  <a:avLst/>
                </a:prstGeom>
                <a:blipFill>
                  <a:blip r:embed="rId2"/>
                  <a:stretch>
                    <a:fillRect b="-157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FAB904B5-40DC-4EC6-9ACA-CEA1E421FB3A}"/>
                    </a:ext>
                  </a:extLst>
                </p:cNvPr>
                <p:cNvSpPr txBox="1"/>
                <p:nvPr/>
              </p:nvSpPr>
              <p:spPr>
                <a:xfrm>
                  <a:off x="2540276" y="4378424"/>
                  <a:ext cx="5285421" cy="6831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3600" dirty="0" smtClean="0">
                      <a:solidFill>
                        <a:schemeClr val="tx2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rPr>
                    <a:t>				 = </a:t>
                  </a:r>
                  <a14:m>
                    <m:oMath xmlns:m="http://schemas.openxmlformats.org/officeDocument/2006/math">
                      <m:r>
                        <a:rPr lang="en-US" sz="36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Kalpurush" panose="02000600000000000000" pitchFamily="2" charset="0"/>
                        </a:rPr>
                        <m:t>৮</m:t>
                      </m:r>
                      <m:r>
                        <a:rPr lang="en-US" sz="36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Kalpurush" panose="02000600000000000000" pitchFamily="2" charset="0"/>
                        </a:rPr>
                        <m:t> </m:t>
                      </m:r>
                      <m:r>
                        <a:rPr lang="en-US" sz="36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Kalpurush" panose="02000600000000000000" pitchFamily="2" charset="0"/>
                        </a:rPr>
                        <m:t>টি</m:t>
                      </m:r>
                    </m:oMath>
                  </a14:m>
                  <a:r>
                    <a:rPr lang="en-US" sz="3600" dirty="0" smtClean="0">
                      <a:solidFill>
                        <a:schemeClr val="tx2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rPr>
                    <a:t> </a:t>
                  </a:r>
                  <a:endParaRPr lang="en-GB" sz="3600" dirty="0">
                    <a:solidFill>
                      <a:schemeClr val="tx2"/>
                    </a:solidFill>
                    <a:latin typeface="Kalpurush" panose="02000600000000000000" pitchFamily="2" charset="0"/>
                    <a:cs typeface="Kalpurush" panose="02000600000000000000" pitchFamily="2" charset="0"/>
                  </a:endParaRPr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FAB904B5-40DC-4EC6-9ACA-CEA1E421FB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0276" y="4378424"/>
                  <a:ext cx="5285421" cy="683136"/>
                </a:xfrm>
                <a:prstGeom prst="rect">
                  <a:avLst/>
                </a:prstGeom>
                <a:blipFill>
                  <a:blip r:embed="rId3"/>
                  <a:stretch>
                    <a:fillRect t="-6250" b="-348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8171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14772" y="220670"/>
            <a:ext cx="3146323" cy="3048000"/>
            <a:chOff x="486952" y="1678859"/>
            <a:chExt cx="3146323" cy="304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952" y="1678859"/>
              <a:ext cx="3146323" cy="30480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3" name="TextBox 2"/>
            <p:cNvSpPr txBox="1"/>
            <p:nvPr/>
          </p:nvSpPr>
          <p:spPr>
            <a:xfrm>
              <a:off x="1014796" y="2735203"/>
              <a:ext cx="209063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en-US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095" y="3268670"/>
            <a:ext cx="8035780" cy="25013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502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85189" y="304800"/>
            <a:ext cx="2969341" cy="2871019"/>
            <a:chOff x="314633" y="1580535"/>
            <a:chExt cx="3165986" cy="304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33" y="1580535"/>
              <a:ext cx="3165986" cy="3048000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3" name="TextBox 2"/>
            <p:cNvSpPr txBox="1"/>
            <p:nvPr/>
          </p:nvSpPr>
          <p:spPr>
            <a:xfrm>
              <a:off x="873948" y="2536723"/>
              <a:ext cx="204735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দলীয়</a:t>
              </a:r>
              <a:r>
                <a:rPr lang="en-US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32" y="3834581"/>
            <a:ext cx="10048338" cy="21630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156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71948" y="390832"/>
            <a:ext cx="3185652" cy="2529348"/>
            <a:chOff x="422787" y="1600200"/>
            <a:chExt cx="3510116" cy="304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787" y="1600200"/>
              <a:ext cx="3510116" cy="3048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3" name="TextBox 2"/>
            <p:cNvSpPr txBox="1"/>
            <p:nvPr/>
          </p:nvSpPr>
          <p:spPr>
            <a:xfrm>
              <a:off x="1364089" y="2459900"/>
              <a:ext cx="182453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94" y="3736943"/>
            <a:ext cx="10548572" cy="23787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467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44964" y="446021"/>
            <a:ext cx="10800449" cy="5863042"/>
            <a:chOff x="526312" y="624735"/>
            <a:chExt cx="10859443" cy="5805550"/>
          </a:xfrm>
        </p:grpSpPr>
        <p:grpSp>
          <p:nvGrpSpPr>
            <p:cNvPr id="3" name="Group 2"/>
            <p:cNvGrpSpPr/>
            <p:nvPr/>
          </p:nvGrpSpPr>
          <p:grpSpPr>
            <a:xfrm>
              <a:off x="526312" y="624735"/>
              <a:ext cx="10859443" cy="5805550"/>
              <a:chOff x="473177" y="844825"/>
              <a:chExt cx="10193863" cy="5321804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239262" y="844825"/>
                <a:ext cx="3124200" cy="830997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:r>
                  <a:rPr lang="en-US" sz="4000" b="1" dirty="0" smtClean="0">
                    <a:ln/>
                    <a:solidFill>
                      <a:schemeClr val="accent3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800" b="1" dirty="0" err="1" smtClean="0">
                    <a:ln/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পরিচিতি</a:t>
                </a:r>
                <a:endParaRPr lang="en-US" sz="4800" b="1" dirty="0">
                  <a:ln/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27" t="23799" r="-2473" b="40215"/>
              <a:stretch/>
            </p:blipFill>
            <p:spPr>
              <a:xfrm>
                <a:off x="667341" y="844825"/>
                <a:ext cx="3075057" cy="2241277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152400" dist="12000" dir="900000" sy="98000" kx="110000" ky="200000" algn="tl" rotWithShape="0">
                  <a:srgbClr val="000000">
                    <a:alpha val="30000"/>
                  </a:srgbClr>
                </a:outerShdw>
              </a:effectLst>
              <a:scene3d>
                <a:camera prst="perspectiveRelaxed">
                  <a:rot lat="19800000" lon="1200000" rev="20820000"/>
                </a:camera>
                <a:lightRig rig="threePt" dir="t"/>
              </a:scene3d>
              <a:sp3d contourW="6350" prstMaterial="matte">
                <a:bevelT w="101600" h="101600"/>
                <a:contourClr>
                  <a:srgbClr val="969696"/>
                </a:contourClr>
              </a:sp3d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180F364-B463-43BA-B75C-207CD89D1EEF}"/>
                  </a:ext>
                </a:extLst>
              </p:cNvPr>
              <p:cNvSpPr/>
              <p:nvPr/>
            </p:nvSpPr>
            <p:spPr>
              <a:xfrm>
                <a:off x="473177" y="3796749"/>
                <a:ext cx="4080387" cy="236988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  <a:prstDash val="dashDot"/>
              </a:ln>
            </p:spPr>
            <p:txBody>
              <a:bodyPr wrap="square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 defTabSz="609585">
                  <a:defRPr/>
                </a:pPr>
                <a:r>
                  <a:rPr lang="en-US" sz="3600" b="1" kern="0" dirty="0" err="1" smtClean="0">
                    <a:ln/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বিপ্লব</a:t>
                </a:r>
                <a:r>
                  <a:rPr lang="en-US" sz="3600" b="1" kern="0" dirty="0" smtClean="0">
                    <a:ln/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kern="0" dirty="0" err="1" smtClean="0">
                    <a:ln/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কুমার</a:t>
                </a:r>
                <a:r>
                  <a:rPr lang="en-US" sz="3600" b="1" kern="0" dirty="0" smtClean="0">
                    <a:ln/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kern="0" dirty="0" err="1" smtClean="0">
                    <a:ln/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দাস</a:t>
                </a:r>
                <a:endParaRPr lang="bn-BD" sz="3200" b="1" kern="0" dirty="0">
                  <a:ln/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 defTabSz="609585">
                  <a:defRPr/>
                </a:pPr>
                <a:r>
                  <a:rPr lang="bn-BD" sz="2800" b="1" kern="0" dirty="0">
                    <a:ln/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সহকারি শিক্ষক</a:t>
                </a:r>
              </a:p>
              <a:p>
                <a:pPr algn="ctr" defTabSz="609585">
                  <a:defRPr/>
                </a:pPr>
                <a:r>
                  <a:rPr lang="en-US" sz="2800" b="1" kern="0" dirty="0" err="1" smtClean="0">
                    <a:ln/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লুটিয়া</a:t>
                </a:r>
                <a:r>
                  <a:rPr lang="bn-BD" sz="2800" b="1" kern="0" dirty="0" smtClean="0">
                    <a:ln/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b="1" kern="0" dirty="0">
                    <a:ln/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সরকারি প্রাথমিক </a:t>
                </a:r>
                <a:r>
                  <a:rPr lang="bn-BD" sz="2800" b="1" kern="0" dirty="0" smtClean="0">
                    <a:ln/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বিদ্যাল</a:t>
                </a:r>
                <a:r>
                  <a:rPr lang="en-US" sz="2800" b="1" kern="0" dirty="0" smtClean="0">
                    <a:ln/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য়</a:t>
                </a:r>
              </a:p>
              <a:p>
                <a:pPr algn="ctr" defTabSz="609585">
                  <a:defRPr/>
                </a:pPr>
                <a:r>
                  <a:rPr lang="en-US" sz="2800" b="1" kern="0" dirty="0" err="1" smtClean="0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লোহাগড়া</a:t>
                </a:r>
                <a:r>
                  <a:rPr lang="bn-BD" sz="2800" b="1" kern="0" dirty="0" smtClean="0">
                    <a:ln/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800" b="1" kern="0" dirty="0" smtClean="0">
                    <a:ln/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kern="0" dirty="0" err="1" smtClean="0">
                    <a:ln/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নড়াইল</a:t>
                </a:r>
                <a:r>
                  <a:rPr lang="bn-BD" sz="2800" b="1" kern="0" dirty="0" smtClean="0">
                    <a:ln/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bn-BD" sz="2800" b="1" kern="0" dirty="0">
                  <a:ln/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 defTabSz="609585">
                  <a:defRPr/>
                </a:pPr>
                <a:r>
                  <a:rPr lang="bn-BD" sz="2800" b="1" kern="0" dirty="0" smtClean="0">
                    <a:ln/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০১৭</a:t>
                </a:r>
                <a:r>
                  <a:rPr lang="en-US" sz="2800" b="1" kern="0" dirty="0" smtClean="0">
                    <a:ln/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১৬৫৬১৪৯৭</a:t>
                </a:r>
                <a:endParaRPr lang="en-US" b="1" kern="0" dirty="0">
                  <a:ln/>
                  <a:solidFill>
                    <a:srgbClr val="C00000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5801362" y="3623974"/>
                <a:ext cx="4865678" cy="245454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  <a:prstDash val="dash"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শ্রেণিঃ৩য়</a:t>
                </a:r>
                <a:r>
                  <a:rPr lang="bn-BD" sz="28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sz="28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BD" sz="28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বিষয়ঃ প্রাথমিক গণিত </a:t>
                </a:r>
              </a:p>
              <a:p>
                <a:pPr algn="ctr"/>
                <a:r>
                  <a:rPr lang="bn-BD" sz="28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পাঠ </a:t>
                </a:r>
                <a:r>
                  <a:rPr lang="bn-BD" sz="28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শিরোনামঃ</a:t>
                </a:r>
                <a:r>
                  <a:rPr lang="bn-IN" sz="28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ভাগ</a:t>
                </a:r>
                <a:endParaRPr lang="en-US" sz="2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28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পাঠ্যাংশঃ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(৬9পৃষ্ঠা) </a:t>
                </a:r>
              </a:p>
              <a:p>
                <a:pPr algn="ctr"/>
                <a:r>
                  <a:rPr lang="en-US" sz="28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অধ্যায়ঃ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৫</a:t>
                </a:r>
                <a:r>
                  <a:rPr lang="bn-BD" sz="28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bn-BD" sz="28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IN" sz="28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সময়ঃ </a:t>
                </a:r>
                <a:r>
                  <a:rPr lang="en-US" sz="28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৫</a:t>
                </a:r>
                <a:r>
                  <a:rPr lang="bn-IN" sz="28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০ মিনিট</a:t>
                </a:r>
                <a:endParaRPr lang="en-US" sz="28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pic>
          <p:nvPicPr>
            <p:cNvPr id="4" name="Picture 3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6" t="5114" r="7739" b="8240"/>
            <a:stretch/>
          </p:blipFill>
          <p:spPr>
            <a:xfrm>
              <a:off x="9006533" y="624735"/>
              <a:ext cx="1907273" cy="244500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35980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984" y="630493"/>
            <a:ext cx="5715000" cy="571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76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9399" y="367848"/>
            <a:ext cx="3276600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19178" y="254580"/>
            <a:ext cx="3581400" cy="19508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82" y="3630736"/>
            <a:ext cx="10508543" cy="23767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533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954" y="717754"/>
            <a:ext cx="8986071" cy="513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80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63131" y="671013"/>
            <a:ext cx="10679942" cy="5041530"/>
            <a:chOff x="1053097" y="287555"/>
            <a:chExt cx="10020457" cy="5041530"/>
          </a:xfrm>
        </p:grpSpPr>
        <p:sp>
          <p:nvSpPr>
            <p:cNvPr id="3" name="Title 6">
              <a:extLst>
                <a:ext uri="{FF2B5EF4-FFF2-40B4-BE49-F238E27FC236}">
                  <a16:creationId xmlns:a16="http://schemas.microsoft.com/office/drawing/2014/main" id="{27882FEC-4250-4A67-963A-569C3B5BB493}"/>
                </a:ext>
              </a:extLst>
            </p:cNvPr>
            <p:cNvSpPr txBox="1">
              <a:spLocks/>
            </p:cNvSpPr>
            <p:nvPr/>
          </p:nvSpPr>
          <p:spPr>
            <a:xfrm>
              <a:off x="1396238" y="287555"/>
              <a:ext cx="5474345" cy="945627"/>
            </a:xfrm>
            <a:prstGeom prst="rect">
              <a:avLst/>
            </a:prstGeom>
          </p:spPr>
          <p:txBody>
            <a:bodyPr numCol="1">
              <a:prstTxWarp prst="textCascadeUp">
                <a:avLst>
                  <a:gd name="adj" fmla="val 50679"/>
                </a:avLst>
              </a:prstTxWarp>
              <a:normAutofit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bn-BD" sz="6600" u="sng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66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B65D576-A24F-44D6-B5BB-0AAE953C4890}"/>
                </a:ext>
              </a:extLst>
            </p:cNvPr>
            <p:cNvSpPr txBox="1"/>
            <p:nvPr/>
          </p:nvSpPr>
          <p:spPr>
            <a:xfrm>
              <a:off x="1396238" y="1501492"/>
              <a:ext cx="4131327" cy="1090670"/>
            </a:xfrm>
            <a:prstGeom prst="rect">
              <a:avLst/>
            </a:prstGeom>
            <a:noFill/>
          </p:spPr>
          <p:txBody>
            <a:bodyPr wrap="square" rtlCol="0">
              <a:prstTxWarp prst="textDoubleWave1">
                <a:avLst/>
              </a:prstTxWarp>
              <a:spAutoFit/>
            </a:bodyPr>
            <a:lstStyle/>
            <a:p>
              <a:r>
                <a:rPr lang="en-US" sz="6600" b="1" u="sng" dirty="0" err="1">
                  <a:ln w="10160">
                    <a:noFill/>
                    <a:prstDash val="solid"/>
                  </a:ln>
                  <a:solidFill>
                    <a:srgbClr val="C00000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</a:t>
              </a:r>
              <a:r>
                <a:rPr lang="en-US" sz="3600" b="1" u="sng" dirty="0" err="1">
                  <a:ln w="10160">
                    <a:noFill/>
                    <a:prstDash val="solid"/>
                  </a:ln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ঠশেষে</a:t>
              </a:r>
              <a:r>
                <a:rPr lang="en-US" sz="3600" b="1" u="sng" dirty="0">
                  <a:ln w="10160">
                    <a:noFill/>
                    <a:prstDash val="solid"/>
                  </a:ln>
                  <a:solidFill>
                    <a:srgbClr val="C00000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u="sng" dirty="0" err="1">
                  <a:ln w="10160">
                    <a:noFill/>
                    <a:prstDash val="solid"/>
                  </a:ln>
                  <a:solidFill>
                    <a:srgbClr val="C00000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শিক্ষার্থীরা</a:t>
              </a:r>
              <a:r>
                <a:rPr lang="en-US" sz="3600" b="1" u="sng" dirty="0">
                  <a:ln w="10160">
                    <a:noFill/>
                    <a:prstDash val="solid"/>
                  </a:ln>
                  <a:solidFill>
                    <a:srgbClr val="C00000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- 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053097" y="2939131"/>
              <a:ext cx="10020457" cy="2389954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36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১৩.১.১</a:t>
              </a:r>
              <a:r>
                <a:rPr lang="bn-IN" sz="36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দুই</a:t>
              </a:r>
              <a:r>
                <a:rPr lang="en-US" sz="36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অঙ্কের</a:t>
              </a:r>
              <a:r>
                <a:rPr lang="en-US" sz="36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সংখ্যাকে</a:t>
              </a:r>
              <a:r>
                <a:rPr lang="en-US" sz="36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এক</a:t>
              </a:r>
              <a:r>
                <a:rPr lang="en-US" sz="36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অঙ্কের</a:t>
              </a:r>
              <a:r>
                <a:rPr lang="en-US" sz="36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সংখ্যা</a:t>
              </a:r>
              <a:r>
                <a:rPr lang="en-US" sz="36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দ্বারা</a:t>
              </a:r>
              <a:r>
                <a:rPr lang="en-US" sz="36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ভাগ</a:t>
              </a:r>
              <a:r>
                <a:rPr lang="en-US" sz="36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36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bn-IN" sz="36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(নামতা ব্যবহার ক</a:t>
              </a:r>
              <a:r>
                <a:rPr lang="en-US" sz="3600" dirty="0" err="1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রে</a:t>
              </a:r>
              <a:r>
                <a:rPr lang="en-US" sz="36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)।</a:t>
              </a:r>
            </a:p>
            <a:p>
              <a:r>
                <a:rPr lang="en-US" sz="36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১৩.1.2</a:t>
              </a:r>
              <a:r>
                <a:rPr lang="bn-IN" sz="36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তিন</a:t>
              </a:r>
              <a:r>
                <a:rPr lang="en-US" sz="36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অঙ্কের</a:t>
              </a:r>
              <a:r>
                <a:rPr lang="en-US" sz="36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সংখ্যাকে</a:t>
              </a:r>
              <a:r>
                <a:rPr lang="en-US" sz="36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এক</a:t>
              </a:r>
              <a:r>
                <a:rPr lang="en-US" sz="36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অঙ্কের</a:t>
              </a:r>
              <a:r>
                <a:rPr lang="en-US" sz="36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সংখ্যা</a:t>
              </a:r>
              <a:r>
                <a:rPr lang="en-US" sz="36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দ্বারা</a:t>
              </a:r>
              <a:r>
                <a:rPr lang="en-US" sz="36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ভাগ</a:t>
              </a:r>
              <a:r>
                <a:rPr lang="en-US" sz="36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36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36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  <a:p>
              <a:pPr lvl="0"/>
              <a:endPara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266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19" y="137653"/>
            <a:ext cx="11995355" cy="66072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649F59-5618-4217-B07F-7682DEC34020}"/>
              </a:ext>
            </a:extLst>
          </p:cNvPr>
          <p:cNvSpPr txBox="1"/>
          <p:nvPr/>
        </p:nvSpPr>
        <p:spPr>
          <a:xfrm>
            <a:off x="3584144" y="1631645"/>
            <a:ext cx="5815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graphicFrame>
        <p:nvGraphicFramePr>
          <p:cNvPr id="6" name="Object 5">
            <a:hlinkClick r:id="" action="ppaction://ole?verb=0"/>
            <a:extLst>
              <a:ext uri="{FF2B5EF4-FFF2-40B4-BE49-F238E27FC236}">
                <a16:creationId xmlns:a16="http://schemas.microsoft.com/office/drawing/2014/main" id="{092055D1-52B4-4228-8CA0-1B581906D7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321272"/>
              </p:ext>
            </p:extLst>
          </p:nvPr>
        </p:nvGraphicFramePr>
        <p:xfrm>
          <a:off x="3181410" y="3195998"/>
          <a:ext cx="5195623" cy="825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Packager Shell Object" showAsIcon="1" r:id="rId4" imgW="3018600" imgH="478800" progId="Package">
                  <p:embed/>
                </p:oleObj>
              </mc:Choice>
              <mc:Fallback>
                <p:oleObj name="Packager Shell Object" showAsIcon="1" r:id="rId4" imgW="3018600" imgH="478800" progId="Package">
                  <p:embed/>
                  <p:pic>
                    <p:nvPicPr>
                      <p:cNvPr id="3" name="Object 2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092055D1-52B4-4228-8CA0-1B581906D7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81410" y="3195998"/>
                        <a:ext cx="5195623" cy="8253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164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19" y="88491"/>
            <a:ext cx="11916697" cy="6587613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111046" y="2172929"/>
            <a:ext cx="4286863" cy="199594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282" y="1199536"/>
            <a:ext cx="3954759" cy="448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13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19" y="88491"/>
            <a:ext cx="11916697" cy="6587613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354420" y="1362607"/>
            <a:ext cx="9050997" cy="4054968"/>
            <a:chOff x="2369660" y="1337999"/>
            <a:chExt cx="6996156" cy="439812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8D5018B-A3AC-46C1-A237-F941FFF9F307}"/>
                </a:ext>
              </a:extLst>
            </p:cNvPr>
            <p:cNvSpPr/>
            <p:nvPr/>
          </p:nvSpPr>
          <p:spPr>
            <a:xfrm>
              <a:off x="2369660" y="1376749"/>
              <a:ext cx="6258953" cy="112426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72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আজকের পাঠ</a:t>
              </a:r>
              <a:endParaRPr lang="en-US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DBCB0B0-98E0-43D8-88E2-7C27C14D1D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9661" y="2424026"/>
              <a:ext cx="6258952" cy="3312098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BF5EB29-5BA8-463C-9DC0-D1B135588CDB}"/>
                </a:ext>
              </a:extLst>
            </p:cNvPr>
            <p:cNvSpPr txBox="1"/>
            <p:nvPr/>
          </p:nvSpPr>
          <p:spPr>
            <a:xfrm>
              <a:off x="5945288" y="1337999"/>
              <a:ext cx="3420528" cy="1201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6600" b="1" u="sng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ভাগ</a:t>
              </a:r>
              <a:endParaRPr lang="en-US" sz="66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150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16" y="137652"/>
            <a:ext cx="11916697" cy="6587613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244014" y="1306368"/>
            <a:ext cx="9376228" cy="4250179"/>
            <a:chOff x="899886" y="566100"/>
            <a:chExt cx="9376228" cy="425017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A0E9635-ED92-4C01-8191-3CC64307446E}"/>
                </a:ext>
              </a:extLst>
            </p:cNvPr>
            <p:cNvSpPr txBox="1"/>
            <p:nvPr/>
          </p:nvSpPr>
          <p:spPr>
            <a:xfrm>
              <a:off x="3565624" y="566100"/>
              <a:ext cx="404475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IN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পূর্বজ্ঞান </a:t>
              </a:r>
              <a:r>
                <a:rPr lang="bn-IN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যাচাই</a:t>
              </a:r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B39275C-0413-45AB-B122-CE1EF80A7EFD}"/>
                </a:ext>
              </a:extLst>
            </p:cNvPr>
            <p:cNvSpPr txBox="1"/>
            <p:nvPr/>
          </p:nvSpPr>
          <p:spPr>
            <a:xfrm>
              <a:off x="899886" y="2075543"/>
              <a:ext cx="937622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 algn="l">
                <a:buFont typeface="Wingdings" panose="05000000000000000000" pitchFamily="2" charset="2"/>
                <a:buChar char="Ø"/>
              </a:pP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শিক্ষার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থীরা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1 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থ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০ 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র্যন্ত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নামতা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ি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না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যাচাই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করবো</a:t>
              </a: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571500" indent="-571500" algn="l">
                <a:buFont typeface="Wingdings" panose="05000000000000000000" pitchFamily="2" charset="2"/>
                <a:buChar char="Ø"/>
              </a:pP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এবার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ছ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ট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ছোট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কয়েকটি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ভাগ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অ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ং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ক 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ংক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ত 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ো।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CD09E40-F97C-4341-A428-D980166ABCEC}"/>
                </a:ext>
              </a:extLst>
            </p:cNvPr>
            <p:cNvSpPr/>
            <p:nvPr/>
          </p:nvSpPr>
          <p:spPr>
            <a:xfrm>
              <a:off x="1414576" y="4092857"/>
              <a:ext cx="175721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as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  <a:r>
                <a:rPr lang="as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১৪÷২</a:t>
              </a:r>
              <a:endParaRPr lang="en-US" sz="400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9F580B5-268E-4807-B134-A7D2C0F53F59}"/>
                </a:ext>
              </a:extLst>
            </p:cNvPr>
            <p:cNvSpPr/>
            <p:nvPr/>
          </p:nvSpPr>
          <p:spPr>
            <a:xfrm>
              <a:off x="3387808" y="4108393"/>
              <a:ext cx="171553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(খ)</a:t>
              </a:r>
              <a:r>
                <a:rPr lang="as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৪২÷৭</a:t>
              </a:r>
              <a:endParaRPr lang="en-US" sz="4000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794F6F3-0198-4781-B4E0-652F195A14CA}"/>
                </a:ext>
              </a:extLst>
            </p:cNvPr>
            <p:cNvSpPr/>
            <p:nvPr/>
          </p:nvSpPr>
          <p:spPr>
            <a:xfrm>
              <a:off x="5535382" y="4086231"/>
              <a:ext cx="204575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as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  <a:r>
                <a:rPr lang="as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৩৬÷৪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4000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8AEFB5C-4607-4A8F-8F13-3A1835276D12}"/>
                </a:ext>
              </a:extLst>
            </p:cNvPr>
            <p:cNvSpPr/>
            <p:nvPr/>
          </p:nvSpPr>
          <p:spPr>
            <a:xfrm>
              <a:off x="7938946" y="4108393"/>
              <a:ext cx="172996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(ঘ)</a:t>
              </a:r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৪০</a:t>
              </a:r>
              <a:r>
                <a:rPr lang="as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÷</a:t>
              </a:r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2585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16" y="137652"/>
            <a:ext cx="11916697" cy="6587613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744819" y="1341322"/>
            <a:ext cx="8156265" cy="4341724"/>
            <a:chOff x="1459684" y="276837"/>
            <a:chExt cx="9144000" cy="6188278"/>
          </a:xfrm>
        </p:grpSpPr>
        <p:sp>
          <p:nvSpPr>
            <p:cNvPr id="17" name="Rectangle 16"/>
            <p:cNvSpPr/>
            <p:nvPr/>
          </p:nvSpPr>
          <p:spPr>
            <a:xfrm>
              <a:off x="1459684" y="276837"/>
              <a:ext cx="9144000" cy="822121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যেভাবে</a:t>
              </a:r>
              <a:r>
                <a:rPr lang="en-US" sz="60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আমি</a:t>
              </a:r>
              <a:r>
                <a:rPr lang="en-US" sz="60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ভাগ</a:t>
              </a:r>
              <a:r>
                <a:rPr lang="en-US" sz="60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অংক</a:t>
              </a:r>
              <a:r>
                <a:rPr lang="en-US" sz="60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শেখাবো</a:t>
              </a:r>
              <a:endPara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459684" y="1929468"/>
              <a:ext cx="9144000" cy="9144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err="1" smtClean="0">
                  <a:latin typeface="NikoshBAN" pitchFamily="2" charset="0"/>
                  <a:cs typeface="NikoshBAN" pitchFamily="2" charset="0"/>
                </a:rPr>
                <a:t>প্রথমে</a:t>
              </a:r>
              <a:r>
                <a:rPr lang="en-US" sz="4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 smtClean="0">
                  <a:latin typeface="NikoshBAN" pitchFamily="2" charset="0"/>
                  <a:cs typeface="NikoshBAN" pitchFamily="2" charset="0"/>
                </a:rPr>
                <a:t>বাস্তব</a:t>
              </a:r>
              <a:r>
                <a:rPr lang="en-US" sz="4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 smtClean="0">
                  <a:latin typeface="NikoshBAN" pitchFamily="2" charset="0"/>
                  <a:cs typeface="NikoshBAN" pitchFamily="2" charset="0"/>
                </a:rPr>
                <a:t>উপকরনঃ</a:t>
              </a:r>
              <a:r>
                <a:rPr lang="en-US" sz="4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 smtClean="0">
                  <a:latin typeface="NikoshBAN" pitchFamily="2" charset="0"/>
                  <a:cs typeface="NikoshBAN" pitchFamily="2" charset="0"/>
                </a:rPr>
                <a:t>কাঠির</a:t>
              </a:r>
              <a:r>
                <a:rPr lang="en-US" sz="4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 smtClean="0">
                  <a:latin typeface="NikoshBAN" pitchFamily="2" charset="0"/>
                  <a:cs typeface="NikoshBAN" pitchFamily="2" charset="0"/>
                </a:rPr>
                <a:t>মাধ্যমে</a:t>
              </a:r>
              <a:r>
                <a:rPr lang="en-US" sz="4800" b="1" dirty="0" smtClean="0">
                  <a:latin typeface="NikoshBAN" pitchFamily="2" charset="0"/>
                  <a:cs typeface="NikoshBAN" pitchFamily="2" charset="0"/>
                </a:rPr>
                <a:t>-  </a:t>
              </a:r>
              <a:endParaRPr lang="en-US" sz="48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593907" y="3129093"/>
              <a:ext cx="6816208" cy="80534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অর্ধবাস্তব</a:t>
              </a:r>
              <a:r>
                <a:rPr lang="en-US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উপকরণ</a:t>
              </a:r>
              <a:r>
                <a:rPr lang="en-US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আমের</a:t>
              </a:r>
              <a:r>
                <a:rPr lang="en-US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সাহায্যে</a:t>
              </a:r>
              <a:r>
                <a:rPr lang="en-US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-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2974596" y="4407715"/>
              <a:ext cx="5204985" cy="2057400"/>
              <a:chOff x="52815" y="4038600"/>
              <a:chExt cx="5204985" cy="1673412"/>
            </a:xfrm>
          </p:grpSpPr>
          <p:pic>
            <p:nvPicPr>
              <p:cNvPr id="21" name="Picture 20" descr="0mango.jpg"/>
              <p:cNvPicPr>
                <a:picLocks noChangeAspect="1"/>
              </p:cNvPicPr>
              <p:nvPr/>
            </p:nvPicPr>
            <p:blipFill>
              <a:blip r:embed="rId3" cstate="print"/>
              <a:srcRect l="16666" t="14286" r="13333" b="19048"/>
              <a:stretch>
                <a:fillRect/>
              </a:stretch>
            </p:blipFill>
            <p:spPr>
              <a:xfrm>
                <a:off x="4015681" y="4134224"/>
                <a:ext cx="1175319" cy="669365"/>
              </a:xfrm>
              <a:prstGeom prst="rect">
                <a:avLst/>
              </a:prstGeom>
            </p:spPr>
          </p:pic>
          <p:pic>
            <p:nvPicPr>
              <p:cNvPr id="22" name="Picture 21" descr="0mango.jpg"/>
              <p:cNvPicPr>
                <a:picLocks noChangeAspect="1"/>
              </p:cNvPicPr>
              <p:nvPr/>
            </p:nvPicPr>
            <p:blipFill>
              <a:blip r:embed="rId3" cstate="print"/>
              <a:srcRect l="13333" t="9524" r="13334" b="14286"/>
              <a:stretch>
                <a:fillRect/>
              </a:stretch>
            </p:blipFill>
            <p:spPr>
              <a:xfrm>
                <a:off x="2627323" y="4038600"/>
                <a:ext cx="1231287" cy="764988"/>
              </a:xfrm>
              <a:prstGeom prst="rect">
                <a:avLst/>
              </a:prstGeom>
            </p:spPr>
          </p:pic>
          <p:pic>
            <p:nvPicPr>
              <p:cNvPr id="23" name="Picture 22" descr="0mango.jpg"/>
              <p:cNvPicPr>
                <a:picLocks noChangeAspect="1"/>
              </p:cNvPicPr>
              <p:nvPr/>
            </p:nvPicPr>
            <p:blipFill>
              <a:blip r:embed="rId3" cstate="print"/>
              <a:srcRect l="13333" t="9524" r="13333" b="19048"/>
              <a:stretch>
                <a:fillRect/>
              </a:stretch>
            </p:blipFill>
            <p:spPr>
              <a:xfrm>
                <a:off x="52815" y="4038600"/>
                <a:ext cx="1231287" cy="717176"/>
              </a:xfrm>
              <a:prstGeom prst="rect">
                <a:avLst/>
              </a:prstGeom>
            </p:spPr>
          </p:pic>
          <p:pic>
            <p:nvPicPr>
              <p:cNvPr id="24" name="Picture 23" descr="0mango.jpg"/>
              <p:cNvPicPr>
                <a:picLocks noChangeAspect="1"/>
              </p:cNvPicPr>
              <p:nvPr/>
            </p:nvPicPr>
            <p:blipFill>
              <a:blip r:embed="rId3" cstate="print"/>
              <a:srcRect l="13333" t="9524" r="10000" b="19048"/>
              <a:stretch>
                <a:fillRect/>
              </a:stretch>
            </p:blipFill>
            <p:spPr>
              <a:xfrm>
                <a:off x="3970546" y="4947024"/>
                <a:ext cx="1287254" cy="717176"/>
              </a:xfrm>
              <a:prstGeom prst="rect">
                <a:avLst/>
              </a:prstGeom>
            </p:spPr>
          </p:pic>
          <p:pic>
            <p:nvPicPr>
              <p:cNvPr id="25" name="Picture 24" descr="0mango.jpg"/>
              <p:cNvPicPr>
                <a:picLocks noChangeAspect="1"/>
              </p:cNvPicPr>
              <p:nvPr/>
            </p:nvPicPr>
            <p:blipFill>
              <a:blip r:embed="rId3" cstate="print"/>
              <a:srcRect l="13333" t="9524" r="13333" b="14286"/>
              <a:stretch>
                <a:fillRect/>
              </a:stretch>
            </p:blipFill>
            <p:spPr>
              <a:xfrm>
                <a:off x="1340069" y="4038600"/>
                <a:ext cx="1231287" cy="764988"/>
              </a:xfrm>
              <a:prstGeom prst="rect">
                <a:avLst/>
              </a:prstGeom>
            </p:spPr>
          </p:pic>
          <p:pic>
            <p:nvPicPr>
              <p:cNvPr id="26" name="Picture 25" descr="0mango.jpg"/>
              <p:cNvPicPr>
                <a:picLocks noChangeAspect="1"/>
              </p:cNvPicPr>
              <p:nvPr/>
            </p:nvPicPr>
            <p:blipFill>
              <a:blip r:embed="rId3" cstate="print"/>
              <a:srcRect l="13333" t="4762" r="10000" b="19048"/>
              <a:stretch>
                <a:fillRect/>
              </a:stretch>
            </p:blipFill>
            <p:spPr>
              <a:xfrm>
                <a:off x="1340069" y="4947024"/>
                <a:ext cx="1287254" cy="764988"/>
              </a:xfrm>
              <a:prstGeom prst="rect">
                <a:avLst/>
              </a:prstGeom>
            </p:spPr>
          </p:pic>
          <p:pic>
            <p:nvPicPr>
              <p:cNvPr id="27" name="Picture 26" descr="0mango.jpg"/>
              <p:cNvPicPr>
                <a:picLocks noChangeAspect="1"/>
              </p:cNvPicPr>
              <p:nvPr/>
            </p:nvPicPr>
            <p:blipFill>
              <a:blip r:embed="rId4" cstate="print"/>
              <a:srcRect l="13793" t="9852" r="6897" b="16256"/>
              <a:stretch>
                <a:fillRect/>
              </a:stretch>
            </p:blipFill>
            <p:spPr>
              <a:xfrm>
                <a:off x="52815" y="4994835"/>
                <a:ext cx="1287254" cy="717176"/>
              </a:xfrm>
              <a:prstGeom prst="rect">
                <a:avLst/>
              </a:prstGeom>
            </p:spPr>
          </p:pic>
          <p:pic>
            <p:nvPicPr>
              <p:cNvPr id="28" name="Picture 27" descr="0mango.jpg"/>
              <p:cNvPicPr>
                <a:picLocks noChangeAspect="1"/>
              </p:cNvPicPr>
              <p:nvPr/>
            </p:nvPicPr>
            <p:blipFill>
              <a:blip r:embed="rId3" cstate="print"/>
              <a:srcRect l="13333" t="9524" r="10000" b="19048"/>
              <a:stretch>
                <a:fillRect/>
              </a:stretch>
            </p:blipFill>
            <p:spPr>
              <a:xfrm>
                <a:off x="2683291" y="4994835"/>
                <a:ext cx="1287254" cy="71717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88270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8" y="68826"/>
            <a:ext cx="12035913" cy="6661355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990" y="1094014"/>
            <a:ext cx="3432074" cy="46109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971" y="1320156"/>
            <a:ext cx="1895475" cy="2409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Striped Right Arrow 5"/>
          <p:cNvSpPr/>
          <p:nvPr/>
        </p:nvSpPr>
        <p:spPr>
          <a:xfrm>
            <a:off x="1667641" y="3864077"/>
            <a:ext cx="4330036" cy="1651820"/>
          </a:xfrm>
          <a:prstGeom prst="stripedRightArrow">
            <a:avLst>
              <a:gd name="adj1" fmla="val 50000"/>
              <a:gd name="adj2" fmla="val 3511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47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377</Words>
  <Application>Microsoft Office PowerPoint</Application>
  <PresentationFormat>Widescreen</PresentationFormat>
  <Paragraphs>79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Kalpurush</vt:lpstr>
      <vt:lpstr>NikoshBAN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74</cp:revision>
  <dcterms:created xsi:type="dcterms:W3CDTF">2020-06-23T11:05:46Z</dcterms:created>
  <dcterms:modified xsi:type="dcterms:W3CDTF">2020-06-23T19:20:39Z</dcterms:modified>
</cp:coreProperties>
</file>