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B98E-5E81-474C-907F-DB2FEF38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2EEAA-86B0-40BB-911F-CBD61997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4F9F-42A7-47B6-8B5A-3E980F1A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B613F-6B06-4859-A593-617597C5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80C7-343A-4578-AC49-B0DBCA6F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6417-421B-4482-A563-EA437DD0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20358-B850-463A-BABA-D8349C20B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19F2-6F70-494C-B2D8-CFCC123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32302-4D68-4343-96B5-86D12B64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7B74-1594-42C8-801A-3130BA7C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59E46-B484-4437-A3CD-73ECEDFFB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9FCBC-DEE4-41AE-95E1-48F21F171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49ED-B6AB-415E-8788-55B150D9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1C868-104D-4B15-B8D7-99BBBB15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1349-2333-4C34-9818-098EF4A7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78FC-BC2B-46B5-AB79-D921748F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7BA4-B93A-45B8-9A4E-28314D8D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3FF3-CA42-40BD-83A6-BD072325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DB53-51ED-488A-8F15-B8E4B12C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1A23-10F9-4D73-AC79-FB324DB4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2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C5BE-1810-4704-B8A8-0621E563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51D99-1F6E-4401-A76A-59A024450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F1B7-8963-48E8-BD01-4F858D61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07C2-8FBF-45CB-9101-EE181940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4611-7318-4C84-8F5B-01F7C6E8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659C-7942-4832-991A-CE85487B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C642-22F0-42DA-AC00-55FA1A8E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6051-FCD7-42DB-9C82-87C378EE2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7D441-DF09-4C6D-8D75-1F4E1D49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ADE9-2862-4083-A702-CD802A2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D2105-467A-4B98-9583-50A85A40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694F-0F14-46D0-8BC8-C66DBB5E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2AE98-5EE0-4904-92AE-3D2480FE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E8F55-EE58-4500-BDFF-72F8A70B0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6788A-CEAD-4E9D-B48E-7D8BC463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73378-7D22-4DCD-83C2-743135987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7922C-60A2-4841-BC96-0A97D498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E7C57-5F35-42F6-AF2F-2C83F8B1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A5C28-BB5B-4EED-9070-E41039B6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CDAC-C39C-4F61-826A-833E8B29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E4800-36E4-4E9E-A3B3-87486E4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82E3E-3306-4270-9802-6F421541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15F4-0A4C-41E2-ABFD-4C8AAC6A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B95AC-8ADF-4A13-AFED-290AF5CE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285D4-7942-4956-9AD1-5E084EC6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AF8BD-16EF-4E01-A6E2-82A30333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FB4A-8EA5-4B9F-A401-E1E0F152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6A28-4DB2-405C-AD4F-E7635CD1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7B545-8BC1-45F1-9D98-9583AD9AE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1C5AC-EE27-4FF1-8295-8EE2132C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56FC8-2918-49FB-9525-10A3121E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2EB01-8E8E-46FF-ACD1-7E1759E6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ADDF-8FF7-4D63-A80C-7035711F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1FF2A-D78E-40B5-B043-90230F7F6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410A-374D-4707-846D-C20B99857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B2C6E-6E51-48A0-B65E-4DEA7DBA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61D0-E3C6-425F-A3AA-4B6359B1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D068A-1BB0-4544-9FD1-104A0D2C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8508A-3B6A-44DD-BF33-70966727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5E3F2-AC37-43FB-A6BF-2B3C5A5E0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41ECD-7FEF-477A-A9F2-1E84C42CA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4003-2F2F-4CEB-8351-CBFF1F0ED899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4CEBC-A549-4497-B513-95E1A1210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AE73-C103-44D4-AA46-2DFCA053F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AEBB-A7C1-4623-9E6E-C685A17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B5CFF-7EB2-4B7C-80EF-A373AD59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9A452-5794-4838-ACED-E768BE62C60D}"/>
              </a:ext>
            </a:extLst>
          </p:cNvPr>
          <p:cNvSpPr txBox="1"/>
          <p:nvPr/>
        </p:nvSpPr>
        <p:spPr>
          <a:xfrm>
            <a:off x="2419643" y="1434905"/>
            <a:ext cx="768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9DE0C-EC1E-4676-9D7E-B35D7A7A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4235400"/>
            <a:ext cx="9369083" cy="2854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139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89A38-B167-408C-B51E-0BD02F22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7" y="1045305"/>
            <a:ext cx="10691446" cy="5639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9E21E-DB28-43A9-978D-0160E844A565}"/>
              </a:ext>
            </a:extLst>
          </p:cNvPr>
          <p:cNvSpPr txBox="1"/>
          <p:nvPr/>
        </p:nvSpPr>
        <p:spPr>
          <a:xfrm>
            <a:off x="2672863" y="173108"/>
            <a:ext cx="6231987" cy="46166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পাঠ্যাংশটুকু আমি পড়ি,তোমরা মনযোগ দিয়ে শোন।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B15DB-8171-41F5-A85D-26E56365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7" y="1045305"/>
            <a:ext cx="10691446" cy="5639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FD5C0-83CA-4BED-9BBF-A8F115545DB5}"/>
              </a:ext>
            </a:extLst>
          </p:cNvPr>
          <p:cNvSpPr txBox="1"/>
          <p:nvPr/>
        </p:nvSpPr>
        <p:spPr>
          <a:xfrm>
            <a:off x="2672863" y="173108"/>
            <a:ext cx="7484011" cy="46166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পাঠ্যাংশটুকু আমি পড়ি,তোমরা তোমাদের আঙ্গুল মিলাও। (দুইবার) 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15789-55B2-455F-82CF-B9E703B58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7" y="1045305"/>
            <a:ext cx="10691446" cy="5639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C3DC3-926C-4371-8125-79523C32B5B1}"/>
              </a:ext>
            </a:extLst>
          </p:cNvPr>
          <p:cNvSpPr txBox="1"/>
          <p:nvPr/>
        </p:nvSpPr>
        <p:spPr>
          <a:xfrm>
            <a:off x="1885073" y="173108"/>
            <a:ext cx="8145192" cy="46166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পাঠ্যাংশটুকু আমি পড়ি,তোমরা আমার সাথে সঠিক উচ্চারনে পড়।  (দুইবার) 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10B08B-99AF-4802-AED0-363FE678E830}"/>
              </a:ext>
            </a:extLst>
          </p:cNvPr>
          <p:cNvSpPr/>
          <p:nvPr/>
        </p:nvSpPr>
        <p:spPr>
          <a:xfrm>
            <a:off x="112542" y="168812"/>
            <a:ext cx="2560320" cy="6049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2940F-35CF-43F1-B4F1-C6F141B67CEB}"/>
              </a:ext>
            </a:extLst>
          </p:cNvPr>
          <p:cNvSpPr txBox="1"/>
          <p:nvPr/>
        </p:nvSpPr>
        <p:spPr>
          <a:xfrm>
            <a:off x="3052689" y="168812"/>
            <a:ext cx="8806376" cy="9541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জোড়ায় একজন একলাইন করে পড়বে,অন্যজন শুনবে/এভাবে পুরো পাঠ্যাংশটুকু পড়বে।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7F05C-1E63-45C1-8C9E-BE14C9F2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336431"/>
            <a:ext cx="11408899" cy="5348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32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427F1C-92E2-43DB-9E34-17AA3963CD93}"/>
              </a:ext>
            </a:extLst>
          </p:cNvPr>
          <p:cNvSpPr/>
          <p:nvPr/>
        </p:nvSpPr>
        <p:spPr>
          <a:xfrm>
            <a:off x="112542" y="168812"/>
            <a:ext cx="2560320" cy="6049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9ABD4-C2D2-4B86-ACEE-D8832486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1"/>
          <a:stretch/>
        </p:blipFill>
        <p:spPr>
          <a:xfrm>
            <a:off x="7104185" y="984738"/>
            <a:ext cx="4754880" cy="5348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88702-706B-45E6-8CF7-FDD7DC52D84E}"/>
              </a:ext>
            </a:extLst>
          </p:cNvPr>
          <p:cNvSpPr txBox="1"/>
          <p:nvPr/>
        </p:nvSpPr>
        <p:spPr>
          <a:xfrm>
            <a:off x="3052689" y="168812"/>
            <a:ext cx="8806376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দলীয়ভাবে কবিতাংশটুকু শুদ্ধ ও প্রমিত উচ্চারনে বার বার পড়।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0AAB8-47D3-457C-8DBC-AA02BD1CA875}"/>
              </a:ext>
            </a:extLst>
          </p:cNvPr>
          <p:cNvSpPr txBox="1"/>
          <p:nvPr/>
        </p:nvSpPr>
        <p:spPr>
          <a:xfrm>
            <a:off x="281354" y="1350498"/>
            <a:ext cx="1589649" cy="64633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8E208-517D-454B-80C2-9AC946167107}"/>
              </a:ext>
            </a:extLst>
          </p:cNvPr>
          <p:cNvSpPr txBox="1"/>
          <p:nvPr/>
        </p:nvSpPr>
        <p:spPr>
          <a:xfrm>
            <a:off x="2293034" y="1350498"/>
            <a:ext cx="2794782" cy="584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দুই লাইন।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E61D1A-A357-47C2-957D-8CE79998D32F}"/>
              </a:ext>
            </a:extLst>
          </p:cNvPr>
          <p:cNvCxnSpPr/>
          <p:nvPr/>
        </p:nvCxnSpPr>
        <p:spPr>
          <a:xfrm>
            <a:off x="5627077" y="1659988"/>
            <a:ext cx="2855741" cy="199761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EDB585-3E8B-4223-861E-0838CF8C94F8}"/>
              </a:ext>
            </a:extLst>
          </p:cNvPr>
          <p:cNvSpPr txBox="1"/>
          <p:nvPr/>
        </p:nvSpPr>
        <p:spPr>
          <a:xfrm>
            <a:off x="332935" y="3105834"/>
            <a:ext cx="1589649" cy="64633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  দল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15AE1-229E-4433-84DB-9389DD588725}"/>
              </a:ext>
            </a:extLst>
          </p:cNvPr>
          <p:cNvSpPr txBox="1"/>
          <p:nvPr/>
        </p:nvSpPr>
        <p:spPr>
          <a:xfrm>
            <a:off x="2562665" y="3105834"/>
            <a:ext cx="2794782" cy="584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দুই লাইন।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1E8B8B-F074-4C4E-A61A-A2C4C238A1D7}"/>
              </a:ext>
            </a:extLst>
          </p:cNvPr>
          <p:cNvCxnSpPr>
            <a:cxnSpLocks/>
          </p:cNvCxnSpPr>
          <p:nvPr/>
        </p:nvCxnSpPr>
        <p:spPr>
          <a:xfrm>
            <a:off x="5530949" y="3200400"/>
            <a:ext cx="3092546" cy="14251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85B49B-C335-4BEC-B9AA-304CBDCC8392}"/>
              </a:ext>
            </a:extLst>
          </p:cNvPr>
          <p:cNvSpPr txBox="1"/>
          <p:nvPr/>
        </p:nvSpPr>
        <p:spPr>
          <a:xfrm>
            <a:off x="347003" y="4861171"/>
            <a:ext cx="1589649" cy="64633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   দল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871AB-2DBE-4E79-A169-0CB26182625F}"/>
              </a:ext>
            </a:extLst>
          </p:cNvPr>
          <p:cNvSpPr txBox="1"/>
          <p:nvPr/>
        </p:nvSpPr>
        <p:spPr>
          <a:xfrm>
            <a:off x="2555630" y="4891948"/>
            <a:ext cx="2794782" cy="584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  দুই লাইন।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B7E2CB-CE85-4F81-8E8E-F8F93BBA5666}"/>
              </a:ext>
            </a:extLst>
          </p:cNvPr>
          <p:cNvCxnSpPr>
            <a:cxnSpLocks/>
          </p:cNvCxnSpPr>
          <p:nvPr/>
        </p:nvCxnSpPr>
        <p:spPr>
          <a:xfrm>
            <a:off x="5508674" y="4932270"/>
            <a:ext cx="3269566" cy="94099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4603CE-7C80-4F72-AAAD-D0691D02B682}"/>
              </a:ext>
            </a:extLst>
          </p:cNvPr>
          <p:cNvSpPr txBox="1"/>
          <p:nvPr/>
        </p:nvSpPr>
        <p:spPr>
          <a:xfrm>
            <a:off x="126609" y="154744"/>
            <a:ext cx="6386733" cy="9541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পাঠ্যাংশে একটি যুক্তবর্ন রয়েছে,যুক্তবর্নটি খুজে বের করি এবং ভেঙ্গে দেখাই।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D7582-9735-4839-9A16-14EFB8C29917}"/>
              </a:ext>
            </a:extLst>
          </p:cNvPr>
          <p:cNvSpPr txBox="1"/>
          <p:nvPr/>
        </p:nvSpPr>
        <p:spPr>
          <a:xfrm>
            <a:off x="337625" y="1650933"/>
            <a:ext cx="2039815" cy="769441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1B345-3129-45EC-B2CB-04C1A2D88389}"/>
              </a:ext>
            </a:extLst>
          </p:cNvPr>
          <p:cNvSpPr txBox="1"/>
          <p:nvPr/>
        </p:nvSpPr>
        <p:spPr>
          <a:xfrm>
            <a:off x="3179299" y="1644792"/>
            <a:ext cx="3334043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ভেঙ্গে দেখাই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CC777-A885-4308-BDD8-5394F79B8355}"/>
              </a:ext>
            </a:extLst>
          </p:cNvPr>
          <p:cNvSpPr txBox="1"/>
          <p:nvPr/>
        </p:nvSpPr>
        <p:spPr>
          <a:xfrm>
            <a:off x="225083" y="3441007"/>
            <a:ext cx="2039815" cy="769441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06A11-25EC-4239-9CB2-47DFA4E3764C}"/>
              </a:ext>
            </a:extLst>
          </p:cNvPr>
          <p:cNvSpPr txBox="1"/>
          <p:nvPr/>
        </p:nvSpPr>
        <p:spPr>
          <a:xfrm>
            <a:off x="3179299" y="3429000"/>
            <a:ext cx="3334043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ট+রফলা=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FA12EC-C214-45A1-A7CF-012AC72AB506}"/>
              </a:ext>
            </a:extLst>
          </p:cNvPr>
          <p:cNvGrpSpPr/>
          <p:nvPr/>
        </p:nvGrpSpPr>
        <p:grpSpPr>
          <a:xfrm>
            <a:off x="126609" y="154744"/>
            <a:ext cx="11840308" cy="6703256"/>
            <a:chOff x="126609" y="154744"/>
            <a:chExt cx="11840308" cy="67032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FACCCF-67C0-4404-907D-A5E733943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1"/>
            <a:stretch/>
          </p:blipFill>
          <p:spPr>
            <a:xfrm>
              <a:off x="7212037" y="154744"/>
              <a:ext cx="4754880" cy="67032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78A763-EC0B-4386-8EF8-8963737F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9" y="4740812"/>
              <a:ext cx="6949439" cy="211718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446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2617D-99C8-4261-B90C-9048D22FFAA3}"/>
              </a:ext>
            </a:extLst>
          </p:cNvPr>
          <p:cNvSpPr txBox="1"/>
          <p:nvPr/>
        </p:nvSpPr>
        <p:spPr>
          <a:xfrm>
            <a:off x="900332" y="154744"/>
            <a:ext cx="6386733" cy="9541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পাঠ্যাংশে কয়েকটি নতুন শব্দ রয়েছে,এগুলো খুজে বের করি এবং এগুলোর অর্থ শিখি। 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CD5EC-BA1F-416C-AAF8-F07C71CD9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1"/>
          <a:stretch/>
        </p:blipFill>
        <p:spPr>
          <a:xfrm>
            <a:off x="8295249" y="154744"/>
            <a:ext cx="3770142" cy="6555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4D016D-9D01-47CD-AE5F-1E9E1A06B372}"/>
              </a:ext>
            </a:extLst>
          </p:cNvPr>
          <p:cNvSpPr txBox="1"/>
          <p:nvPr/>
        </p:nvSpPr>
        <p:spPr>
          <a:xfrm>
            <a:off x="225083" y="1378634"/>
            <a:ext cx="2799471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DC856-27AF-400C-AA68-E30E5BA6BD96}"/>
              </a:ext>
            </a:extLst>
          </p:cNvPr>
          <p:cNvSpPr txBox="1"/>
          <p:nvPr/>
        </p:nvSpPr>
        <p:spPr>
          <a:xfrm>
            <a:off x="4696264" y="1378634"/>
            <a:ext cx="2799471" cy="70788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77F8A-AFAA-4998-8B1F-D1B0E67D7AE7}"/>
              </a:ext>
            </a:extLst>
          </p:cNvPr>
          <p:cNvSpPr txBox="1"/>
          <p:nvPr/>
        </p:nvSpPr>
        <p:spPr>
          <a:xfrm>
            <a:off x="225082" y="2468095"/>
            <a:ext cx="2799471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ঝক ঝকাঝক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B7D9-E923-4D78-90F4-2B705DDCE549}"/>
              </a:ext>
            </a:extLst>
          </p:cNvPr>
          <p:cNvSpPr txBox="1"/>
          <p:nvPr/>
        </p:nvSpPr>
        <p:spPr>
          <a:xfrm>
            <a:off x="4249614" y="2457666"/>
            <a:ext cx="3645878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ট্রেন চলার শব্দ।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1171A-4D71-4D7C-97EF-BCCACDC95B0E}"/>
              </a:ext>
            </a:extLst>
          </p:cNvPr>
          <p:cNvSpPr txBox="1"/>
          <p:nvPr/>
        </p:nvSpPr>
        <p:spPr>
          <a:xfrm>
            <a:off x="225080" y="3300444"/>
            <a:ext cx="2799471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রাতদুপুরে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B9B06-3DE9-4EA9-8B4E-6CCE062BE291}"/>
              </a:ext>
            </a:extLst>
          </p:cNvPr>
          <p:cNvSpPr txBox="1"/>
          <p:nvPr/>
        </p:nvSpPr>
        <p:spPr>
          <a:xfrm>
            <a:off x="225080" y="4225876"/>
            <a:ext cx="2799471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জিরোয়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2D33C-9058-45B3-99D4-BF7EAB4F8119}"/>
              </a:ext>
            </a:extLst>
          </p:cNvPr>
          <p:cNvSpPr txBox="1"/>
          <p:nvPr/>
        </p:nvSpPr>
        <p:spPr>
          <a:xfrm>
            <a:off x="214529" y="5114139"/>
            <a:ext cx="2799471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F22B1-0E13-473D-B3EF-CEA35156C2E3}"/>
              </a:ext>
            </a:extLst>
          </p:cNvPr>
          <p:cNvSpPr txBox="1"/>
          <p:nvPr/>
        </p:nvSpPr>
        <p:spPr>
          <a:xfrm>
            <a:off x="225079" y="6002403"/>
            <a:ext cx="2799471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পেরুলেই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A2362-F0FF-4B16-BC92-4E56F0FD6819}"/>
              </a:ext>
            </a:extLst>
          </p:cNvPr>
          <p:cNvSpPr txBox="1"/>
          <p:nvPr/>
        </p:nvSpPr>
        <p:spPr>
          <a:xfrm>
            <a:off x="4273060" y="3300444"/>
            <a:ext cx="3645878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মাঝ রাতে।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654B5-8234-43A3-BF2A-C6411F06B03A}"/>
              </a:ext>
            </a:extLst>
          </p:cNvPr>
          <p:cNvSpPr txBox="1"/>
          <p:nvPr/>
        </p:nvSpPr>
        <p:spPr>
          <a:xfrm>
            <a:off x="4249614" y="4225876"/>
            <a:ext cx="3645878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নেয়।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17DBD-9679-40DB-827B-C6033706A9B6}"/>
              </a:ext>
            </a:extLst>
          </p:cNvPr>
          <p:cNvSpPr txBox="1"/>
          <p:nvPr/>
        </p:nvSpPr>
        <p:spPr>
          <a:xfrm>
            <a:off x="4249614" y="5072939"/>
            <a:ext cx="3645878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B003A-5085-41A1-AE3D-B5F775F405EA}"/>
              </a:ext>
            </a:extLst>
          </p:cNvPr>
          <p:cNvSpPr txBox="1"/>
          <p:nvPr/>
        </p:nvSpPr>
        <p:spPr>
          <a:xfrm>
            <a:off x="4273060" y="6002403"/>
            <a:ext cx="3645878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হলেই।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79125-9DFC-4D36-A462-7BFA0583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5813"/>
          <a:stretch/>
        </p:blipFill>
        <p:spPr>
          <a:xfrm>
            <a:off x="0" y="228600"/>
            <a:ext cx="11774658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D05A6-1E87-4715-ACDD-3B3AF3E15840}"/>
              </a:ext>
            </a:extLst>
          </p:cNvPr>
          <p:cNvSpPr txBox="1"/>
          <p:nvPr/>
        </p:nvSpPr>
        <p:spPr>
          <a:xfrm>
            <a:off x="1871003" y="998806"/>
            <a:ext cx="8088923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আরো আলোচনা করি।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545FA-7AE4-481B-A88E-A04A4C1D43E9}"/>
              </a:ext>
            </a:extLst>
          </p:cNvPr>
          <p:cNvSpPr txBox="1"/>
          <p:nvPr/>
        </p:nvSpPr>
        <p:spPr>
          <a:xfrm>
            <a:off x="1519311" y="1955409"/>
            <a:ext cx="45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ট্রেন চলার সময় কেমন শব্দ করে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928E-7F94-458E-A33C-8E7E857A8EB2}"/>
              </a:ext>
            </a:extLst>
          </p:cNvPr>
          <p:cNvSpPr txBox="1"/>
          <p:nvPr/>
        </p:nvSpPr>
        <p:spPr>
          <a:xfrm>
            <a:off x="6096000" y="1856935"/>
            <a:ext cx="4018671" cy="64633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ঝকঝকাঝক শব্দ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82842-CF5D-4EC6-8FFD-C28DA8C2E9E5}"/>
              </a:ext>
            </a:extLst>
          </p:cNvPr>
          <p:cNvSpPr txBox="1"/>
          <p:nvPr/>
        </p:nvSpPr>
        <p:spPr>
          <a:xfrm>
            <a:off x="1310640" y="3135746"/>
            <a:ext cx="45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মাঠ পেরুলেই কি দেখা যায়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A5AC-6B52-4192-9D70-AE594CED25B3}"/>
              </a:ext>
            </a:extLst>
          </p:cNvPr>
          <p:cNvSpPr txBox="1"/>
          <p:nvPr/>
        </p:nvSpPr>
        <p:spPr>
          <a:xfrm>
            <a:off x="6096000" y="3074190"/>
            <a:ext cx="4257822" cy="64633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 পেরুলেই বন দেখা যায় 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B2833-9F28-435D-8809-A1BD00504B7D}"/>
              </a:ext>
            </a:extLst>
          </p:cNvPr>
          <p:cNvSpPr txBox="1"/>
          <p:nvPr/>
        </p:nvSpPr>
        <p:spPr>
          <a:xfrm>
            <a:off x="1338775" y="4490727"/>
            <a:ext cx="4576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একটু জিরোনোর পর ট্রেন আবার কি করে ?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19956-866C-4F26-925F-A67EA07FE9FE}"/>
              </a:ext>
            </a:extLst>
          </p:cNvPr>
          <p:cNvSpPr txBox="1"/>
          <p:nvPr/>
        </p:nvSpPr>
        <p:spPr>
          <a:xfrm>
            <a:off x="6276538" y="4291445"/>
            <a:ext cx="4257822" cy="120032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একটু জিরোনোর পর আবার ট্রেন ছুটে চলে।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B7408-1A96-40BF-AE41-EF0081B6A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5813"/>
          <a:stretch/>
        </p:blipFill>
        <p:spPr>
          <a:xfrm>
            <a:off x="0" y="-105508"/>
            <a:ext cx="11774658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1F79B7-A37D-4423-ADEA-323D2525A1AB}"/>
              </a:ext>
            </a:extLst>
          </p:cNvPr>
          <p:cNvSpPr/>
          <p:nvPr/>
        </p:nvSpPr>
        <p:spPr>
          <a:xfrm>
            <a:off x="0" y="-42203"/>
            <a:ext cx="3179298" cy="94253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2E63C-462E-4437-BEC2-76652963E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1"/>
          <a:stretch/>
        </p:blipFill>
        <p:spPr>
          <a:xfrm>
            <a:off x="5887329" y="801858"/>
            <a:ext cx="4754880" cy="4909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80C8695C-68A3-4682-9E8F-10D992805F55}"/>
              </a:ext>
            </a:extLst>
          </p:cNvPr>
          <p:cNvSpPr/>
          <p:nvPr/>
        </p:nvSpPr>
        <p:spPr>
          <a:xfrm>
            <a:off x="921433" y="1297745"/>
            <a:ext cx="4631788" cy="4413738"/>
          </a:xfrm>
          <a:prstGeom prst="cloud">
            <a:avLst/>
          </a:prstGeom>
          <a:solidFill>
            <a:srgbClr val="00206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সবাই কবিতাংশটুকু মুখস্থ   করে খাতায় লিখে আনবে।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9E3B4-B21D-49E2-B0CF-A5D2EFE19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39152"/>
            <a:ext cx="11591778" cy="6618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EFEF3-E9DB-4E77-96EB-B6A87B350860}"/>
              </a:ext>
            </a:extLst>
          </p:cNvPr>
          <p:cNvSpPr txBox="1"/>
          <p:nvPr/>
        </p:nvSpPr>
        <p:spPr>
          <a:xfrm>
            <a:off x="1645920" y="1237957"/>
            <a:ext cx="917213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</a:p>
          <a:p>
            <a:pPr algn="ctr"/>
            <a:r>
              <a:rPr lang="bn-IN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</a:t>
            </a:r>
          </a:p>
          <a:p>
            <a:pPr algn="ctr"/>
            <a:r>
              <a:rPr lang="bn-IN" sz="115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শিক্ষার্থীরা। 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5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D7B8A-2CC6-4D85-BFCB-AE91405B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B5F60F-66CF-4FC4-9A7D-F4D48F9D0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519311"/>
            <a:ext cx="6457070" cy="4909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A3AD4-43DC-46E1-918D-38BB2448ACD0}"/>
              </a:ext>
            </a:extLst>
          </p:cNvPr>
          <p:cNvSpPr txBox="1"/>
          <p:nvPr/>
        </p:nvSpPr>
        <p:spPr>
          <a:xfrm>
            <a:off x="4895557" y="2391508"/>
            <a:ext cx="5613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শাহজাহান মোল্লা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বড়াব্দা শাহ সপ্রাবি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চুনারুঘাট,হবিগঞ্জ।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6A139-68B1-4F54-B56C-3BFCD1A8A313}"/>
              </a:ext>
            </a:extLst>
          </p:cNvPr>
          <p:cNvSpPr txBox="1"/>
          <p:nvPr/>
        </p:nvSpPr>
        <p:spPr>
          <a:xfrm>
            <a:off x="2208628" y="1885070"/>
            <a:ext cx="1842868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7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0A41F-8AC6-4506-A4C9-AC7A78DC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EEF35F-4B3D-4AD5-A891-F3D1DBE488B0}"/>
              </a:ext>
            </a:extLst>
          </p:cNvPr>
          <p:cNvSpPr txBox="1"/>
          <p:nvPr/>
        </p:nvSpPr>
        <p:spPr>
          <a:xfrm>
            <a:off x="2658794" y="844061"/>
            <a:ext cx="3516923" cy="92333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0433E-8262-48E5-AA64-FD84EB3A499C}"/>
              </a:ext>
            </a:extLst>
          </p:cNvPr>
          <p:cNvSpPr txBox="1"/>
          <p:nvPr/>
        </p:nvSpPr>
        <p:spPr>
          <a:xfrm>
            <a:off x="4417256" y="3052689"/>
            <a:ext cx="5472332" cy="34163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শ্রেনিঃদ্বিতীয়</a:t>
            </a:r>
          </a:p>
          <a:p>
            <a:pPr algn="ctr"/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মিনিট। 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7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12C81-FC88-4CD2-B191-D6CBAB52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196F5-0AFD-49F7-898F-BAEA2162BADA}"/>
              </a:ext>
            </a:extLst>
          </p:cNvPr>
          <p:cNvSpPr txBox="1"/>
          <p:nvPr/>
        </p:nvSpPr>
        <p:spPr>
          <a:xfrm>
            <a:off x="211016" y="0"/>
            <a:ext cx="4079631" cy="5232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46D29-FA42-41C0-8170-38D5B3703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0"/>
            <a:ext cx="5988148" cy="2471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CDB6B-2F32-4DFC-92D9-7F28EBBAC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4974248"/>
            <a:ext cx="6096000" cy="2052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03B48-0E22-4365-B89A-1B4FD4AA2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" y="728662"/>
            <a:ext cx="5988147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08CE5-F342-447C-961E-07E78374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" y="4974248"/>
            <a:ext cx="5988146" cy="1959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B367B-66F6-437A-9332-2821820C8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12"/>
            <a:ext cx="12192000" cy="2695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956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08C90-6348-4B55-8E20-320373935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" y="52292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82C12-02EF-405B-A3AD-37EB2E1A61CF}"/>
              </a:ext>
            </a:extLst>
          </p:cNvPr>
          <p:cNvSpPr txBox="1"/>
          <p:nvPr/>
        </p:nvSpPr>
        <p:spPr>
          <a:xfrm>
            <a:off x="2039815" y="928468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ছবিতে আমরা কি কি দেখলাম ?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81B0F-C3D2-43B0-9A30-1FA8B0CAB0AE}"/>
              </a:ext>
            </a:extLst>
          </p:cNvPr>
          <p:cNvSpPr txBox="1"/>
          <p:nvPr/>
        </p:nvSpPr>
        <p:spPr>
          <a:xfrm>
            <a:off x="3629465" y="1513243"/>
            <a:ext cx="669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 ছবিতে আমরা বিভিন্ন রকম ট্রেন(রেলগাড়ি) এবং রেলপথ দেখেছি।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BE74F-7950-4913-95F4-EC2CAD817B23}"/>
              </a:ext>
            </a:extLst>
          </p:cNvPr>
          <p:cNvSpPr txBox="1"/>
          <p:nvPr/>
        </p:nvSpPr>
        <p:spPr>
          <a:xfrm>
            <a:off x="2039815" y="2473034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তোমরা কে কে ট্রেন দেখেছ ?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E4A66-B8BC-4D5A-808B-D3A1BB7B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63" y="2302837"/>
            <a:ext cx="2053883" cy="1615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6A6C7-ED53-4356-8FDF-5C9443EC6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2289541"/>
            <a:ext cx="1894450" cy="159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C5FED-2CB1-4017-9C48-2E0D3C54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37" y="2267353"/>
            <a:ext cx="1894450" cy="1635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91982-2C1C-462C-85EA-2F4F8477229C}"/>
              </a:ext>
            </a:extLst>
          </p:cNvPr>
          <p:cNvSpPr txBox="1"/>
          <p:nvPr/>
        </p:nvSpPr>
        <p:spPr>
          <a:xfrm>
            <a:off x="7207347" y="3304964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40908-B656-4486-8E75-55A991FC92F4}"/>
              </a:ext>
            </a:extLst>
          </p:cNvPr>
          <p:cNvSpPr txBox="1"/>
          <p:nvPr/>
        </p:nvSpPr>
        <p:spPr>
          <a:xfrm>
            <a:off x="8829822" y="3329264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B8B35-0A5D-4CC3-B7D2-461281341D97}"/>
              </a:ext>
            </a:extLst>
          </p:cNvPr>
          <p:cNvSpPr txBox="1"/>
          <p:nvPr/>
        </p:nvSpPr>
        <p:spPr>
          <a:xfrm>
            <a:off x="10939975" y="3308306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7333F-5A4B-4612-A7FE-E33182986C87}"/>
              </a:ext>
            </a:extLst>
          </p:cNvPr>
          <p:cNvSpPr txBox="1"/>
          <p:nvPr/>
        </p:nvSpPr>
        <p:spPr>
          <a:xfrm>
            <a:off x="1784252" y="4932832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তোমরা কে কে ট্রেনে চড়েছ ?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955DE0-0166-4FB0-9383-BADAAB27E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2" y="4447162"/>
            <a:ext cx="2926080" cy="195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ADB66B-0999-425B-B2BE-E443D30FD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37" y="4447162"/>
            <a:ext cx="2857500" cy="195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9ADCC6-E25C-4380-B7D7-9FA6EB441085}"/>
              </a:ext>
            </a:extLst>
          </p:cNvPr>
          <p:cNvSpPr txBox="1"/>
          <p:nvPr/>
        </p:nvSpPr>
        <p:spPr>
          <a:xfrm>
            <a:off x="7823979" y="5724182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E0921-2B69-42DD-9D82-9FA52A9F2AD7}"/>
              </a:ext>
            </a:extLst>
          </p:cNvPr>
          <p:cNvSpPr txBox="1"/>
          <p:nvPr/>
        </p:nvSpPr>
        <p:spPr>
          <a:xfrm>
            <a:off x="11143953" y="5813107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490A7-0052-48D7-9E6B-C368CBBE7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07D05-35AC-470E-8F98-FC0E2941B06C}"/>
              </a:ext>
            </a:extLst>
          </p:cNvPr>
          <p:cNvSpPr txBox="1"/>
          <p:nvPr/>
        </p:nvSpPr>
        <p:spPr>
          <a:xfrm>
            <a:off x="2138289" y="1322363"/>
            <a:ext cx="3052689" cy="92333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D05E5-8F5B-449B-BC8E-16F14862ED80}"/>
              </a:ext>
            </a:extLst>
          </p:cNvPr>
          <p:cNvSpPr txBox="1"/>
          <p:nvPr/>
        </p:nvSpPr>
        <p:spPr>
          <a:xfrm>
            <a:off x="3819377" y="2771337"/>
            <a:ext cx="6386733" cy="255454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ট্রেন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পাঠ্যাংশঃঝকঝকাঝক--------পেরুলেই বন।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3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08A3C-D526-480F-A6D9-6105011D0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5813"/>
          <a:stretch/>
        </p:blipFill>
        <p:spPr>
          <a:xfrm>
            <a:off x="211016" y="228600"/>
            <a:ext cx="11774658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5C24E-67FF-4D1F-AB75-A790F7F59FDD}"/>
              </a:ext>
            </a:extLst>
          </p:cNvPr>
          <p:cNvSpPr txBox="1"/>
          <p:nvPr/>
        </p:nvSpPr>
        <p:spPr>
          <a:xfrm>
            <a:off x="1336432" y="998806"/>
            <a:ext cx="3179298" cy="830997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F927F-B282-493C-A449-7845AAC1A391}"/>
              </a:ext>
            </a:extLst>
          </p:cNvPr>
          <p:cNvSpPr txBox="1"/>
          <p:nvPr/>
        </p:nvSpPr>
        <p:spPr>
          <a:xfrm>
            <a:off x="1336432" y="2278966"/>
            <a:ext cx="9650436" cy="35394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</a:p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২.১.১ শব্দে ব্যবহৃত বাংলা যুক্তবর্নের ধ্বনি স্পষ্ট ও শুদ্ধ ভাবে বলতে পারবে.২.১.২/২.২.২ পাঠ্য বইয়ের কবিতা আবৃত্তি করতে পারবে এবং কবিতা সংশ্লিষ্ট প্রশ্নের উত্তর দিতে পারবে।</a:t>
            </a:r>
          </a:p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১.৩.১/৪.১/৪.২  যুক্তব্যঞ্জন পড়তে এবং পাঠ্যপুস্তকের শব্দ শুদ্ধ ও প্রমিত উচ্চারনে পড়তে পারবে.২.১.২/২.২.২  প্রমিত উচ্চারনে কবিতা পড়তে ও আবৃত্তি করতে পারবে।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4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DD517-C4EB-49B8-B841-A0946940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7" y="1045305"/>
            <a:ext cx="10691446" cy="5639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3DEDC-5E47-4548-BB10-E36455CAE025}"/>
              </a:ext>
            </a:extLst>
          </p:cNvPr>
          <p:cNvSpPr txBox="1"/>
          <p:nvPr/>
        </p:nvSpPr>
        <p:spPr>
          <a:xfrm>
            <a:off x="618978" y="196948"/>
            <a:ext cx="5022167" cy="58477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৪০পৃষ্টা খোল।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D3AED-AAD0-469E-8212-F9B65D2DDA23}"/>
              </a:ext>
            </a:extLst>
          </p:cNvPr>
          <p:cNvSpPr txBox="1"/>
          <p:nvPr/>
        </p:nvSpPr>
        <p:spPr>
          <a:xfrm>
            <a:off x="7315200" y="196948"/>
            <a:ext cx="4572000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735CC-EB85-42B8-A4EC-54CDAECFD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5813"/>
          <a:stretch/>
        </p:blipFill>
        <p:spPr>
          <a:xfrm>
            <a:off x="0" y="228600"/>
            <a:ext cx="11774658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C31A1-94A7-4C0C-9E0A-6A27F4723BBB}"/>
              </a:ext>
            </a:extLst>
          </p:cNvPr>
          <p:cNvSpPr txBox="1"/>
          <p:nvPr/>
        </p:nvSpPr>
        <p:spPr>
          <a:xfrm>
            <a:off x="1209822" y="1055077"/>
            <a:ext cx="510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39668-A3D2-45DE-90EC-2FCCF04F4C29}"/>
              </a:ext>
            </a:extLst>
          </p:cNvPr>
          <p:cNvSpPr txBox="1"/>
          <p:nvPr/>
        </p:nvSpPr>
        <p:spPr>
          <a:xfrm>
            <a:off x="6316394" y="1055077"/>
            <a:ext cx="4304714" cy="83099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ট্রেন/রেলগাড়ি নিয়ে।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D1F64-5EDC-404A-963B-9343EC297710}"/>
              </a:ext>
            </a:extLst>
          </p:cNvPr>
          <p:cNvSpPr txBox="1"/>
          <p:nvPr/>
        </p:nvSpPr>
        <p:spPr>
          <a:xfrm>
            <a:off x="1209822" y="2712551"/>
            <a:ext cx="426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কোথায় ট্রেন দেখেছ ?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E8858-CEDC-46D6-A25E-782AA734125F}"/>
              </a:ext>
            </a:extLst>
          </p:cNvPr>
          <p:cNvSpPr txBox="1"/>
          <p:nvPr/>
        </p:nvSpPr>
        <p:spPr>
          <a:xfrm>
            <a:off x="6316394" y="2466329"/>
            <a:ext cx="4304714" cy="83099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টিভিতে/সরাসরি।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4B10A-FEAB-413E-AB98-FE1E2FA32290}"/>
              </a:ext>
            </a:extLst>
          </p:cNvPr>
          <p:cNvSpPr txBox="1"/>
          <p:nvPr/>
        </p:nvSpPr>
        <p:spPr>
          <a:xfrm>
            <a:off x="1266094" y="4096751"/>
            <a:ext cx="451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 গাড়িতে চড়তে কেমন লাগে ?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0B019-DDF8-40B7-BADD-42F9F91CECD8}"/>
              </a:ext>
            </a:extLst>
          </p:cNvPr>
          <p:cNvSpPr txBox="1"/>
          <p:nvPr/>
        </p:nvSpPr>
        <p:spPr>
          <a:xfrm>
            <a:off x="6410180" y="3973639"/>
            <a:ext cx="4304714" cy="83099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খুব ভাল লাগে।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408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2020-06-22T16:47:27Z</dcterms:created>
  <dcterms:modified xsi:type="dcterms:W3CDTF">2020-06-23T19:20:07Z</dcterms:modified>
</cp:coreProperties>
</file>