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4" r:id="rId5"/>
    <p:sldId id="258" r:id="rId6"/>
    <p:sldId id="259" r:id="rId7"/>
    <p:sldId id="260" r:id="rId8"/>
    <p:sldId id="280" r:id="rId9"/>
    <p:sldId id="283" r:id="rId10"/>
    <p:sldId id="284" r:id="rId11"/>
    <p:sldId id="286" r:id="rId12"/>
    <p:sldId id="285" r:id="rId13"/>
    <p:sldId id="265" r:id="rId14"/>
    <p:sldId id="266" r:id="rId15"/>
    <p:sldId id="287" r:id="rId16"/>
    <p:sldId id="288" r:id="rId17"/>
    <p:sldId id="289" r:id="rId18"/>
    <p:sldId id="290" r:id="rId19"/>
    <p:sldId id="291" r:id="rId20"/>
    <p:sldId id="279" r:id="rId21"/>
    <p:sldId id="270" r:id="rId22"/>
    <p:sldId id="292" r:id="rId23"/>
    <p:sldId id="293" r:id="rId24"/>
    <p:sldId id="275" r:id="rId25"/>
    <p:sldId id="296" r:id="rId26"/>
    <p:sldId id="297" r:id="rId27"/>
    <p:sldId id="273" r:id="rId28"/>
    <p:sldId id="298" r:id="rId29"/>
    <p:sldId id="299" r:id="rId30"/>
    <p:sldId id="276" r:id="rId3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08CE0"/>
    <a:srgbClr val="00A7E2"/>
    <a:srgbClr val="22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09" autoAdjust="0"/>
  </p:normalViewPr>
  <p:slideViewPr>
    <p:cSldViewPr snapToGrid="0">
      <p:cViewPr varScale="1">
        <p:scale>
          <a:sx n="88" d="100"/>
          <a:sy n="88" d="100"/>
        </p:scale>
        <p:origin x="16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8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3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9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7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google.com/url?sa=t&amp;rct=j&amp;q=&amp;esrc=s&amp;source=web&amp;cd=7&amp;ved=0ahUKEwiG0Ou11oHVAhUBpo8KHWgbB4oQFghBMAY&amp;url=http://www.banglatribune.com/lifestyle/news/95893/%E0%A6%A8%E0%A6%AC%E0%A6%AC%E0%A6%B0%E0%A7%8D%E0%A6%B7%E0%A7%87%E0%A6%B0-%E0%A6%90%E0%A6%A4%E0%A6%BF%E0%A6%B9%E0%A7%8D%E0%A6%AF-%E0%A6%B9%E0%A6%BE%E0%A6%B2%E0%A6%96%E0%A6%BE%E0%A6%A4%E0%A6%BE&amp;usg=AFQjCNE9dOEouviEIcH4kebEk3urI_Fuc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ynXR09a3I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058AFD-E728-4080-8F83-57D67C979AC2}"/>
              </a:ext>
            </a:extLst>
          </p:cNvPr>
          <p:cNvSpPr txBox="1"/>
          <p:nvPr/>
        </p:nvSpPr>
        <p:spPr>
          <a:xfrm>
            <a:off x="323274" y="138545"/>
            <a:ext cx="10353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9B8F6-B985-4AC6-92F9-EFC7969F6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2" y="1346776"/>
            <a:ext cx="7095838" cy="53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2A4B98-A236-4B26-B19F-D17086A94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"/>
            <a:ext cx="11334750" cy="67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D34B945-AC24-4F86-9D76-8343D4F4B36F}"/>
              </a:ext>
            </a:extLst>
          </p:cNvPr>
          <p:cNvSpPr/>
          <p:nvPr/>
        </p:nvSpPr>
        <p:spPr>
          <a:xfrm>
            <a:off x="200024" y="152400"/>
            <a:ext cx="11134725" cy="609600"/>
          </a:xfrm>
          <a:prstGeom prst="wedgeRoundRectCallout">
            <a:avLst>
              <a:gd name="adj1" fmla="val -21647"/>
              <a:gd name="adj2" fmla="val 10062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্রের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সাহায্যে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্লেষণ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6402B-56A9-45A7-925D-BA18B37A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7" y="1228725"/>
            <a:ext cx="6609454" cy="5457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46BA02-4F77-4CE8-886A-F3597679A0E6}"/>
              </a:ext>
            </a:extLst>
          </p:cNvPr>
          <p:cNvSpPr txBox="1"/>
          <p:nvPr/>
        </p:nvSpPr>
        <p:spPr>
          <a:xfrm>
            <a:off x="6848475" y="1028700"/>
            <a:ext cx="4438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গ্রামে-গঞ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1080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35A50E-9EDD-4CC9-B5EA-435A6B9FF8F8}"/>
              </a:ext>
            </a:extLst>
          </p:cNvPr>
          <p:cNvSpPr/>
          <p:nvPr/>
        </p:nvSpPr>
        <p:spPr>
          <a:xfrm>
            <a:off x="5591175" y="415796"/>
            <a:ext cx="5715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র।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উপলক্ষ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 শ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য়।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োভাযাত্রার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আয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য়।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 পালিত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এটি বাঙালির একটি সর্বজনীন লোকউৎসব। এদিন আনন্দঘন পরিবেশে বরণ করে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বছরকে। কল্যাণ ও নতুন জীবনের প্রতীক হলো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hi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67B51D-15D3-4C1D-A9AF-CD9E3BF8D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447675"/>
            <a:ext cx="5362576" cy="59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875A89-B539-4541-BA2B-5A1ADB54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95250"/>
            <a:ext cx="6248400" cy="6677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F51F9-D489-4AC3-8738-6E29443E7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109536"/>
            <a:ext cx="6219825" cy="66151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05080D-B49B-4479-BA3B-8A6FD717CE95}"/>
              </a:ext>
            </a:extLst>
          </p:cNvPr>
          <p:cNvSpPr/>
          <p:nvPr/>
        </p:nvSpPr>
        <p:spPr>
          <a:xfrm>
            <a:off x="6553200" y="591086"/>
            <a:ext cx="47053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দেখে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বুঝলে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তোমরা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baseline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আনন্দ-উদ্দীপনার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উদযাপিত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অতীতের ভুলত্রুটি ও ব্যর্থতার গ্লানি ভুলে নতুন করে সুখ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শান্তি ও সমৃদ্ধি কামনা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য়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উদ্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দযা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পিত 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য়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বাংলা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বছরের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প্রথম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দিন</a:t>
            </a:r>
            <a:r>
              <a:rPr kumimoji="0" lang="hi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এদিন সরকারি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বেসরকারি সকল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 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ছুটি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থাকে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DC16A-DD30-4C1E-8C9A-F2733AB5D9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>
          <a:xfrm>
            <a:off x="104775" y="95250"/>
            <a:ext cx="6324600" cy="666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6260C7-C5D3-4A8E-BF82-EC50835C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74"/>
            <a:ext cx="6353175" cy="6686551"/>
          </a:xfrm>
          <a:prstGeom prst="rect">
            <a:avLst/>
          </a:prstGeom>
        </p:spPr>
      </p:pic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F0BDC489-1D8F-47B4-97B9-7577D1AE2D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674"/>
            <a:ext cx="6410325" cy="679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90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onushilon.org/corita/image/akbar.jpg">
            <a:extLst>
              <a:ext uri="{FF2B5EF4-FFF2-40B4-BE49-F238E27FC236}">
                <a16:creationId xmlns:a16="http://schemas.microsoft.com/office/drawing/2014/main" id="{36DE445D-032C-4FCF-A765-A09E88F9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447675"/>
            <a:ext cx="4143375" cy="607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FF2D7-3234-42BB-8737-1B2A95E487D3}"/>
              </a:ext>
            </a:extLst>
          </p:cNvPr>
          <p:cNvSpPr txBox="1"/>
          <p:nvPr/>
        </p:nvSpPr>
        <p:spPr>
          <a:xfrm>
            <a:off x="4800600" y="762000"/>
            <a:ext cx="6343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পণ্ডিতই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মুগল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আকবর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চান্দ্র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হিজরী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১৫৫৬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৯৯২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হিজরিতে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1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609F81-CF64-4CCB-BF0A-8A293002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2875"/>
            <a:ext cx="5781675" cy="66198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42E2D58-999B-4453-A2E2-AC0312B416DD}"/>
              </a:ext>
            </a:extLst>
          </p:cNvPr>
          <p:cNvSpPr/>
          <p:nvPr/>
        </p:nvSpPr>
        <p:spPr>
          <a:xfrm>
            <a:off x="6010275" y="466725"/>
            <a:ext cx="51625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ীসের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এ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১৯৫৪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এ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হকের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ৃত্বে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মন্ত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র।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পূর্ব-বাংলার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বিপুলভাবে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মুখ্যমন্ত্রী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বাংলা এ.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হকের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বাংলা নববর্ষে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দেশবাসীকে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1817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B5CDA4-9843-4B68-953A-A1A21C6BE19B}"/>
              </a:ext>
            </a:extLst>
          </p:cNvPr>
          <p:cNvSpPr/>
          <p:nvPr/>
        </p:nvSpPr>
        <p:spPr>
          <a:xfrm>
            <a:off x="6823588" y="127601"/>
            <a:ext cx="441468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োমরা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ছায়ানটের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সুসংগঠিত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সুপরিকল্পিত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(১৯৬১)। ১৯৬৭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রমনার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পাকুড়মূলে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যে-উৎসব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বাধাহীন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আগ্রহ-উদ্দীপনাময়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অংশগ্রহণে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F2E846-1580-4868-92F3-580C7B9A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" y="112415"/>
            <a:ext cx="6666271" cy="66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5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C6F2D92-1736-4B8E-B25F-3974D25D4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" b="8158"/>
          <a:stretch/>
        </p:blipFill>
        <p:spPr>
          <a:xfrm>
            <a:off x="123824" y="133349"/>
            <a:ext cx="5514975" cy="32480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7FDFF4-2EC2-41A7-A2E4-484671B4D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3495675"/>
            <a:ext cx="5548313" cy="319087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8F7DA8-B356-4A63-B3D1-7328FF6B5DC2}"/>
              </a:ext>
            </a:extLst>
          </p:cNvPr>
          <p:cNvSpPr txBox="1"/>
          <p:nvPr/>
        </p:nvSpPr>
        <p:spPr>
          <a:xfrm>
            <a:off x="5819776" y="180975"/>
            <a:ext cx="53721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পূণ্যাহ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মিদারেরা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্টিমুখও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পান-সুপারিরও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শিদাবাদের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করতেন।বাংলার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জমিদারেরাও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অনুষ্ঠান।জমিদারি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টোগ্রামের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6567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2B8D5A-DE6E-4EF3-BF26-09BA0E522D24}"/>
              </a:ext>
            </a:extLst>
          </p:cNvPr>
          <p:cNvSpPr/>
          <p:nvPr/>
        </p:nvSpPr>
        <p:spPr>
          <a:xfrm>
            <a:off x="5690191" y="222057"/>
            <a:ext cx="554386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য়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ল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ৈ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শ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খ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ে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্বিতীয়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বৃহ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ৎ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অনুষ্ঠান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কী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ছিল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</a:p>
          <a:p>
            <a:pPr lvl="0" algn="just"/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algn="just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নববর্ষের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দ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ত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য়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ৃ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হ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ৎ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অ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ু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ষ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ঠ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ছ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ি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ল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হ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</a:t>
            </a:r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ল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খাতা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।   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নববর্ষের ঐতিহ্য হালখাতা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lvl="0" algn="just" font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উপলক্ষে নববর্ষের দিন তাদের মিষ্টিমুখ করান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ব্যবসায়িরা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আগে একটি মাত্র মোটা খ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াতায়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ব্যবসায়িরা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তাদের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 লিখে রাখতেন। এই খাতাটি বৈশাখের প্রথম দিন নতুন করে হালনাগাদ করা হতো। হিসাবের খাতা হালনাগাদ করার এ রীতি থেকেই উদ্ভব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হালখাতার। এক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নববর্ষের মূল উৎসব ছিলো হালখাতা।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3D516A-CF75-4340-AA4B-1D511586F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69850"/>
            <a:ext cx="5441950" cy="3340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CE433D-645C-43CA-B076-BBE9CBF6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57575"/>
            <a:ext cx="5438775" cy="32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2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C40E3E-E7D9-4AE5-9092-3610FE239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5" y="341644"/>
            <a:ext cx="7056247" cy="62802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414BBB-148E-4BAA-87A8-0E133657D40B}"/>
              </a:ext>
            </a:extLst>
          </p:cNvPr>
          <p:cNvSpPr txBox="1"/>
          <p:nvPr/>
        </p:nvSpPr>
        <p:spPr>
          <a:xfrm>
            <a:off x="7355393" y="753626"/>
            <a:ext cx="3828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রানীশংকৈল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নেকমরদে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989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7729" y="3032064"/>
            <a:ext cx="4984124" cy="3793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bn-BD" sz="375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</a:t>
            </a:r>
            <a:r>
              <a:rPr lang="as-IN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্স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বিএড,এ</a:t>
            </a:r>
            <a:r>
              <a:rPr lang="bn-BD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মএ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র,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নম্বরঃ ০১৭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A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2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Email-rozob24bd@gmail.com</a:t>
            </a:r>
          </a:p>
          <a:p>
            <a:pPr algn="ctr"/>
            <a:endParaRPr lang="en-US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07202" y="3168399"/>
            <a:ext cx="4390891" cy="264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</a:p>
          <a:p>
            <a:r>
              <a:rPr lang="en-US" sz="3200" b="1" dirty="0" err="1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৬/২০২০ খ্রিঃ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4797" y="276829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0838A-1812-4182-B0CF-5C61FB0D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88" y="406398"/>
            <a:ext cx="2092133" cy="2510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22E983-FCDA-4CCD-A7E2-E5693296A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90" y="457274"/>
            <a:ext cx="2214419" cy="2655306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7CE1A91A-E443-4B29-BF37-7235BB8687B3}"/>
              </a:ext>
            </a:extLst>
          </p:cNvPr>
          <p:cNvSpPr/>
          <p:nvPr/>
        </p:nvSpPr>
        <p:spPr>
          <a:xfrm>
            <a:off x="5523345" y="3168073"/>
            <a:ext cx="120073" cy="3592947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03635" y="356954"/>
            <a:ext cx="4365939" cy="1043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68619-32E2-40FD-9BAE-D9E5FD9B0D0B}"/>
              </a:ext>
            </a:extLst>
          </p:cNvPr>
          <p:cNvSpPr txBox="1"/>
          <p:nvPr/>
        </p:nvSpPr>
        <p:spPr>
          <a:xfrm>
            <a:off x="311499" y="170822"/>
            <a:ext cx="1111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F79A3-89F9-4A4B-9B4D-D9631211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72" y="1221418"/>
            <a:ext cx="7802979" cy="5021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FD95C9-8969-4881-A2CB-AAE6BBB290C1}"/>
              </a:ext>
            </a:extLst>
          </p:cNvPr>
          <p:cNvSpPr txBox="1"/>
          <p:nvPr/>
        </p:nvSpPr>
        <p:spPr>
          <a:xfrm>
            <a:off x="3526302" y="3259016"/>
            <a:ext cx="193397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286CC6-8242-4428-BBE1-95877C83F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4" y="1206480"/>
            <a:ext cx="7928657" cy="5066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E59A56-F5C9-41A9-A03A-123502EE7DBC}"/>
              </a:ext>
            </a:extLst>
          </p:cNvPr>
          <p:cNvSpPr txBox="1"/>
          <p:nvPr/>
        </p:nvSpPr>
        <p:spPr>
          <a:xfrm>
            <a:off x="3867471" y="3064493"/>
            <a:ext cx="164207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9625ED-97E8-4EDB-99A4-B39A7E805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19" y="1157468"/>
            <a:ext cx="8090704" cy="51160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65101E-A495-4288-9FE1-219CCBBC6D0F}"/>
              </a:ext>
            </a:extLst>
          </p:cNvPr>
          <p:cNvSpPr txBox="1"/>
          <p:nvPr/>
        </p:nvSpPr>
        <p:spPr>
          <a:xfrm>
            <a:off x="4282634" y="4097439"/>
            <a:ext cx="17130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4399E-7408-4E35-A1C8-CD7CC27C5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4" y="1165538"/>
            <a:ext cx="8083490" cy="50963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9BD7EC-8512-40AE-B614-F437E93F4729}"/>
              </a:ext>
            </a:extLst>
          </p:cNvPr>
          <p:cNvSpPr txBox="1"/>
          <p:nvPr/>
        </p:nvSpPr>
        <p:spPr>
          <a:xfrm>
            <a:off x="6204031" y="2696901"/>
            <a:ext cx="278949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3D97BB-D5E3-4C51-B41C-8C0A19340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0" y="1145486"/>
            <a:ext cx="8185801" cy="50932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2679C7E-2AC6-4710-ADA9-EEDC95E64419}"/>
              </a:ext>
            </a:extLst>
          </p:cNvPr>
          <p:cNvSpPr txBox="1"/>
          <p:nvPr/>
        </p:nvSpPr>
        <p:spPr>
          <a:xfrm>
            <a:off x="5382229" y="4039565"/>
            <a:ext cx="28126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ACB1A-6036-4617-B585-F7E9A80E1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0" y="1145894"/>
            <a:ext cx="8171176" cy="50928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D1DBC6-FAF3-4A11-AE19-82F4081A4785}"/>
              </a:ext>
            </a:extLst>
          </p:cNvPr>
          <p:cNvSpPr txBox="1"/>
          <p:nvPr/>
        </p:nvSpPr>
        <p:spPr>
          <a:xfrm>
            <a:off x="6192456" y="1701478"/>
            <a:ext cx="298626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0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21" grpId="0" animBg="1"/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38D940-D81E-4F90-9202-60CA0C96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2" y="532436"/>
            <a:ext cx="4323763" cy="5793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B4B3C4-5DB4-4BA8-85D9-C279E92BB274}"/>
              </a:ext>
            </a:extLst>
          </p:cNvPr>
          <p:cNvSpPr txBox="1"/>
          <p:nvPr/>
        </p:nvSpPr>
        <p:spPr>
          <a:xfrm>
            <a:off x="4734046" y="335665"/>
            <a:ext cx="6400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ো?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মাঙ্গলিক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অনুষ্ঠান।চৈত্র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শেষদিনের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রাখেন।পয়লা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ঝাড়ু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হবে।নতুন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8531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01AE9AF-FE04-4B5B-BD63-73746F6A8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1" y="1332090"/>
            <a:ext cx="8540044" cy="4921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C1014-79B6-482E-B8BD-9372AB784E82}"/>
              </a:ext>
            </a:extLst>
          </p:cNvPr>
          <p:cNvSpPr txBox="1"/>
          <p:nvPr/>
        </p:nvSpPr>
        <p:spPr>
          <a:xfrm>
            <a:off x="1185334" y="270934"/>
            <a:ext cx="957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465B9-154A-41FE-9D04-DBE26C83EFD0}"/>
              </a:ext>
            </a:extLst>
          </p:cNvPr>
          <p:cNvSpPr txBox="1"/>
          <p:nvPr/>
        </p:nvSpPr>
        <p:spPr>
          <a:xfrm>
            <a:off x="2280357" y="1456267"/>
            <a:ext cx="71345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2FE1B8-E099-4FB1-B4DE-7F7189EC4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411111"/>
            <a:ext cx="8556979" cy="5066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CE2913-D426-4FE5-AD47-C007AFD389C3}"/>
              </a:ext>
            </a:extLst>
          </p:cNvPr>
          <p:cNvSpPr txBox="1"/>
          <p:nvPr/>
        </p:nvSpPr>
        <p:spPr>
          <a:xfrm>
            <a:off x="2912533" y="1546578"/>
            <a:ext cx="59040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BA3574-8270-434F-B217-11B7C13CF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61" y="1343378"/>
            <a:ext cx="8584039" cy="518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2D2813-42D2-413C-ADD2-C75091A0F9D1}"/>
              </a:ext>
            </a:extLst>
          </p:cNvPr>
          <p:cNvSpPr txBox="1"/>
          <p:nvPr/>
        </p:nvSpPr>
        <p:spPr>
          <a:xfrm>
            <a:off x="2980267" y="1501422"/>
            <a:ext cx="55992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E986AC-22CE-4F7B-95FF-DDEC395EB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05" y="1351845"/>
            <a:ext cx="8631062" cy="51844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E28794-DDE8-429B-B8F3-A2212DA55743}"/>
              </a:ext>
            </a:extLst>
          </p:cNvPr>
          <p:cNvSpPr txBox="1"/>
          <p:nvPr/>
        </p:nvSpPr>
        <p:spPr>
          <a:xfrm>
            <a:off x="4109156" y="1332089"/>
            <a:ext cx="563315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ওনড়াইল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9659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0A735EA-87AD-4015-8D14-EE95CDA5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8" y="1151464"/>
            <a:ext cx="9717593" cy="52154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9DFF09-54CC-4D05-9C24-BDB18824A45B}"/>
              </a:ext>
            </a:extLst>
          </p:cNvPr>
          <p:cNvSpPr txBox="1"/>
          <p:nvPr/>
        </p:nvSpPr>
        <p:spPr>
          <a:xfrm>
            <a:off x="349955" y="112889"/>
            <a:ext cx="1085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8C9302-E780-4587-B9C2-B023A17584C8}"/>
              </a:ext>
            </a:extLst>
          </p:cNvPr>
          <p:cNvSpPr txBox="1"/>
          <p:nvPr/>
        </p:nvSpPr>
        <p:spPr>
          <a:xfrm>
            <a:off x="5497689" y="4481689"/>
            <a:ext cx="483164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বৈসুখ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15FBD64-712F-48C3-8094-EDE411ACF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" y="1148051"/>
            <a:ext cx="9812858" cy="52753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DAD97F-1051-437B-8872-8C0C54C3E79B}"/>
              </a:ext>
            </a:extLst>
          </p:cNvPr>
          <p:cNvSpPr txBox="1"/>
          <p:nvPr/>
        </p:nvSpPr>
        <p:spPr>
          <a:xfrm>
            <a:off x="3285066" y="1230489"/>
            <a:ext cx="374791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EE823EC-971C-4B71-974E-CEC76F9EB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3" y="1169406"/>
            <a:ext cx="9794969" cy="5231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BAA8C3F-9F0A-46C1-BD5A-5F3E83F0215E}"/>
              </a:ext>
            </a:extLst>
          </p:cNvPr>
          <p:cNvSpPr txBox="1"/>
          <p:nvPr/>
        </p:nvSpPr>
        <p:spPr>
          <a:xfrm>
            <a:off x="3804356" y="1343378"/>
            <a:ext cx="35108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</a:p>
        </p:txBody>
      </p:sp>
    </p:spTree>
    <p:extLst>
      <p:ext uri="{BB962C8B-B14F-4D97-AF65-F5344CB8AC3E}">
        <p14:creationId xmlns:p14="http://schemas.microsoft.com/office/powerpoint/2010/main" val="78428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A82ED26-FDD2-42C1-A6C2-2ED5C0ADF91D}"/>
              </a:ext>
            </a:extLst>
          </p:cNvPr>
          <p:cNvSpPr/>
          <p:nvPr/>
        </p:nvSpPr>
        <p:spPr>
          <a:xfrm>
            <a:off x="7265902" y="3050045"/>
            <a:ext cx="424772" cy="320329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bn-BD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923EF6-BA97-40FF-83D2-2B2FCF097A5F}"/>
              </a:ext>
            </a:extLst>
          </p:cNvPr>
          <p:cNvSpPr/>
          <p:nvPr/>
        </p:nvSpPr>
        <p:spPr>
          <a:xfrm>
            <a:off x="7348505" y="3805141"/>
            <a:ext cx="342170" cy="378382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bn-BD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E6B900-C980-47C6-803A-EBEEA5864270}"/>
              </a:ext>
            </a:extLst>
          </p:cNvPr>
          <p:cNvSpPr/>
          <p:nvPr/>
        </p:nvSpPr>
        <p:spPr>
          <a:xfrm>
            <a:off x="4832012" y="2134133"/>
            <a:ext cx="1078115" cy="3692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bn-BD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বৈসুখ</a:t>
            </a:r>
            <a:endParaRPr lang="en-US" sz="32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6F60E8-1D91-42CB-9B3A-08CEE64E933F}"/>
              </a:ext>
            </a:extLst>
          </p:cNvPr>
          <p:cNvSpPr/>
          <p:nvPr/>
        </p:nvSpPr>
        <p:spPr>
          <a:xfrm>
            <a:off x="4831645" y="2833512"/>
            <a:ext cx="1227079" cy="70435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bn-BD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endParaRPr lang="en-US" sz="32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96648B-FA8D-4CF6-9D9F-8552A141347A}"/>
              </a:ext>
            </a:extLst>
          </p:cNvPr>
          <p:cNvSpPr/>
          <p:nvPr/>
        </p:nvSpPr>
        <p:spPr>
          <a:xfrm>
            <a:off x="4969867" y="3705336"/>
            <a:ext cx="795738" cy="56073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bn-BD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endParaRPr lang="en-US" sz="32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CB693-7E96-4CBE-A144-E6CF94105F34}"/>
              </a:ext>
            </a:extLst>
          </p:cNvPr>
          <p:cNvSpPr txBox="1"/>
          <p:nvPr/>
        </p:nvSpPr>
        <p:spPr>
          <a:xfrm>
            <a:off x="2201467" y="2035739"/>
            <a:ext cx="154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974E5-263C-4F1E-847E-9091CFD34161}"/>
              </a:ext>
            </a:extLst>
          </p:cNvPr>
          <p:cNvSpPr txBox="1"/>
          <p:nvPr/>
        </p:nvSpPr>
        <p:spPr>
          <a:xfrm>
            <a:off x="2201591" y="2839550"/>
            <a:ext cx="149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7D9F9A-4630-4983-9E07-D2E520FE5082}"/>
              </a:ext>
            </a:extLst>
          </p:cNvPr>
          <p:cNvSpPr txBox="1"/>
          <p:nvPr/>
        </p:nvSpPr>
        <p:spPr>
          <a:xfrm>
            <a:off x="2202618" y="3656190"/>
            <a:ext cx="107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">
            <a:extLst>
              <a:ext uri="{FF2B5EF4-FFF2-40B4-BE49-F238E27FC236}">
                <a16:creationId xmlns:a16="http://schemas.microsoft.com/office/drawing/2014/main" id="{8BC23209-9287-42D4-90F0-02417A80C71E}"/>
              </a:ext>
            </a:extLst>
          </p:cNvPr>
          <p:cNvSpPr/>
          <p:nvPr/>
        </p:nvSpPr>
        <p:spPr>
          <a:xfrm>
            <a:off x="3685990" y="2212184"/>
            <a:ext cx="1078115" cy="202374"/>
          </a:xfrm>
          <a:prstGeom prst="rightArrow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Right Arrow 15">
            <a:extLst>
              <a:ext uri="{FF2B5EF4-FFF2-40B4-BE49-F238E27FC236}">
                <a16:creationId xmlns:a16="http://schemas.microsoft.com/office/drawing/2014/main" id="{59183D71-8508-4CA4-8D6B-764B76DCDC15}"/>
              </a:ext>
            </a:extLst>
          </p:cNvPr>
          <p:cNvSpPr/>
          <p:nvPr/>
        </p:nvSpPr>
        <p:spPr>
          <a:xfrm>
            <a:off x="3820339" y="3078245"/>
            <a:ext cx="1078115" cy="202374"/>
          </a:xfrm>
          <a:prstGeom prst="rightArrow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ight Arrow 16">
            <a:extLst>
              <a:ext uri="{FF2B5EF4-FFF2-40B4-BE49-F238E27FC236}">
                <a16:creationId xmlns:a16="http://schemas.microsoft.com/office/drawing/2014/main" id="{4BCF8BDF-3952-4C22-8D52-B8061F6FBDBB}"/>
              </a:ext>
            </a:extLst>
          </p:cNvPr>
          <p:cNvSpPr/>
          <p:nvPr/>
        </p:nvSpPr>
        <p:spPr>
          <a:xfrm>
            <a:off x="3820339" y="3872619"/>
            <a:ext cx="1078115" cy="202374"/>
          </a:xfrm>
          <a:prstGeom prst="rightArrow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Right Arrow 17">
            <a:extLst>
              <a:ext uri="{FF2B5EF4-FFF2-40B4-BE49-F238E27FC236}">
                <a16:creationId xmlns:a16="http://schemas.microsoft.com/office/drawing/2014/main" id="{B9F50E12-B1C2-44C0-BF90-BE76EDD3A107}"/>
              </a:ext>
            </a:extLst>
          </p:cNvPr>
          <p:cNvSpPr/>
          <p:nvPr/>
        </p:nvSpPr>
        <p:spPr>
          <a:xfrm>
            <a:off x="6030393" y="2247138"/>
            <a:ext cx="1078115" cy="202374"/>
          </a:xfrm>
          <a:prstGeom prst="rightArrow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Right Arrow 18">
            <a:extLst>
              <a:ext uri="{FF2B5EF4-FFF2-40B4-BE49-F238E27FC236}">
                <a16:creationId xmlns:a16="http://schemas.microsoft.com/office/drawing/2014/main" id="{EC81ABC6-10E1-42A0-A679-90699F7FA51E}"/>
              </a:ext>
            </a:extLst>
          </p:cNvPr>
          <p:cNvSpPr/>
          <p:nvPr/>
        </p:nvSpPr>
        <p:spPr>
          <a:xfrm>
            <a:off x="6030393" y="3872619"/>
            <a:ext cx="1078115" cy="202374"/>
          </a:xfrm>
          <a:prstGeom prst="rightArrow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Right Arrow 19">
            <a:extLst>
              <a:ext uri="{FF2B5EF4-FFF2-40B4-BE49-F238E27FC236}">
                <a16:creationId xmlns:a16="http://schemas.microsoft.com/office/drawing/2014/main" id="{81A552C9-6BC5-43B9-8D93-8B7F42A2BFCF}"/>
              </a:ext>
            </a:extLst>
          </p:cNvPr>
          <p:cNvSpPr/>
          <p:nvPr/>
        </p:nvSpPr>
        <p:spPr>
          <a:xfrm>
            <a:off x="6030393" y="3085528"/>
            <a:ext cx="1078115" cy="202374"/>
          </a:xfrm>
          <a:prstGeom prst="rightArrow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9E9C1A-A94E-4538-A03B-BA8E69062C14}"/>
              </a:ext>
            </a:extLst>
          </p:cNvPr>
          <p:cNvSpPr/>
          <p:nvPr/>
        </p:nvSpPr>
        <p:spPr>
          <a:xfrm>
            <a:off x="7151785" y="2205966"/>
            <a:ext cx="538889" cy="320329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bn-IN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83450-EFC6-4EA1-B12E-BAC45B1293DB}"/>
              </a:ext>
            </a:extLst>
          </p:cNvPr>
          <p:cNvSpPr txBox="1"/>
          <p:nvPr/>
        </p:nvSpPr>
        <p:spPr>
          <a:xfrm>
            <a:off x="2573867" y="609601"/>
            <a:ext cx="3465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ী’</a:t>
            </a:r>
          </a:p>
        </p:txBody>
      </p:sp>
    </p:spTree>
    <p:extLst>
      <p:ext uri="{BB962C8B-B14F-4D97-AF65-F5344CB8AC3E}">
        <p14:creationId xmlns:p14="http://schemas.microsoft.com/office/powerpoint/2010/main" val="349071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DC3E5-6A38-4816-A76F-AE8D5EC9420C}"/>
              </a:ext>
            </a:extLst>
          </p:cNvPr>
          <p:cNvSpPr txBox="1"/>
          <p:nvPr/>
        </p:nvSpPr>
        <p:spPr>
          <a:xfrm>
            <a:off x="3646312" y="259643"/>
            <a:ext cx="300284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7133F-AD4E-48EB-9BCB-3D27622EF776}"/>
              </a:ext>
            </a:extLst>
          </p:cNvPr>
          <p:cNvSpPr/>
          <p:nvPr/>
        </p:nvSpPr>
        <p:spPr>
          <a:xfrm>
            <a:off x="344311" y="1416097"/>
            <a:ext cx="110856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প্রশ্নঃ-০১-লেখক শামসুজ্জামান খান কত সালে জন্ম গ্রহন করেন 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8938" algn="l"/>
              </a:tabLst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১৯৩৯ সালে            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১৯৪০   সালে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১৯৪১     সালে                 ঘ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১৯৪২  সালে </a:t>
            </a:r>
            <a:endParaRPr kumimoji="0" lang="en-US" sz="36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প্রশ্নঃ-০২-লেখক শামসুজ্জামান খান  কোন গ্রামে জন্ম গ্রহন করেন ? </a:t>
            </a:r>
            <a:r>
              <a:rPr kumimoji="0" lang="en-US" sz="3200" b="1" i="0" u="none" strike="noStrike" kern="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চারিগ্রাম                      খ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ঝাওগ্রাম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বারিগ্রাম                     ঘ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ঢাকিগ্রাম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প্রশ্নঃ-০৩-বর্তমান আমাদের প্রধান জাতীয় উৎসব কোনটি ?</a:t>
            </a:r>
            <a:endParaRPr kumimoji="0" lang="en-US" sz="36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ক.    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বসন্ত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উৎসব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     খ.       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বিজয়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দিবস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গ. 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নববর্ষ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     ঘ.     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দিবস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L-Shape 3">
            <a:extLst>
              <a:ext uri="{FF2B5EF4-FFF2-40B4-BE49-F238E27FC236}">
                <a16:creationId xmlns:a16="http://schemas.microsoft.com/office/drawing/2014/main" id="{FFDFF81C-ECA9-44CC-8DDB-2B654081365B}"/>
              </a:ext>
            </a:extLst>
          </p:cNvPr>
          <p:cNvSpPr/>
          <p:nvPr/>
        </p:nvSpPr>
        <p:spPr>
          <a:xfrm rot="18018663">
            <a:off x="6536259" y="2013646"/>
            <a:ext cx="868711" cy="342747"/>
          </a:xfrm>
          <a:prstGeom prst="corne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EA676CB4-C8EF-4339-93F8-2D0690B0B685}"/>
              </a:ext>
            </a:extLst>
          </p:cNvPr>
          <p:cNvSpPr/>
          <p:nvPr/>
        </p:nvSpPr>
        <p:spPr>
          <a:xfrm rot="18054724">
            <a:off x="2327601" y="3475102"/>
            <a:ext cx="1041089" cy="368821"/>
          </a:xfrm>
          <a:prstGeom prst="corne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EC1F82A9-502C-4261-8EA4-10079CAF909F}"/>
              </a:ext>
            </a:extLst>
          </p:cNvPr>
          <p:cNvSpPr/>
          <p:nvPr/>
        </p:nvSpPr>
        <p:spPr>
          <a:xfrm rot="18282049">
            <a:off x="1832053" y="5719362"/>
            <a:ext cx="1030185" cy="443439"/>
          </a:xfrm>
          <a:prstGeom prst="corne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0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4149B-5756-491C-AF89-04F17802D2B9}"/>
              </a:ext>
            </a:extLst>
          </p:cNvPr>
          <p:cNvSpPr/>
          <p:nvPr/>
        </p:nvSpPr>
        <p:spPr>
          <a:xfrm>
            <a:off x="990600" y="762000"/>
            <a:ext cx="10134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প্রশ্নঃ-০৪-১৯৫৪ সালে পুর্ব বাংলার সাধারন নির্বাচনে পরাজিত হয় কোন দল 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মুসলীম লীগ                      খ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যুক্তফ্রন্ট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কৃষক লীগ               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ঘ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আওয়ামীলীগ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প্রশ্নঃ-০৫- শেরে বাংলা এ কে ফজলুল হক বাংলা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নববর্ষকে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ছুটির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দিন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ঘোষনা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কাকে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জানান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ক. 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সরকারকে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খ.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পুর্ব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বাংলার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জনগণকে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গ.  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দেশবাসীকে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  ঘ.   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পশ্চিম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বাংলার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জণগনকে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      প্রশ্নঃ-০৬- ‘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ছায়ানট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’-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কত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সালে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প্রতিষ্টিত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631825" marR="0" lvl="0" indent="-6318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ক.    ১৯৬০ 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সালে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খ.    ১৯৬১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সালে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গ.    ১৯৬২ 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সালে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ঘ.    ১৯৬৩  </a:t>
            </a:r>
            <a:r>
              <a:rPr kumimoji="0" lang="en-US" sz="32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সালে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75686141-2AE0-490F-91D1-CB3C499572CC}"/>
              </a:ext>
            </a:extLst>
          </p:cNvPr>
          <p:cNvSpPr/>
          <p:nvPr/>
        </p:nvSpPr>
        <p:spPr>
          <a:xfrm rot="18600025">
            <a:off x="1365956" y="1185333"/>
            <a:ext cx="959556" cy="372534"/>
          </a:xfrm>
          <a:prstGeom prst="corne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>
            <a:extLst>
              <a:ext uri="{FF2B5EF4-FFF2-40B4-BE49-F238E27FC236}">
                <a16:creationId xmlns:a16="http://schemas.microsoft.com/office/drawing/2014/main" id="{FCE84D9E-FF48-4CAC-9421-A5FB3E3FA1BA}"/>
              </a:ext>
            </a:extLst>
          </p:cNvPr>
          <p:cNvSpPr/>
          <p:nvPr/>
        </p:nvSpPr>
        <p:spPr>
          <a:xfrm rot="18514817">
            <a:off x="5147735" y="3002845"/>
            <a:ext cx="1072444" cy="395111"/>
          </a:xfrm>
          <a:prstGeom prst="corne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E7A1918-EB75-48A4-AF82-88F7A1677449}"/>
              </a:ext>
            </a:extLst>
          </p:cNvPr>
          <p:cNvSpPr/>
          <p:nvPr/>
        </p:nvSpPr>
        <p:spPr>
          <a:xfrm rot="18514817">
            <a:off x="4899377" y="4538132"/>
            <a:ext cx="1072444" cy="395111"/>
          </a:xfrm>
          <a:prstGeom prst="corne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9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016" y="147730"/>
            <a:ext cx="601114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35" y="1064487"/>
            <a:ext cx="5623974" cy="4000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09F1A-FEAE-4210-B092-B6A4A94333BD}"/>
              </a:ext>
            </a:extLst>
          </p:cNvPr>
          <p:cNvSpPr txBox="1"/>
          <p:nvPr/>
        </p:nvSpPr>
        <p:spPr>
          <a:xfrm>
            <a:off x="553157" y="4809067"/>
            <a:ext cx="10509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ববর্ষ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পুণ্যাহ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প্রসঙ্গগুল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738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62B46-26E2-4F38-8447-EA17D6D3CDCA}"/>
              </a:ext>
            </a:extLst>
          </p:cNvPr>
          <p:cNvSpPr txBox="1"/>
          <p:nvPr/>
        </p:nvSpPr>
        <p:spPr>
          <a:xfrm>
            <a:off x="3815643" y="428978"/>
            <a:ext cx="237066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ED02E-9926-4F58-BE65-E214D7F84973}"/>
              </a:ext>
            </a:extLst>
          </p:cNvPr>
          <p:cNvSpPr/>
          <p:nvPr/>
        </p:nvSpPr>
        <p:spPr>
          <a:xfrm>
            <a:off x="857957" y="2459504"/>
            <a:ext cx="9742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lvl="0" indent="-517525">
              <a:defRPr/>
            </a:pP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ক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97859-AE29-4EDD-8732-97950A5DBF74}"/>
              </a:ext>
            </a:extLst>
          </p:cNvPr>
          <p:cNvSpPr/>
          <p:nvPr/>
        </p:nvSpPr>
        <p:spPr>
          <a:xfrm>
            <a:off x="790222" y="3148127"/>
            <a:ext cx="8703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lvl="0" indent="-517525">
              <a:defRPr/>
            </a:pP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টনাপ্রবাহে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যাপনের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ক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4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C7B4A-C25D-48F2-80EE-3E8A22D7DBF8}"/>
              </a:ext>
            </a:extLst>
          </p:cNvPr>
          <p:cNvSpPr txBox="1"/>
          <p:nvPr/>
        </p:nvSpPr>
        <p:spPr>
          <a:xfrm>
            <a:off x="3917246" y="519289"/>
            <a:ext cx="3375378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66CD4-8FFC-40F4-9633-17D4060916E0}"/>
              </a:ext>
            </a:extLst>
          </p:cNvPr>
          <p:cNvSpPr txBox="1"/>
          <p:nvPr/>
        </p:nvSpPr>
        <p:spPr>
          <a:xfrm>
            <a:off x="1230489" y="2675467"/>
            <a:ext cx="9561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কারণগুল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6664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A95BDE-9D50-472B-A590-7BD46B75474F}"/>
              </a:ext>
            </a:extLst>
          </p:cNvPr>
          <p:cNvSpPr/>
          <p:nvPr/>
        </p:nvSpPr>
        <p:spPr>
          <a:xfrm>
            <a:off x="1259608" y="1074019"/>
            <a:ext cx="9454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ভিডিওটি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মনযোগ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ি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ও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</a:t>
            </a:r>
            <a:r>
              <a:rPr lang="as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as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EDB11-89F9-4106-AF29-AAC72817420C}"/>
              </a:ext>
            </a:extLst>
          </p:cNvPr>
          <p:cNvSpPr/>
          <p:nvPr/>
        </p:nvSpPr>
        <p:spPr>
          <a:xfrm>
            <a:off x="3344091" y="3385457"/>
            <a:ext cx="4919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https://www.youtube.com/watch?v=0ynXR09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3IU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027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12B39D-A408-4976-8AAC-C104C9F5B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3" y="186656"/>
            <a:ext cx="11153033" cy="65584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AA1623-18C4-4898-9370-920E6DD1DE4E}"/>
              </a:ext>
            </a:extLst>
          </p:cNvPr>
          <p:cNvSpPr/>
          <p:nvPr/>
        </p:nvSpPr>
        <p:spPr>
          <a:xfrm>
            <a:off x="577144" y="343595"/>
            <a:ext cx="5715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defRPr/>
            </a:pP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n w="12700">
                <a:solidFill>
                  <a:srgbClr val="FF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9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2B0A0-C81E-414B-AE35-516A32389FED}"/>
              </a:ext>
            </a:extLst>
          </p:cNvPr>
          <p:cNvSpPr txBox="1"/>
          <p:nvPr/>
        </p:nvSpPr>
        <p:spPr>
          <a:xfrm>
            <a:off x="2327564" y="905164"/>
            <a:ext cx="741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শামসুজ্জামান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6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857578-4667-4ED0-9580-4EDD44492C0A}"/>
              </a:ext>
            </a:extLst>
          </p:cNvPr>
          <p:cNvSpPr/>
          <p:nvPr/>
        </p:nvSpPr>
        <p:spPr>
          <a:xfrm>
            <a:off x="378691" y="2149057"/>
            <a:ext cx="10760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</a:p>
          <a:p>
            <a:pPr marL="517525" marR="0" lvl="0" indent="-517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ঙালি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3088" marR="0" lvl="0" indent="-517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3088" marR="0" lvl="0" indent="-517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নাপ্রবাহে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যাপনের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C0263-EFC4-4470-B86C-17139DAE3D34}"/>
              </a:ext>
            </a:extLst>
          </p:cNvPr>
          <p:cNvSpPr txBox="1"/>
          <p:nvPr/>
        </p:nvSpPr>
        <p:spPr>
          <a:xfrm>
            <a:off x="2835564" y="581891"/>
            <a:ext cx="495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8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250CB3-2D7F-498D-98A5-7ABBCF1D0045}"/>
              </a:ext>
            </a:extLst>
          </p:cNvPr>
          <p:cNvSpPr/>
          <p:nvPr/>
        </p:nvSpPr>
        <p:spPr>
          <a:xfrm>
            <a:off x="3112655" y="336533"/>
            <a:ext cx="4682835" cy="1718977"/>
          </a:xfrm>
          <a:custGeom>
            <a:avLst/>
            <a:gdLst>
              <a:gd name="connsiteX0" fmla="*/ 0 w 1718977"/>
              <a:gd name="connsiteY0" fmla="*/ 859489 h 1718977"/>
              <a:gd name="connsiteX1" fmla="*/ 859489 w 1718977"/>
              <a:gd name="connsiteY1" fmla="*/ 0 h 1718977"/>
              <a:gd name="connsiteX2" fmla="*/ 1718978 w 1718977"/>
              <a:gd name="connsiteY2" fmla="*/ 859489 h 1718977"/>
              <a:gd name="connsiteX3" fmla="*/ 859489 w 1718977"/>
              <a:gd name="connsiteY3" fmla="*/ 1718978 h 1718977"/>
              <a:gd name="connsiteX4" fmla="*/ 0 w 1718977"/>
              <a:gd name="connsiteY4" fmla="*/ 859489 h 1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77" h="1718977">
                <a:moveTo>
                  <a:pt x="0" y="859489"/>
                </a:moveTo>
                <a:cubicBezTo>
                  <a:pt x="0" y="384806"/>
                  <a:pt x="384806" y="0"/>
                  <a:pt x="859489" y="0"/>
                </a:cubicBezTo>
                <a:cubicBezTo>
                  <a:pt x="1334172" y="0"/>
                  <a:pt x="1718978" y="384806"/>
                  <a:pt x="1718978" y="859489"/>
                </a:cubicBezTo>
                <a:cubicBezTo>
                  <a:pt x="1718978" y="1334172"/>
                  <a:pt x="1334172" y="1718978"/>
                  <a:pt x="859489" y="1718978"/>
                </a:cubicBezTo>
                <a:cubicBezTo>
                  <a:pt x="384806" y="1718978"/>
                  <a:pt x="0" y="1334172"/>
                  <a:pt x="0" y="85948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08" tIns="278408" rIns="278408" bIns="278408" numCol="1" spcCol="1270" anchor="ctr" anchorCtr="0">
            <a:noAutofit/>
          </a:bodyPr>
          <a:lstStyle/>
          <a:p>
            <a:pPr lvl="0" algn="ctr">
              <a:defRPr/>
            </a:pPr>
            <a:r>
              <a:rPr lang="bn-BD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শিক্ষাঃ</a:t>
            </a:r>
            <a:endParaRPr lang="en-US" sz="2800" kern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ঢাকা বিশ্ববিদ্যালয় থেকে স্নাতকোত্তর ডিগ্রী অর্জন করেন ।   </a:t>
            </a:r>
            <a:endParaRPr lang="en-US" sz="28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8980B8E-7BF0-40EC-A3B1-308E25F5B542}"/>
              </a:ext>
            </a:extLst>
          </p:cNvPr>
          <p:cNvSpPr/>
          <p:nvPr/>
        </p:nvSpPr>
        <p:spPr>
          <a:xfrm>
            <a:off x="7158182" y="969818"/>
            <a:ext cx="4082471" cy="3029527"/>
          </a:xfrm>
          <a:custGeom>
            <a:avLst/>
            <a:gdLst>
              <a:gd name="connsiteX0" fmla="*/ 0 w 1718977"/>
              <a:gd name="connsiteY0" fmla="*/ 859489 h 1718977"/>
              <a:gd name="connsiteX1" fmla="*/ 859489 w 1718977"/>
              <a:gd name="connsiteY1" fmla="*/ 0 h 1718977"/>
              <a:gd name="connsiteX2" fmla="*/ 1718978 w 1718977"/>
              <a:gd name="connsiteY2" fmla="*/ 859489 h 1718977"/>
              <a:gd name="connsiteX3" fmla="*/ 859489 w 1718977"/>
              <a:gd name="connsiteY3" fmla="*/ 1718978 h 1718977"/>
              <a:gd name="connsiteX4" fmla="*/ 0 w 1718977"/>
              <a:gd name="connsiteY4" fmla="*/ 859489 h 1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77" h="1718977">
                <a:moveTo>
                  <a:pt x="0" y="859489"/>
                </a:moveTo>
                <a:cubicBezTo>
                  <a:pt x="0" y="384806"/>
                  <a:pt x="384806" y="0"/>
                  <a:pt x="859489" y="0"/>
                </a:cubicBezTo>
                <a:cubicBezTo>
                  <a:pt x="1334172" y="0"/>
                  <a:pt x="1718978" y="384806"/>
                  <a:pt x="1718978" y="859489"/>
                </a:cubicBezTo>
                <a:cubicBezTo>
                  <a:pt x="1718978" y="1334172"/>
                  <a:pt x="1334172" y="1718978"/>
                  <a:pt x="859489" y="1718978"/>
                </a:cubicBezTo>
                <a:cubicBezTo>
                  <a:pt x="384806" y="1718978"/>
                  <a:pt x="0" y="1334172"/>
                  <a:pt x="0" y="85948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08" tIns="278408" rIns="278408" bIns="278408" numCol="1" spcCol="1270" anchor="ctr" anchorCtr="0">
            <a:noAutofit/>
          </a:bodyPr>
          <a:lstStyle/>
          <a:p>
            <a:pPr lvl="0" algn="ctr">
              <a:defRPr/>
            </a:pPr>
            <a:r>
              <a:rPr lang="en-US" sz="20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200" kern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0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হারাগঙ্গা কলেজ, জগন্নাথ কলেজ, বাংলাদেশ কৃষি বিশ্ববিদ্যালয় ও জাতীয় বিশ্ববিদ্যালয় অধ্যাপনা করেন। বাংলা একাডেমি মহাপরিচালক, শিল্পকলা একাডেমি মহাপরিচালক , জাতীয় জাদুঘর মহাপরিচালকের দায়িত্ব পালন করেন  </a:t>
            </a:r>
            <a:endParaRPr lang="en-US" sz="2000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D19372-575F-4A96-9943-F169C65186DE}"/>
              </a:ext>
            </a:extLst>
          </p:cNvPr>
          <p:cNvSpPr/>
          <p:nvPr/>
        </p:nvSpPr>
        <p:spPr>
          <a:xfrm>
            <a:off x="6493165" y="3962400"/>
            <a:ext cx="4756726" cy="2789382"/>
          </a:xfrm>
          <a:custGeom>
            <a:avLst/>
            <a:gdLst>
              <a:gd name="connsiteX0" fmla="*/ 0 w 1718977"/>
              <a:gd name="connsiteY0" fmla="*/ 859489 h 1718977"/>
              <a:gd name="connsiteX1" fmla="*/ 859489 w 1718977"/>
              <a:gd name="connsiteY1" fmla="*/ 0 h 1718977"/>
              <a:gd name="connsiteX2" fmla="*/ 1718978 w 1718977"/>
              <a:gd name="connsiteY2" fmla="*/ 859489 h 1718977"/>
              <a:gd name="connsiteX3" fmla="*/ 859489 w 1718977"/>
              <a:gd name="connsiteY3" fmla="*/ 1718978 h 1718977"/>
              <a:gd name="connsiteX4" fmla="*/ 0 w 1718977"/>
              <a:gd name="connsiteY4" fmla="*/ 859489 h 1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77" h="1718977">
                <a:moveTo>
                  <a:pt x="0" y="859489"/>
                </a:moveTo>
                <a:cubicBezTo>
                  <a:pt x="0" y="384806"/>
                  <a:pt x="384806" y="0"/>
                  <a:pt x="859489" y="0"/>
                </a:cubicBezTo>
                <a:cubicBezTo>
                  <a:pt x="1334172" y="0"/>
                  <a:pt x="1718978" y="384806"/>
                  <a:pt x="1718978" y="859489"/>
                </a:cubicBezTo>
                <a:cubicBezTo>
                  <a:pt x="1718978" y="1334172"/>
                  <a:pt x="1334172" y="1718978"/>
                  <a:pt x="859489" y="1718978"/>
                </a:cubicBezTo>
                <a:cubicBezTo>
                  <a:pt x="384806" y="1718978"/>
                  <a:pt x="0" y="1334172"/>
                  <a:pt x="0" y="85948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108CE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08" tIns="278408" rIns="278408" bIns="278408" numCol="1" spcCol="1270" anchor="ctr" anchorCtr="0">
            <a:noAutofit/>
          </a:bodyPr>
          <a:lstStyle/>
          <a:p>
            <a:pPr lvl="0" algn="ctr">
              <a:defRPr/>
            </a:pPr>
            <a:r>
              <a:rPr lang="bn-BD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গ্রন্থসমূহঃ</a:t>
            </a:r>
            <a:endParaRPr lang="en-US" sz="2800" kern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নানা প্রসঙ্গ’, ‘গণসংগীত’, ‘মাটি থেকে মহীরুহ’, ‘বঙ্গবন্ধুর সংগে আলাপ ও প্রাসংগিক কথক</a:t>
            </a:r>
            <a:r>
              <a:rPr lang="en-US" sz="24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’, ‘মুক্তবুদ্ধি’, ‘ধর্মনিরপেক্ষতা ও সমকাল’,‘আধুনিক ফোকলোর চিন্তা’, ‘ফোকলোর চর্চা’ ইত্যাদি । 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B87BC8-CEF8-4631-8784-AF086F2A6AEE}"/>
              </a:ext>
            </a:extLst>
          </p:cNvPr>
          <p:cNvSpPr/>
          <p:nvPr/>
        </p:nvSpPr>
        <p:spPr>
          <a:xfrm>
            <a:off x="812800" y="3906983"/>
            <a:ext cx="4507345" cy="2835562"/>
          </a:xfrm>
          <a:custGeom>
            <a:avLst/>
            <a:gdLst>
              <a:gd name="connsiteX0" fmla="*/ 0 w 1718977"/>
              <a:gd name="connsiteY0" fmla="*/ 859489 h 1718977"/>
              <a:gd name="connsiteX1" fmla="*/ 859489 w 1718977"/>
              <a:gd name="connsiteY1" fmla="*/ 0 h 1718977"/>
              <a:gd name="connsiteX2" fmla="*/ 1718978 w 1718977"/>
              <a:gd name="connsiteY2" fmla="*/ 859489 h 1718977"/>
              <a:gd name="connsiteX3" fmla="*/ 859489 w 1718977"/>
              <a:gd name="connsiteY3" fmla="*/ 1718978 h 1718977"/>
              <a:gd name="connsiteX4" fmla="*/ 0 w 1718977"/>
              <a:gd name="connsiteY4" fmla="*/ 859489 h 1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77" h="1718977">
                <a:moveTo>
                  <a:pt x="0" y="859489"/>
                </a:moveTo>
                <a:cubicBezTo>
                  <a:pt x="0" y="384806"/>
                  <a:pt x="384806" y="0"/>
                  <a:pt x="859489" y="0"/>
                </a:cubicBezTo>
                <a:cubicBezTo>
                  <a:pt x="1334172" y="0"/>
                  <a:pt x="1718978" y="384806"/>
                  <a:pt x="1718978" y="859489"/>
                </a:cubicBezTo>
                <a:cubicBezTo>
                  <a:pt x="1718978" y="1334172"/>
                  <a:pt x="1334172" y="1718978"/>
                  <a:pt x="859489" y="1718978"/>
                </a:cubicBezTo>
                <a:cubicBezTo>
                  <a:pt x="384806" y="1718978"/>
                  <a:pt x="0" y="1334172"/>
                  <a:pt x="0" y="85948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08" tIns="278408" rIns="278408" bIns="278408" numCol="1" spcCol="1270" anchor="ctr" anchorCtr="0">
            <a:noAutofit/>
          </a:bodyPr>
          <a:lstStyle/>
          <a:p>
            <a:pPr lvl="0" algn="ctr">
              <a:defRPr/>
            </a:pPr>
            <a:r>
              <a:rPr lang="as-IN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kern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তিনি ‘বাংলা একাডেমী পুরস্কার’, ‘একুশে পদক’ ও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অগ্রণী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ছাড়াও আরও পুরস্কার পান     </a:t>
            </a:r>
            <a:endParaRPr lang="en-US" sz="28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77B9E6-4050-4433-B9B2-13778A04CB1B}"/>
              </a:ext>
            </a:extLst>
          </p:cNvPr>
          <p:cNvGrpSpPr/>
          <p:nvPr/>
        </p:nvGrpSpPr>
        <p:grpSpPr>
          <a:xfrm>
            <a:off x="4388728" y="2105890"/>
            <a:ext cx="2964306" cy="2388929"/>
            <a:chOff x="4388728" y="2105890"/>
            <a:chExt cx="2964306" cy="23889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23A2D1-40FD-423A-B686-EEC3A30D9129}"/>
                </a:ext>
              </a:extLst>
            </p:cNvPr>
            <p:cNvSpPr/>
            <p:nvPr/>
          </p:nvSpPr>
          <p:spPr>
            <a:xfrm>
              <a:off x="4839854" y="2512292"/>
              <a:ext cx="2196096" cy="1928847"/>
            </a:xfrm>
            <a:custGeom>
              <a:avLst/>
              <a:gdLst>
                <a:gd name="connsiteX0" fmla="*/ 0 w 2196096"/>
                <a:gd name="connsiteY0" fmla="*/ 964424 h 1928847"/>
                <a:gd name="connsiteX1" fmla="*/ 1098048 w 2196096"/>
                <a:gd name="connsiteY1" fmla="*/ 0 h 1928847"/>
                <a:gd name="connsiteX2" fmla="*/ 2196096 w 2196096"/>
                <a:gd name="connsiteY2" fmla="*/ 964424 h 1928847"/>
                <a:gd name="connsiteX3" fmla="*/ 1098048 w 2196096"/>
                <a:gd name="connsiteY3" fmla="*/ 1928848 h 1928847"/>
                <a:gd name="connsiteX4" fmla="*/ 0 w 2196096"/>
                <a:gd name="connsiteY4" fmla="*/ 964424 h 192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096" h="1928847">
                  <a:moveTo>
                    <a:pt x="0" y="964424"/>
                  </a:moveTo>
                  <a:cubicBezTo>
                    <a:pt x="0" y="431787"/>
                    <a:pt x="491613" y="0"/>
                    <a:pt x="1098048" y="0"/>
                  </a:cubicBezTo>
                  <a:cubicBezTo>
                    <a:pt x="1704483" y="0"/>
                    <a:pt x="2196096" y="431787"/>
                    <a:pt x="2196096" y="964424"/>
                  </a:cubicBezTo>
                  <a:cubicBezTo>
                    <a:pt x="2196096" y="1497061"/>
                    <a:pt x="1704483" y="1928848"/>
                    <a:pt x="1098048" y="1928848"/>
                  </a:cubicBezTo>
                  <a:cubicBezTo>
                    <a:pt x="491613" y="1928848"/>
                    <a:pt x="0" y="1497061"/>
                    <a:pt x="0" y="964424"/>
                  </a:cubicBezTo>
                  <a:close/>
                </a:path>
              </a:pathLst>
            </a:custGeom>
            <a:blipFill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281" tIns="309143" rIns="348281" bIns="30914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শামসুজ্জামান</a:t>
              </a:r>
              <a:r>
                <a:rPr lang="en-US" sz="2100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kern="1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খান</a:t>
              </a:r>
              <a:endParaRPr lang="en-US" sz="21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2CF611-D6DB-4ACA-91B6-438D1A1A6717}"/>
                </a:ext>
              </a:extLst>
            </p:cNvPr>
            <p:cNvSpPr/>
            <p:nvPr/>
          </p:nvSpPr>
          <p:spPr>
            <a:xfrm rot="16200000">
              <a:off x="5702190" y="2030904"/>
              <a:ext cx="434480" cy="584452"/>
            </a:xfrm>
            <a:custGeom>
              <a:avLst/>
              <a:gdLst>
                <a:gd name="connsiteX0" fmla="*/ 0 w 310628"/>
                <a:gd name="connsiteY0" fmla="*/ 116890 h 584452"/>
                <a:gd name="connsiteX1" fmla="*/ 155314 w 310628"/>
                <a:gd name="connsiteY1" fmla="*/ 116890 h 584452"/>
                <a:gd name="connsiteX2" fmla="*/ 155314 w 310628"/>
                <a:gd name="connsiteY2" fmla="*/ 0 h 584452"/>
                <a:gd name="connsiteX3" fmla="*/ 310628 w 310628"/>
                <a:gd name="connsiteY3" fmla="*/ 292226 h 584452"/>
                <a:gd name="connsiteX4" fmla="*/ 155314 w 310628"/>
                <a:gd name="connsiteY4" fmla="*/ 584452 h 584452"/>
                <a:gd name="connsiteX5" fmla="*/ 155314 w 310628"/>
                <a:gd name="connsiteY5" fmla="*/ 467562 h 584452"/>
                <a:gd name="connsiteX6" fmla="*/ 0 w 310628"/>
                <a:gd name="connsiteY6" fmla="*/ 467562 h 584452"/>
                <a:gd name="connsiteX7" fmla="*/ 0 w 310628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628" h="584452">
                  <a:moveTo>
                    <a:pt x="0" y="116890"/>
                  </a:moveTo>
                  <a:lnTo>
                    <a:pt x="155314" y="116890"/>
                  </a:lnTo>
                  <a:lnTo>
                    <a:pt x="155314" y="0"/>
                  </a:lnTo>
                  <a:lnTo>
                    <a:pt x="310628" y="292226"/>
                  </a:lnTo>
                  <a:lnTo>
                    <a:pt x="155314" y="584452"/>
                  </a:lnTo>
                  <a:lnTo>
                    <a:pt x="155314" y="467562"/>
                  </a:lnTo>
                  <a:lnTo>
                    <a:pt x="0" y="467562"/>
                  </a:lnTo>
                  <a:lnTo>
                    <a:pt x="0" y="1168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6890" rIns="93188" bIns="1168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D9C788-3C75-4A65-B535-08DE38D1DAAE}"/>
                </a:ext>
              </a:extLst>
            </p:cNvPr>
            <p:cNvSpPr/>
            <p:nvPr/>
          </p:nvSpPr>
          <p:spPr>
            <a:xfrm rot="20520000">
              <a:off x="6982639" y="2843979"/>
              <a:ext cx="370395" cy="584452"/>
            </a:xfrm>
            <a:custGeom>
              <a:avLst/>
              <a:gdLst>
                <a:gd name="connsiteX0" fmla="*/ 0 w 247869"/>
                <a:gd name="connsiteY0" fmla="*/ 116890 h 584452"/>
                <a:gd name="connsiteX1" fmla="*/ 123935 w 247869"/>
                <a:gd name="connsiteY1" fmla="*/ 116890 h 584452"/>
                <a:gd name="connsiteX2" fmla="*/ 123935 w 247869"/>
                <a:gd name="connsiteY2" fmla="*/ 0 h 584452"/>
                <a:gd name="connsiteX3" fmla="*/ 247869 w 247869"/>
                <a:gd name="connsiteY3" fmla="*/ 292226 h 584452"/>
                <a:gd name="connsiteX4" fmla="*/ 123935 w 247869"/>
                <a:gd name="connsiteY4" fmla="*/ 584452 h 584452"/>
                <a:gd name="connsiteX5" fmla="*/ 123935 w 247869"/>
                <a:gd name="connsiteY5" fmla="*/ 467562 h 584452"/>
                <a:gd name="connsiteX6" fmla="*/ 0 w 247869"/>
                <a:gd name="connsiteY6" fmla="*/ 467562 h 584452"/>
                <a:gd name="connsiteX7" fmla="*/ 0 w 247869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869" h="584452">
                  <a:moveTo>
                    <a:pt x="0" y="116890"/>
                  </a:moveTo>
                  <a:lnTo>
                    <a:pt x="123935" y="116890"/>
                  </a:lnTo>
                  <a:lnTo>
                    <a:pt x="123935" y="0"/>
                  </a:lnTo>
                  <a:lnTo>
                    <a:pt x="247869" y="292226"/>
                  </a:lnTo>
                  <a:lnTo>
                    <a:pt x="123935" y="584452"/>
                  </a:lnTo>
                  <a:lnTo>
                    <a:pt x="123935" y="467562"/>
                  </a:lnTo>
                  <a:lnTo>
                    <a:pt x="0" y="467562"/>
                  </a:lnTo>
                  <a:lnTo>
                    <a:pt x="0" y="1168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6889" rIns="74360" bIns="1168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BD4F4B-20F7-41B2-AAD0-6638602331AE}"/>
                </a:ext>
              </a:extLst>
            </p:cNvPr>
            <p:cNvSpPr/>
            <p:nvPr/>
          </p:nvSpPr>
          <p:spPr>
            <a:xfrm rot="2732542">
              <a:off x="6714357" y="3952364"/>
              <a:ext cx="416930" cy="584452"/>
            </a:xfrm>
            <a:custGeom>
              <a:avLst/>
              <a:gdLst>
                <a:gd name="connsiteX0" fmla="*/ 0 w 289165"/>
                <a:gd name="connsiteY0" fmla="*/ 116890 h 584452"/>
                <a:gd name="connsiteX1" fmla="*/ 144583 w 289165"/>
                <a:gd name="connsiteY1" fmla="*/ 116890 h 584452"/>
                <a:gd name="connsiteX2" fmla="*/ 144583 w 289165"/>
                <a:gd name="connsiteY2" fmla="*/ 0 h 584452"/>
                <a:gd name="connsiteX3" fmla="*/ 289165 w 289165"/>
                <a:gd name="connsiteY3" fmla="*/ 292226 h 584452"/>
                <a:gd name="connsiteX4" fmla="*/ 144583 w 289165"/>
                <a:gd name="connsiteY4" fmla="*/ 584452 h 584452"/>
                <a:gd name="connsiteX5" fmla="*/ 144583 w 289165"/>
                <a:gd name="connsiteY5" fmla="*/ 467562 h 584452"/>
                <a:gd name="connsiteX6" fmla="*/ 0 w 289165"/>
                <a:gd name="connsiteY6" fmla="*/ 467562 h 584452"/>
                <a:gd name="connsiteX7" fmla="*/ 0 w 289165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65" h="584452">
                  <a:moveTo>
                    <a:pt x="0" y="116890"/>
                  </a:moveTo>
                  <a:lnTo>
                    <a:pt x="144583" y="116890"/>
                  </a:lnTo>
                  <a:lnTo>
                    <a:pt x="144583" y="0"/>
                  </a:lnTo>
                  <a:lnTo>
                    <a:pt x="289165" y="292226"/>
                  </a:lnTo>
                  <a:lnTo>
                    <a:pt x="144583" y="584452"/>
                  </a:lnTo>
                  <a:lnTo>
                    <a:pt x="144583" y="467562"/>
                  </a:lnTo>
                  <a:lnTo>
                    <a:pt x="0" y="467562"/>
                  </a:lnTo>
                  <a:lnTo>
                    <a:pt x="0" y="1168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16889" rIns="86749" bIns="1168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60EEC6-B6AF-4784-BE3F-916EDE90D160}"/>
                </a:ext>
              </a:extLst>
            </p:cNvPr>
            <p:cNvSpPr/>
            <p:nvPr/>
          </p:nvSpPr>
          <p:spPr>
            <a:xfrm rot="19058849">
              <a:off x="4673077" y="3910366"/>
              <a:ext cx="464389" cy="584453"/>
            </a:xfrm>
            <a:custGeom>
              <a:avLst/>
              <a:gdLst>
                <a:gd name="connsiteX0" fmla="*/ 0 w 289165"/>
                <a:gd name="connsiteY0" fmla="*/ 116890 h 584452"/>
                <a:gd name="connsiteX1" fmla="*/ 144583 w 289165"/>
                <a:gd name="connsiteY1" fmla="*/ 116890 h 584452"/>
                <a:gd name="connsiteX2" fmla="*/ 144583 w 289165"/>
                <a:gd name="connsiteY2" fmla="*/ 0 h 584452"/>
                <a:gd name="connsiteX3" fmla="*/ 289165 w 289165"/>
                <a:gd name="connsiteY3" fmla="*/ 292226 h 584452"/>
                <a:gd name="connsiteX4" fmla="*/ 144583 w 289165"/>
                <a:gd name="connsiteY4" fmla="*/ 584452 h 584452"/>
                <a:gd name="connsiteX5" fmla="*/ 144583 w 289165"/>
                <a:gd name="connsiteY5" fmla="*/ 467562 h 584452"/>
                <a:gd name="connsiteX6" fmla="*/ 0 w 289165"/>
                <a:gd name="connsiteY6" fmla="*/ 467562 h 584452"/>
                <a:gd name="connsiteX7" fmla="*/ 0 w 289165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65" h="584452">
                  <a:moveTo>
                    <a:pt x="289165" y="467562"/>
                  </a:moveTo>
                  <a:lnTo>
                    <a:pt x="144582" y="467562"/>
                  </a:lnTo>
                  <a:lnTo>
                    <a:pt x="144582" y="584452"/>
                  </a:lnTo>
                  <a:lnTo>
                    <a:pt x="0" y="292226"/>
                  </a:lnTo>
                  <a:lnTo>
                    <a:pt x="144582" y="0"/>
                  </a:lnTo>
                  <a:lnTo>
                    <a:pt x="144582" y="116890"/>
                  </a:lnTo>
                  <a:lnTo>
                    <a:pt x="289165" y="116890"/>
                  </a:lnTo>
                  <a:lnTo>
                    <a:pt x="289165" y="46756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48" tIns="116889" rIns="1" bIns="116891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E2604C-7276-44A2-8B79-C6FF3A6B2948}"/>
                </a:ext>
              </a:extLst>
            </p:cNvPr>
            <p:cNvSpPr/>
            <p:nvPr/>
          </p:nvSpPr>
          <p:spPr>
            <a:xfrm rot="1048378">
              <a:off x="4388728" y="2858558"/>
              <a:ext cx="535154" cy="584453"/>
            </a:xfrm>
            <a:custGeom>
              <a:avLst/>
              <a:gdLst>
                <a:gd name="connsiteX0" fmla="*/ 0 w 471439"/>
                <a:gd name="connsiteY0" fmla="*/ 116890 h 584452"/>
                <a:gd name="connsiteX1" fmla="*/ 235720 w 471439"/>
                <a:gd name="connsiteY1" fmla="*/ 116890 h 584452"/>
                <a:gd name="connsiteX2" fmla="*/ 235720 w 471439"/>
                <a:gd name="connsiteY2" fmla="*/ 0 h 584452"/>
                <a:gd name="connsiteX3" fmla="*/ 471439 w 471439"/>
                <a:gd name="connsiteY3" fmla="*/ 292226 h 584452"/>
                <a:gd name="connsiteX4" fmla="*/ 235720 w 471439"/>
                <a:gd name="connsiteY4" fmla="*/ 584452 h 584452"/>
                <a:gd name="connsiteX5" fmla="*/ 235720 w 471439"/>
                <a:gd name="connsiteY5" fmla="*/ 467562 h 584452"/>
                <a:gd name="connsiteX6" fmla="*/ 0 w 471439"/>
                <a:gd name="connsiteY6" fmla="*/ 467562 h 584452"/>
                <a:gd name="connsiteX7" fmla="*/ 0 w 471439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439" h="584452">
                  <a:moveTo>
                    <a:pt x="471439" y="467562"/>
                  </a:moveTo>
                  <a:lnTo>
                    <a:pt x="235719" y="467562"/>
                  </a:lnTo>
                  <a:lnTo>
                    <a:pt x="235719" y="584452"/>
                  </a:lnTo>
                  <a:lnTo>
                    <a:pt x="0" y="292226"/>
                  </a:lnTo>
                  <a:lnTo>
                    <a:pt x="235719" y="0"/>
                  </a:lnTo>
                  <a:lnTo>
                    <a:pt x="235719" y="116890"/>
                  </a:lnTo>
                  <a:lnTo>
                    <a:pt x="471439" y="116890"/>
                  </a:lnTo>
                  <a:lnTo>
                    <a:pt x="471439" y="46756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432" tIns="116891" rIns="0" bIns="11688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E28C31-A4B0-47B3-A76E-93E5BE5987E6}"/>
              </a:ext>
            </a:extLst>
          </p:cNvPr>
          <p:cNvSpPr/>
          <p:nvPr/>
        </p:nvSpPr>
        <p:spPr>
          <a:xfrm>
            <a:off x="406400" y="1570180"/>
            <a:ext cx="3854337" cy="2268190"/>
          </a:xfrm>
          <a:custGeom>
            <a:avLst/>
            <a:gdLst>
              <a:gd name="connsiteX0" fmla="*/ 0 w 2042557"/>
              <a:gd name="connsiteY0" fmla="*/ 1134095 h 2268190"/>
              <a:gd name="connsiteX1" fmla="*/ 1021279 w 2042557"/>
              <a:gd name="connsiteY1" fmla="*/ 0 h 2268190"/>
              <a:gd name="connsiteX2" fmla="*/ 2042558 w 2042557"/>
              <a:gd name="connsiteY2" fmla="*/ 1134095 h 2268190"/>
              <a:gd name="connsiteX3" fmla="*/ 1021279 w 2042557"/>
              <a:gd name="connsiteY3" fmla="*/ 2268190 h 2268190"/>
              <a:gd name="connsiteX4" fmla="*/ 0 w 2042557"/>
              <a:gd name="connsiteY4" fmla="*/ 1134095 h 226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557" h="2268190">
                <a:moveTo>
                  <a:pt x="0" y="1134095"/>
                </a:moveTo>
                <a:cubicBezTo>
                  <a:pt x="0" y="507752"/>
                  <a:pt x="457242" y="0"/>
                  <a:pt x="1021279" y="0"/>
                </a:cubicBezTo>
                <a:cubicBezTo>
                  <a:pt x="1585316" y="0"/>
                  <a:pt x="2042558" y="507752"/>
                  <a:pt x="2042558" y="1134095"/>
                </a:cubicBezTo>
                <a:cubicBezTo>
                  <a:pt x="2042558" y="1760438"/>
                  <a:pt x="1585316" y="2268190"/>
                  <a:pt x="1021279" y="2268190"/>
                </a:cubicBezTo>
                <a:cubicBezTo>
                  <a:pt x="457242" y="2268190"/>
                  <a:pt x="0" y="1760438"/>
                  <a:pt x="0" y="113409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108CE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796" tIns="358839" rIns="325796" bIns="358839" numCol="1" spcCol="1270" anchor="ctr" anchorCtr="0">
            <a:noAutofit/>
          </a:bodyPr>
          <a:lstStyle/>
          <a:p>
            <a:pPr lvl="0" algn="ctr">
              <a:defRPr/>
            </a:pPr>
            <a:r>
              <a:rPr lang="as-IN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kern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১৯৪০ খ্রিষ্টাব্দে মানিকগঞ্জ জেলার সিংগাইর থানার চারি গ্রামে জন্ম গ্রহন করেন ।  </a:t>
            </a:r>
            <a:endParaRPr lang="en-US" sz="2800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9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20F4C9-5F3F-4B70-842A-2AFCC3789DB4}"/>
              </a:ext>
            </a:extLst>
          </p:cNvPr>
          <p:cNvSpPr txBox="1"/>
          <p:nvPr/>
        </p:nvSpPr>
        <p:spPr>
          <a:xfrm>
            <a:off x="4286866" y="265471"/>
            <a:ext cx="289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F720CD5-8DE7-4F38-B587-520F75E17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92" y="1365046"/>
            <a:ext cx="7575756" cy="5050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229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8380" y="2845998"/>
            <a:ext cx="5837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8805" y="2732094"/>
            <a:ext cx="1228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7814" y="5104420"/>
            <a:ext cx="1228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720706-F230-4C0B-B313-383352DD5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9" y="1224884"/>
            <a:ext cx="9257580" cy="542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037FE5-F141-40F5-907A-F4A6370ECDA1}"/>
              </a:ext>
            </a:extLst>
          </p:cNvPr>
          <p:cNvSpPr txBox="1"/>
          <p:nvPr/>
        </p:nvSpPr>
        <p:spPr>
          <a:xfrm>
            <a:off x="4395020" y="206478"/>
            <a:ext cx="2831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9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02159" y="5535562"/>
            <a:ext cx="6377119" cy="6444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as-IN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</a:t>
            </a:r>
            <a:r>
              <a:rPr lang="as-IN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সংকীর্তন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দেব-দেবীর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মহিমা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প্রচারম</a:t>
            </a:r>
            <a:r>
              <a:rPr lang="as-IN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endParaRPr lang="en-US" sz="32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9079A-C759-4374-A774-D251DB1C81CF}"/>
              </a:ext>
            </a:extLst>
          </p:cNvPr>
          <p:cNvSpPr txBox="1"/>
          <p:nvPr/>
        </p:nvSpPr>
        <p:spPr>
          <a:xfrm>
            <a:off x="4336025" y="137652"/>
            <a:ext cx="1573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8C45E-CFA8-4D1A-8F4A-8ACEF3819812}"/>
              </a:ext>
            </a:extLst>
          </p:cNvPr>
          <p:cNvSpPr/>
          <p:nvPr/>
        </p:nvSpPr>
        <p:spPr>
          <a:xfrm>
            <a:off x="304747" y="1012411"/>
            <a:ext cx="2310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মঙ্গ</a:t>
            </a:r>
            <a:r>
              <a:rPr lang="as-IN" sz="3200" b="1" i="1" kern="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kern="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i="1" kern="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endParaRPr lang="en-US" sz="3200" b="1" i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E8F3E-3285-494E-8FD8-B6B71636E225}"/>
              </a:ext>
            </a:extLst>
          </p:cNvPr>
          <p:cNvSpPr/>
          <p:nvPr/>
        </p:nvSpPr>
        <p:spPr>
          <a:xfrm>
            <a:off x="5948516" y="1081236"/>
            <a:ext cx="4890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মঙ্গলকামনা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A96417-93E9-4058-B62A-EC86ED6B3A87}"/>
              </a:ext>
            </a:extLst>
          </p:cNvPr>
          <p:cNvSpPr/>
          <p:nvPr/>
        </p:nvSpPr>
        <p:spPr>
          <a:xfrm>
            <a:off x="358266" y="2695442"/>
            <a:ext cx="127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কবি</a:t>
            </a:r>
            <a:r>
              <a:rPr kumimoji="0" lang="en-US" sz="3200" b="1" i="1" u="sng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গান</a:t>
            </a:r>
            <a:endParaRPr kumimoji="0" lang="en-US" sz="3200" b="1" i="1" u="sng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FB3CE-003E-47D5-8672-A06751D31109}"/>
              </a:ext>
            </a:extLst>
          </p:cNvPr>
          <p:cNvSpPr/>
          <p:nvPr/>
        </p:nvSpPr>
        <p:spPr>
          <a:xfrm>
            <a:off x="5877232" y="2266250"/>
            <a:ext cx="555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গায়ক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খন্ডন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523B1-D510-4AFA-8BE7-24375488493A}"/>
              </a:ext>
            </a:extLst>
          </p:cNvPr>
          <p:cNvSpPr/>
          <p:nvPr/>
        </p:nvSpPr>
        <p:spPr>
          <a:xfrm>
            <a:off x="294835" y="4245529"/>
            <a:ext cx="1278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3200" b="1" i="1" u="sng" kern="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পুণ্যাহ </a:t>
            </a:r>
            <a:endParaRPr lang="en-US" sz="3200" b="1" i="1" u="sng" kern="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DADF9-DD30-4CC5-9D23-2DB620D26362}"/>
              </a:ext>
            </a:extLst>
          </p:cNvPr>
          <p:cNvSpPr/>
          <p:nvPr/>
        </p:nvSpPr>
        <p:spPr>
          <a:xfrm>
            <a:off x="5899354" y="4202791"/>
            <a:ext cx="5171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ণ্যের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as-IN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B33EF-D50B-49A4-8C3D-42A738D0D260}"/>
              </a:ext>
            </a:extLst>
          </p:cNvPr>
          <p:cNvSpPr/>
          <p:nvPr/>
        </p:nvSpPr>
        <p:spPr>
          <a:xfrm>
            <a:off x="410625" y="575156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কীর্তন</a:t>
            </a:r>
            <a:endParaRPr kumimoji="0" lang="en-US" sz="3200" b="1" i="1" u="sng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images (3).jpg">
            <a:extLst>
              <a:ext uri="{FF2B5EF4-FFF2-40B4-BE49-F238E27FC236}">
                <a16:creationId xmlns:a16="http://schemas.microsoft.com/office/drawing/2014/main" id="{4813AF44-7BEC-4417-8D8D-3E876476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32" y="946355"/>
            <a:ext cx="256621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9CA0DC-7DBA-47E4-8DA2-04673A21E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81" y="2477729"/>
            <a:ext cx="2647335" cy="13765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E77A7F-2EE7-4FF2-8CE1-3BCA3E725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10" y="3904175"/>
            <a:ext cx="2684205" cy="13462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0192D3-35B6-4981-A0B8-1A2112C43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92" y="5388077"/>
            <a:ext cx="2697266" cy="11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1391</TotalTime>
  <Words>2041</Words>
  <Application>Microsoft Office PowerPoint</Application>
  <PresentationFormat>Custom</PresentationFormat>
  <Paragraphs>137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Rajab Ali</cp:lastModifiedBy>
  <cp:revision>312</cp:revision>
  <dcterms:created xsi:type="dcterms:W3CDTF">2020-05-20T10:45:57Z</dcterms:created>
  <dcterms:modified xsi:type="dcterms:W3CDTF">2020-06-23T22:38:56Z</dcterms:modified>
</cp:coreProperties>
</file>