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78" r:id="rId3"/>
    <p:sldId id="268" r:id="rId4"/>
    <p:sldId id="265" r:id="rId5"/>
    <p:sldId id="269" r:id="rId6"/>
    <p:sldId id="256" r:id="rId7"/>
    <p:sldId id="271" r:id="rId8"/>
    <p:sldId id="257" r:id="rId9"/>
    <p:sldId id="272" r:id="rId10"/>
    <p:sldId id="273" r:id="rId11"/>
    <p:sldId id="274" r:id="rId12"/>
    <p:sldId id="260" r:id="rId13"/>
    <p:sldId id="275" r:id="rId14"/>
    <p:sldId id="262" r:id="rId15"/>
    <p:sldId id="26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472C3"/>
    <a:srgbClr val="70AB46"/>
    <a:srgbClr val="0000FF"/>
    <a:srgbClr val="3333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0409" autoAdjust="0"/>
  </p:normalViewPr>
  <p:slideViewPr>
    <p:cSldViewPr snapToGrid="0"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FA590-175C-4E05-A791-D87F2D0A0CF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B94A-266B-4C2F-A043-9B9D0E8B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3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1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7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2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9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6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5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5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44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1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0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2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50796" y="59269"/>
            <a:ext cx="9042404" cy="6773333"/>
          </a:xfrm>
          <a:prstGeom prst="frame">
            <a:avLst>
              <a:gd name="adj1" fmla="val 1391"/>
            </a:avLst>
          </a:prstGeom>
          <a:solidFill>
            <a:srgbClr val="00B0F0">
              <a:alpha val="29000"/>
            </a:srgbClr>
          </a:solidFill>
          <a:ln w="88900" cmpd="thickThin">
            <a:solidFill>
              <a:srgbClr val="0000FF">
                <a:alpha val="62000"/>
              </a:srgb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355" y="183009"/>
            <a:ext cx="8784378" cy="651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5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28698" y="1937815"/>
            <a:ext cx="8003032" cy="3804658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10891" y="844542"/>
            <a:ext cx="6211940" cy="1868931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3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268" y="1538115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5" name="Freeform 4"/>
          <p:cNvSpPr/>
          <p:nvPr/>
        </p:nvSpPr>
        <p:spPr>
          <a:xfrm>
            <a:off x="466460" y="1655046"/>
            <a:ext cx="145833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059624" y="1667583"/>
            <a:ext cx="1464575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59028" y="1655046"/>
            <a:ext cx="160365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69251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92010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638747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268" y="2380521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14" name="Freeform 13"/>
          <p:cNvSpPr/>
          <p:nvPr/>
        </p:nvSpPr>
        <p:spPr>
          <a:xfrm>
            <a:off x="4720213" y="2497451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369251" y="2509175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492010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638747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173497" y="2497450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626781" y="2497449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027382" y="2497448"/>
            <a:ext cx="48269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544068" y="2484917"/>
            <a:ext cx="48331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059625" y="2484673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468609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960516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66460" y="2484671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4268" y="3339850"/>
            <a:ext cx="8628185" cy="161944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7" name="Freeform 26"/>
          <p:cNvSpPr/>
          <p:nvPr/>
        </p:nvSpPr>
        <p:spPr>
          <a:xfrm>
            <a:off x="466460" y="3432580"/>
            <a:ext cx="1510039" cy="1526720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059625" y="3445117"/>
            <a:ext cx="1492832" cy="1514182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659028" y="3432580"/>
            <a:ext cx="1603651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369251" y="3432580"/>
            <a:ext cx="3286215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3" name="Picture 32">
            <a:hlinkClick r:id="" action="ppaction://hlinkshowjump?jump=lastslide" highlightClick="1"/>
          </p:cNvPr>
          <p:cNvPicPr>
            <a:picLocks noChangeAspect="1"/>
          </p:cNvPicPr>
          <p:nvPr/>
        </p:nvPicPr>
        <p:blipFill rotWithShape="1">
          <a:blip r:embed="rId3"/>
          <a:srcRect l="2528" t="-3668" r="3569" b="4893"/>
          <a:stretch/>
        </p:blipFill>
        <p:spPr>
          <a:xfrm>
            <a:off x="2627595" y="286290"/>
            <a:ext cx="3818468" cy="1078399"/>
          </a:xfrm>
          <a:prstGeom prst="plaque">
            <a:avLst>
              <a:gd name="adj" fmla="val 18139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4" name="TextBox 33"/>
          <p:cNvSpPr txBox="1"/>
          <p:nvPr/>
        </p:nvSpPr>
        <p:spPr>
          <a:xfrm>
            <a:off x="411876" y="5932407"/>
            <a:ext cx="841717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পদ্ধতিতে কথায় লিখঃ ২৬৩৫৪৮৯১০৬৭</a:t>
            </a:r>
            <a:endParaRPr lang="en-US" sz="3600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6460" y="5175300"/>
            <a:ext cx="1097280" cy="54864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5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4" grpId="0" build="p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1354" y="2253265"/>
            <a:ext cx="8663352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2" name="Rectangle 21"/>
          <p:cNvSpPr/>
          <p:nvPr/>
        </p:nvSpPr>
        <p:spPr>
          <a:xfrm>
            <a:off x="281354" y="3088989"/>
            <a:ext cx="8659103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" name="Rectangle 1"/>
          <p:cNvSpPr/>
          <p:nvPr/>
        </p:nvSpPr>
        <p:spPr>
          <a:xfrm>
            <a:off x="281354" y="1396699"/>
            <a:ext cx="8663353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3" name="Freeform 2"/>
          <p:cNvSpPr/>
          <p:nvPr/>
        </p:nvSpPr>
        <p:spPr>
          <a:xfrm>
            <a:off x="3512257" y="1450522"/>
            <a:ext cx="795263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315093" y="1450522"/>
            <a:ext cx="839049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163461" y="1450523"/>
            <a:ext cx="94075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36987" y="1463057"/>
            <a:ext cx="873942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52450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988173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5716" y="2311731"/>
            <a:ext cx="112801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463730" y="2305466"/>
            <a:ext cx="204646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526954" y="2292928"/>
            <a:ext cx="256221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36987" y="2292929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075895" y="228039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988172" y="226785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87473" y="1463057"/>
            <a:ext cx="939481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805147" y="1463057"/>
            <a:ext cx="85266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442839" y="14630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19182" y="14630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216018" y="3209855"/>
            <a:ext cx="8646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136604" y="3193139"/>
            <a:ext cx="92952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102613" y="3193139"/>
            <a:ext cx="85523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981288" y="3205916"/>
            <a:ext cx="91227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07877" y="3205916"/>
            <a:ext cx="77839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577429" y="3205916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657811" y="3205916"/>
            <a:ext cx="91027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79741" y="3205916"/>
            <a:ext cx="69760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463730" y="3205916"/>
            <a:ext cx="5160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039604" y="3205916"/>
            <a:ext cx="37937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642165" y="3205916"/>
            <a:ext cx="387245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35716" y="3205916"/>
            <a:ext cx="33890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526954" y="4048328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657811" y="4052487"/>
            <a:ext cx="88498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047830" y="4056646"/>
            <a:ext cx="60998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471512" y="4056646"/>
            <a:ext cx="56522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014322" y="4052487"/>
            <a:ext cx="42818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/>
          <a:srcRect l="230" t="-33927" r="-3517" b="-1"/>
          <a:stretch/>
        </p:blipFill>
        <p:spPr>
          <a:xfrm>
            <a:off x="642165" y="214294"/>
            <a:ext cx="7722904" cy="1120589"/>
          </a:xfrm>
          <a:prstGeom prst="cube">
            <a:avLst/>
          </a:prstGeom>
          <a:pattFill prst="sphere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41" name="TextBox 40"/>
          <p:cNvSpPr txBox="1"/>
          <p:nvPr/>
        </p:nvSpPr>
        <p:spPr>
          <a:xfrm>
            <a:off x="5129124" y="4072055"/>
            <a:ext cx="3119718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১মিলিয়ন = ১০ লক্ষ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124" y="4799070"/>
            <a:ext cx="3733609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১বিলিয়ন = ১০০ কোটি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0916" y="5461838"/>
            <a:ext cx="4845234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 ১। ৭ মিলিয়নে কত লক্ষ ? </a:t>
            </a:r>
          </a:p>
          <a:p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৭০০ কোটিতে কত বিলিয়ন ? 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16224" y="294159"/>
            <a:ext cx="4256317" cy="1267534"/>
            <a:chOff x="2764970" y="234695"/>
            <a:chExt cx="3799116" cy="816429"/>
          </a:xfrm>
        </p:grpSpPr>
        <p:sp>
          <p:nvSpPr>
            <p:cNvPr id="7" name="Rounded Rectangle 6"/>
            <p:cNvSpPr/>
            <p:nvPr/>
          </p:nvSpPr>
          <p:spPr>
            <a:xfrm>
              <a:off x="2764970" y="234695"/>
              <a:ext cx="3799116" cy="816429"/>
            </a:xfrm>
            <a:prstGeom prst="roundRect">
              <a:avLst>
                <a:gd name="adj" fmla="val 49999"/>
              </a:avLst>
            </a:prstGeom>
            <a:solidFill>
              <a:schemeClr val="accent2">
                <a:lumMod val="50000"/>
                <a:alpha val="9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7"/>
            <p:cNvSpPr/>
            <p:nvPr/>
          </p:nvSpPr>
          <p:spPr>
            <a:xfrm>
              <a:off x="3042566" y="366304"/>
              <a:ext cx="3243925" cy="553212"/>
            </a:xfrm>
            <a:prstGeom prst="roundRect">
              <a:avLst>
                <a:gd name="adj" fmla="val 47387"/>
              </a:avLst>
            </a:prstGeom>
            <a:blipFill dpi="0" rotWithShape="1">
              <a:blip r:embed="rId3"/>
              <a:srcRect/>
              <a:stretch>
                <a:fillRect t="-16379" b="-33333"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z="12700"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TextBox 11"/>
          <p:cNvSpPr txBox="1"/>
          <p:nvPr/>
        </p:nvSpPr>
        <p:spPr>
          <a:xfrm>
            <a:off x="425668" y="5084381"/>
            <a:ext cx="8276897" cy="1323439"/>
          </a:xfrm>
          <a:prstGeom prst="rect">
            <a:avLst/>
          </a:prstGeom>
          <a:solidFill>
            <a:schemeClr val="tx1"/>
          </a:solidFill>
          <a:ln w="5715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দেশীয় ও আন্তর্জাতিক গণনা পদ্ধতির মধ্যে মিল ও অমিল গুলি খুঁজে বের ক</a:t>
            </a:r>
            <a:r>
              <a:rPr lang="en-US" sz="4000" dirty="0" err="1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তাদের পক্ষে যুক্তি দাও । </a:t>
            </a:r>
            <a:endParaRPr lang="en-US" sz="40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52" y="2075570"/>
            <a:ext cx="8846063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643" y="3070730"/>
            <a:ext cx="8408532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অঙ্কপাতন বলতে কী বোঝায়?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643" y="4410800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একটি দেশীয় ও একটি আর্ন্তজাতিক পদ্ধতিতে সংখ্যা লিখ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8647" y="433075"/>
            <a:ext cx="3419301" cy="144655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>
                <a:gd name="adj1" fmla="val 12500"/>
                <a:gd name="adj2" fmla="val 0"/>
              </a:avLst>
            </a:prstTxWarp>
            <a:spAutoFit/>
          </a:bodyPr>
          <a:lstStyle/>
          <a:p>
            <a:r>
              <a:rPr lang="bn-BD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72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r>
              <a:rPr lang="bn-BD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8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350134" y="1239660"/>
            <a:ext cx="4117098" cy="989402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70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bn-BD" sz="2800" dirty="0" smtClean="0"/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জন্য ক্লিক করুন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40750" y="1604038"/>
            <a:ext cx="3535866" cy="625024"/>
          </a:xfrm>
          <a:prstGeom prst="roundRect">
            <a:avLst>
              <a:gd name="adj" fmla="val 40415"/>
            </a:avLst>
          </a:prstGeom>
          <a:blipFill rotWithShape="1">
            <a:blip r:embed="rId4"/>
            <a:srcRect/>
            <a:stretch>
              <a:fillRect t="-27000" b="-27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ounded Rectangle 19"/>
          <p:cNvSpPr/>
          <p:nvPr/>
        </p:nvSpPr>
        <p:spPr>
          <a:xfrm>
            <a:off x="2640750" y="1611072"/>
            <a:ext cx="3547049" cy="610955"/>
          </a:xfrm>
          <a:prstGeom prst="roundRect">
            <a:avLst>
              <a:gd name="adj" fmla="val 45127"/>
            </a:avLst>
          </a:prstGeom>
          <a:blipFill rotWithShape="1">
            <a:blip r:embed="rId5"/>
            <a:srcRect/>
            <a:stretch>
              <a:fillRect t="-29000" b="-29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ounded Rectangle 20"/>
          <p:cNvSpPr/>
          <p:nvPr/>
        </p:nvSpPr>
        <p:spPr>
          <a:xfrm>
            <a:off x="1054456" y="3933679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1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0930" y="2662081"/>
            <a:ext cx="538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স্বার্থক অঙ্ক কয়টি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84991" y="4033601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56931" y="5057002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384991" y="5128354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4530" y="3933680"/>
            <a:ext cx="345111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ডানেরটি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5365" y="2595916"/>
            <a:ext cx="87393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সংখ্যার কোন  অঙ্কটির স্বকীয় মান ও স্থানীয় মান একই 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87217" y="4033601"/>
            <a:ext cx="3380198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বামেরটি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47271" y="5071103"/>
            <a:ext cx="3244963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ছোটটি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034337" y="5128354"/>
            <a:ext cx="3285958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বড়টি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2568" y="3975783"/>
            <a:ext cx="3418960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5365" y="2688020"/>
            <a:ext cx="87393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১ মিলিয়ন= কত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953101" y="4047702"/>
            <a:ext cx="336719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47271" y="5057001"/>
            <a:ext cx="3314256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লক্ষ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87216" y="5128920"/>
            <a:ext cx="3333079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লক্ষ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6685" y="3932051"/>
            <a:ext cx="3453075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365" y="2689517"/>
            <a:ext cx="83666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120030457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সংখ্যাটিতে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স্বার্থক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292806" y="4033035"/>
            <a:ext cx="3361311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47271" y="5042334"/>
            <a:ext cx="3314255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53101" y="5114253"/>
            <a:ext cx="336719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5943" y="228603"/>
            <a:ext cx="8719457" cy="2046512"/>
            <a:chOff x="195943" y="228602"/>
            <a:chExt cx="8719457" cy="217714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943" y="228602"/>
              <a:ext cx="8719457" cy="2054290"/>
            </a:xfrm>
            <a:prstGeom prst="star24">
              <a:avLst>
                <a:gd name="adj" fmla="val 28704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195943" y="2391749"/>
              <a:ext cx="8719457" cy="13994"/>
            </a:xfrm>
            <a:prstGeom prst="line">
              <a:avLst/>
            </a:prstGeom>
            <a:ln w="73025" cap="rnd" cmpd="thickThin">
              <a:solidFill>
                <a:srgbClr val="0000FF">
                  <a:alpha val="49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31371" y="2939143"/>
            <a:ext cx="814251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৭৬৩২৪ –এর অংকগুলোকে বিপরীতভাবে সাজালে যে সংখ্যা হয় তা কথায় প্রকাশ কর ।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371" y="4445996"/>
            <a:ext cx="8142515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।৪,৫,১,২,৮,৬,৯,৩, একই অংক একবার ব্যবহার করে বৃহত্তম ও ক্ষুদ্রতম সংখ্যা লিখ এবং আন্তর্জাতিক পদ্ধতিতে কথায় লিখ ।  </a:t>
            </a:r>
            <a:endParaRPr lang="en-US" sz="36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6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106386" y="783772"/>
            <a:ext cx="4523014" cy="2139044"/>
          </a:xfrm>
          <a:prstGeom prst="rect">
            <a:avLst/>
          </a:prstGeom>
        </p:spPr>
        <p:txBody>
          <a:bodyPr numCol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b="1" u="sng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u="sng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65" y="2245180"/>
            <a:ext cx="7891086" cy="418556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5121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0"/>
          <p:cNvSpPr txBox="1">
            <a:spLocks/>
          </p:cNvSpPr>
          <p:nvPr/>
        </p:nvSpPr>
        <p:spPr>
          <a:xfrm>
            <a:off x="1344936" y="1586753"/>
            <a:ext cx="3227882" cy="3997644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12"/>
          <p:cNvSpPr txBox="1">
            <a:spLocks/>
          </p:cNvSpPr>
          <p:nvPr/>
        </p:nvSpPr>
        <p:spPr>
          <a:xfrm>
            <a:off x="4724400" y="1606293"/>
            <a:ext cx="3070552" cy="3978103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924324"/>
            <a:ext cx="7467600" cy="5095476"/>
            <a:chOff x="-6929" y="51954"/>
            <a:chExt cx="9150929" cy="6830291"/>
          </a:xfrm>
        </p:grpSpPr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28" y="51954"/>
              <a:ext cx="9150928" cy="557645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2946689" y="3277465"/>
              <a:ext cx="6451024" cy="557645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929" y="6324600"/>
              <a:ext cx="8998527" cy="557645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639665" y="3325956"/>
              <a:ext cx="6451024" cy="55764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991418" y="3590327"/>
            <a:ext cx="3934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জাহেদুল ইসলাম </a:t>
            </a:r>
          </a:p>
          <a:p>
            <a:pPr algn="ctr">
              <a:defRPr/>
            </a:pP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খাশবিয়ারা দাখিল মাদরাসা</a:t>
            </a:r>
            <a:r>
              <a:rPr lang="bn-I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ভূয়াপুর , টাংগাইল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E-mail:  </a:t>
            </a:r>
            <a:r>
              <a:rPr lang="en-U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zahed.islam8484@gmail.com</a:t>
            </a:r>
            <a:endParaRPr lang="en-US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Mobile: </a:t>
            </a:r>
            <a:r>
              <a:rPr lang="en-U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01997-586188</a:t>
            </a:r>
            <a:endParaRPr lang="en-US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80371"/>
            <a:ext cx="1371600" cy="1524000"/>
          </a:xfrm>
          <a:prstGeom prst="rect">
            <a:avLst/>
          </a:prstGeom>
        </p:spPr>
      </p:pic>
      <p:sp>
        <p:nvSpPr>
          <p:cNvPr id="13" name="Content Placeholder 8"/>
          <p:cNvSpPr txBox="1">
            <a:spLocks/>
          </p:cNvSpPr>
          <p:nvPr/>
        </p:nvSpPr>
        <p:spPr>
          <a:xfrm>
            <a:off x="4873559" y="1940721"/>
            <a:ext cx="2775467" cy="3539698"/>
          </a:xfrm>
          <a:prstGeom prst="rect">
            <a:avLst/>
          </a:prstGeom>
          <a:ln w="69850" cmpd="thickThin">
            <a:noFill/>
          </a:ln>
        </p:spPr>
        <p:txBody>
          <a:bodyPr numCol="1">
            <a:prstTxWarp prst="textSlantDown">
              <a:avLst>
                <a:gd name="adj" fmla="val 81723"/>
              </a:avLst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৬ষ্ঠ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 – ১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 – ১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.1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05301"/>
              </p:ext>
            </p:extLst>
          </p:nvPr>
        </p:nvGraphicFramePr>
        <p:xfrm>
          <a:off x="272216" y="1609121"/>
          <a:ext cx="8576245" cy="4215321"/>
        </p:xfrm>
        <a:graphic>
          <a:graphicData uri="http://schemas.openxmlformats.org/drawingml/2006/table">
            <a:tbl>
              <a:tblPr firstRow="1" lastRow="1" bandRow="1" bandCol="1">
                <a:tableStyleId>{22838BEF-8BB2-4498-84A7-C5851F593DF1}</a:tableStyleId>
              </a:tblPr>
              <a:tblGrid>
                <a:gridCol w="6872541"/>
                <a:gridCol w="1703704"/>
              </a:tblGrid>
              <a:tr h="2417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98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2" y="1996626"/>
            <a:ext cx="1482601" cy="120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8357">
            <a:off x="289854" y="4110083"/>
            <a:ext cx="1466068" cy="146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92" y="1949718"/>
            <a:ext cx="1482601" cy="12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14" y="1949718"/>
            <a:ext cx="1482601" cy="12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36" y="1996626"/>
            <a:ext cx="1482601" cy="12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504" y="1949718"/>
            <a:ext cx="1482601" cy="12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94" y="1949718"/>
            <a:ext cx="1482601" cy="12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05" y="1973172"/>
            <a:ext cx="1482601" cy="12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05" y="1949718"/>
            <a:ext cx="1482601" cy="12038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991">
            <a:off x="721969" y="4163133"/>
            <a:ext cx="1466068" cy="146606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1200669" y="4149037"/>
            <a:ext cx="1466068" cy="14660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1626957" y="4228922"/>
            <a:ext cx="1466068" cy="146606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2171870" y="4195946"/>
            <a:ext cx="1466068" cy="146606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2643037" y="4252424"/>
            <a:ext cx="1466068" cy="146606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091028" y="4236758"/>
            <a:ext cx="1466068" cy="146606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545934" y="4236759"/>
            <a:ext cx="1466068" cy="146606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056368" y="4221090"/>
            <a:ext cx="1466068" cy="146606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570776" y="4228923"/>
            <a:ext cx="1466068" cy="146606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5082813" y="4205422"/>
            <a:ext cx="1466068" cy="146606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2202">
            <a:off x="5572337" y="4245701"/>
            <a:ext cx="1466068" cy="1466068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514609" y="209250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18042" y="4417278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5314" y="496237"/>
            <a:ext cx="619598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0"/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 , ভাব ও উত্তর দেওয়ার চেষ্টা কর </a:t>
            </a:r>
            <a:endParaRPr lang="en-US" sz="4000" dirty="0">
              <a:ln w="0"/>
              <a:solidFill>
                <a:srgbClr val="0000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7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93812" t="-30718" r="-82256" b="-23403"/>
          <a:stretch/>
        </p:blipFill>
        <p:spPr>
          <a:xfrm>
            <a:off x="402336" y="338285"/>
            <a:ext cx="8330184" cy="2251678"/>
          </a:xfrm>
          <a:prstGeom prst="star32">
            <a:avLst>
              <a:gd name="adj" fmla="val 30438"/>
            </a:avLst>
          </a:prstGeom>
          <a:solidFill>
            <a:schemeClr val="accent6">
              <a:lumMod val="75000"/>
            </a:schemeClr>
          </a:solidFill>
          <a:ln w="34925">
            <a:gradFill>
              <a:gsLst>
                <a:gs pos="59000">
                  <a:schemeClr val="accent2">
                    <a:lumMod val="75000"/>
                    <a:alpha val="0"/>
                  </a:schemeClr>
                </a:gs>
                <a:gs pos="74000">
                  <a:srgbClr val="0000FF">
                    <a:lumMod val="42000"/>
                    <a:lumOff val="58000"/>
                  </a:srgbClr>
                </a:gs>
                <a:gs pos="0">
                  <a:schemeClr val="bg1"/>
                </a:gs>
              </a:gsLst>
              <a:lin ang="5400000" scaled="1"/>
            </a:gra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-18255" t="-33497" r="-18091" b="-23447"/>
          <a:stretch/>
        </p:blipFill>
        <p:spPr>
          <a:xfrm>
            <a:off x="681228" y="3161959"/>
            <a:ext cx="7608276" cy="2833559"/>
          </a:xfrm>
          <a:prstGeom prst="star32">
            <a:avLst>
              <a:gd name="adj" fmla="val 33363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25400" cmpd="tri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197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313" y="2882520"/>
            <a:ext cx="8269458" cy="58477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অঙ্কপাতন করতে পারবে ; </a:t>
            </a:r>
            <a:endParaRPr lang="en-US" sz="3200" dirty="0">
              <a:ln w="0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313" y="3436518"/>
            <a:ext cx="8269458" cy="58477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n w="0"/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সংখ্যার সার্থক অঙ্কগুলির স্থানীয় মান নির্ণয় করতে পারবে ; </a:t>
            </a:r>
            <a:endParaRPr lang="en-US" sz="3200" dirty="0">
              <a:ln w="0"/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313" y="3928960"/>
            <a:ext cx="8409746" cy="107721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দেশীয় ও আন্তর্জাতিক পদ্ধতিতে সংখ্যা কথায় ও অঙ্কে প্রকাশ করতে পারবে ;   </a:t>
            </a:r>
            <a:endParaRPr lang="en-US" sz="3200" dirty="0">
              <a:ln w="0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313" y="4929234"/>
            <a:ext cx="8269458" cy="107721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ln w="0"/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দেশীয় ও আন্তর্জাতিক পদ্ধতির মধ্যে পারস্পরিক সম্পর্ক তৈরি করতে পারবে ।   </a:t>
            </a:r>
            <a:endParaRPr lang="en-US" sz="3200" dirty="0">
              <a:ln w="0"/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1665515" y="428267"/>
            <a:ext cx="5669279" cy="1276741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175" y="1974579"/>
            <a:ext cx="4829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পাঠশেষে শিক্ষার্থীরা -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10118"/>
              </p:ext>
            </p:extLst>
          </p:nvPr>
        </p:nvGraphicFramePr>
        <p:xfrm>
          <a:off x="927841" y="689782"/>
          <a:ext cx="5469468" cy="59080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4401"/>
                <a:gridCol w="745067"/>
              </a:tblGrid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27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83" y="728344"/>
            <a:ext cx="431937" cy="502067"/>
          </a:xfrm>
          <a:prstGeom prst="cube">
            <a:avLst>
              <a:gd name="adj" fmla="val 21080"/>
            </a:avLst>
          </a:prstGeo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42" y="1908182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691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039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2490668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2490667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3084594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3084593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365906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3659063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4277494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4277493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483340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483340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5478172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5478171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6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5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7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6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8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5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7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76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38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69" y="486901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00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702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7" y="1311736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1308311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2490668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2490667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3659064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3659063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44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4868573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4868572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76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79" name="TextBox 78"/>
          <p:cNvSpPr txBox="1"/>
          <p:nvPr/>
        </p:nvSpPr>
        <p:spPr>
          <a:xfrm>
            <a:off x="5872363" y="694924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72363" y="1288849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72363" y="187476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38497" y="243609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838497" y="305117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38497" y="362564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838497" y="4192117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14149" y="479998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38497" y="532320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90336" y="5915079"/>
            <a:ext cx="5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6423070" y="694924"/>
            <a:ext cx="329150" cy="5250143"/>
          </a:xfrm>
          <a:prstGeom prst="rightBrace">
            <a:avLst>
              <a:gd name="adj1" fmla="val 65218"/>
              <a:gd name="adj2" fmla="val 47743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45444" y="596953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শূন্য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7810"/>
              </p:ext>
            </p:extLst>
          </p:nvPr>
        </p:nvGraphicFramePr>
        <p:xfrm>
          <a:off x="5639043" y="683706"/>
          <a:ext cx="741318" cy="58777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1318"/>
              </a:tblGrid>
              <a:tr h="592073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4124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শূন্য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27566" y="1388115"/>
            <a:ext cx="677108" cy="405488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BD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স্বার্থক অঙ্ক 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5981896" y="1186760"/>
            <a:ext cx="2591650" cy="1559047"/>
          </a:xfrm>
          <a:prstGeom prst="bentConnector3">
            <a:avLst>
              <a:gd name="adj1" fmla="val 16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101" idx="2"/>
          </p:cNvCxnSpPr>
          <p:nvPr/>
        </p:nvCxnSpPr>
        <p:spPr>
          <a:xfrm rot="5400000" flipH="1" flipV="1">
            <a:off x="5907583" y="4381220"/>
            <a:ext cx="2661440" cy="1715881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672391" y="3262109"/>
            <a:ext cx="847705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38100"/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38100"/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553" y="91278"/>
            <a:ext cx="69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rgbClr val="0000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প্রত্যেক সারির  বস্তুগুলো গুণে গুণে বল </a:t>
            </a:r>
            <a:endParaRPr lang="en-US" sz="3600" dirty="0">
              <a:ln w="0"/>
              <a:solidFill>
                <a:srgbClr val="0000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54449" y="3262109"/>
            <a:ext cx="865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41" grpId="0" animBg="1"/>
      <p:bldP spid="2" grpId="0"/>
      <p:bldP spid="42" grpId="0" animBg="1"/>
      <p:bldP spid="101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260551" y="149343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6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10250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60551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10852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387767" y="2031638"/>
            <a:ext cx="3028307" cy="2931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50300" y="0"/>
                </a:moveTo>
                <a:lnTo>
                  <a:pt x="2850300" y="117206"/>
                </a:lnTo>
                <a:lnTo>
                  <a:pt x="0" y="117206"/>
                </a:lnTo>
                <a:lnTo>
                  <a:pt x="0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3"/>
          <p:cNvSpPr/>
          <p:nvPr/>
        </p:nvSpPr>
        <p:spPr>
          <a:xfrm>
            <a:off x="5108379" y="2053862"/>
            <a:ext cx="2511621" cy="2203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7206"/>
                </a:lnTo>
                <a:lnTo>
                  <a:pt x="2974539" y="117206"/>
                </a:lnTo>
                <a:lnTo>
                  <a:pt x="2974539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4595700" y="2032762"/>
            <a:ext cx="153428" cy="3516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4412"/>
                </a:lnTo>
              </a:path>
            </a:pathLst>
          </a:custGeom>
          <a:noFill/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410250" y="306672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255829" y="3066789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10852" y="3066727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10250" y="3889680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=৩০০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55829" y="39061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110852" y="39060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567393" y="5730204"/>
            <a:ext cx="5931876" cy="703384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৩০০+৩০+৩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=৩৩৩ </a:t>
            </a:r>
            <a:endParaRPr lang="en-US" sz="7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Down Arrow Callout 19"/>
          <p:cNvSpPr/>
          <p:nvPr/>
        </p:nvSpPr>
        <p:spPr>
          <a:xfrm>
            <a:off x="635913" y="442381"/>
            <a:ext cx="8035121" cy="973702"/>
          </a:xfrm>
          <a:prstGeom prst="downArrowCallou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অঙ্ক দ্বারা লিখাকে অঙ্কপাতন বলে ।   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0389" y="1588274"/>
            <a:ext cx="8253046" cy="3468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prstTxWarp prst="textWave4">
              <a:avLst>
                <a:gd name="adj1" fmla="val 4726"/>
                <a:gd name="adj2" fmla="val 0"/>
              </a:avLst>
            </a:prstTxWarp>
            <a:spAutoFit/>
          </a:bodyPr>
          <a:lstStyle/>
          <a:p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ln w="0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স্বার্থক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অঙ্কগুলোর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স্থানীয়মান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৬৮৭০৪</a:t>
            </a:r>
            <a:r>
              <a:rPr lang="bn-BD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n w="0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>
            <a:off x="67304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634448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66837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702300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736226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770152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804078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83800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88799" y="3133848"/>
            <a:ext cx="8177414" cy="563959"/>
            <a:chOff x="588799" y="3417627"/>
            <a:chExt cx="8177414" cy="563959"/>
          </a:xfrm>
        </p:grpSpPr>
        <p:sp>
          <p:nvSpPr>
            <p:cNvPr id="43" name="Freeform 42"/>
            <p:cNvSpPr/>
            <p:nvPr/>
          </p:nvSpPr>
          <p:spPr>
            <a:xfrm>
              <a:off x="58879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 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2272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5665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90577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24503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3"/>
            </a:solidFill>
            <a:ln>
              <a:solidFill>
                <a:srgbClr val="70AB46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75842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79235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2628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50745" y="1892658"/>
            <a:ext cx="1946032" cy="582542"/>
            <a:chOff x="2138724" y="41859"/>
            <a:chExt cx="970904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16" name="Rectangle 15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95368" y="1892658"/>
            <a:ext cx="1915668" cy="582542"/>
            <a:chOff x="4356815" y="41859"/>
            <a:chExt cx="931022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19" name="Rectangle 18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হাজার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2738" y="3709735"/>
            <a:ext cx="1312986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2" name="Rectangle 21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আটকোটি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12976" y="3686289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5" name="Rectangle 24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ছিয়াত্তর লক্ষ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681045" y="3709734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8" name="Rectangle 27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চুয়ান্ন হাজার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756029" y="3709734"/>
            <a:ext cx="3048002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 30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তিনশত একুশ 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71" y="5092305"/>
            <a:ext cx="3928534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কথায় লিখঃ ২৮৬৯৩৫১৭০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9471" y="5829696"/>
            <a:ext cx="8408532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 লিখঃ একশকোটি সাত লক্ষ চল্লিশ হাজার একশ বাইশ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3"/>
          <a:srcRect l="-45737" t="-26496" r="-42711" b="-24500"/>
          <a:stretch/>
        </p:blipFill>
        <p:spPr>
          <a:xfrm>
            <a:off x="862412" y="242047"/>
            <a:ext cx="7674514" cy="1495762"/>
          </a:xfrm>
          <a:prstGeom prst="star24">
            <a:avLst>
              <a:gd name="adj" fmla="val 26079"/>
            </a:avLst>
          </a:prstGeom>
          <a:solidFill>
            <a:srgbClr val="0000FF"/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Rectangle 1"/>
          <p:cNvSpPr/>
          <p:nvPr/>
        </p:nvSpPr>
        <p:spPr>
          <a:xfrm>
            <a:off x="378905" y="4433528"/>
            <a:ext cx="1097280" cy="54864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3"/>
          <a:srcRect l="-45737" t="-26496" r="-42711" b="-24500"/>
          <a:stretch/>
        </p:blipFill>
        <p:spPr>
          <a:xfrm>
            <a:off x="856384" y="328739"/>
            <a:ext cx="7674514" cy="1495762"/>
          </a:xfrm>
          <a:prstGeom prst="star24">
            <a:avLst>
              <a:gd name="adj" fmla="val 26079"/>
            </a:avLst>
          </a:prstGeom>
          <a:solidFill>
            <a:srgbClr val="0000FF"/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2078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/>
      <p:bldP spid="35" grpId="0" build="p" animBg="1"/>
      <p:bldP spid="36" grpId="0" build="p" animBg="1"/>
      <p:bldP spid="37" grpId="0" build="p" animBg="1"/>
      <p:bldP spid="38" grpId="0" build="p" animBg="1"/>
      <p:bldP spid="39" grpId="0" build="p" animBg="1"/>
      <p:bldP spid="40" grpId="0" build="p" animBg="1"/>
      <p:bldP spid="41" grpId="0" build="p" animBg="1"/>
      <p:bldP spid="51" grpId="0" build="p" animBg="1"/>
      <p:bldP spid="52" grpId="0" build="p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1770</TotalTime>
  <Words>494</Words>
  <Application>Microsoft Office PowerPoint</Application>
  <PresentationFormat>On-screen Show (4:3)</PresentationFormat>
  <Paragraphs>193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Zahed</cp:lastModifiedBy>
  <cp:revision>286</cp:revision>
  <dcterms:created xsi:type="dcterms:W3CDTF">2014-07-01T11:44:30Z</dcterms:created>
  <dcterms:modified xsi:type="dcterms:W3CDTF">2020-06-25T02:24:22Z</dcterms:modified>
</cp:coreProperties>
</file>