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367" r:id="rId3"/>
    <p:sldId id="258" r:id="rId4"/>
    <p:sldId id="477" r:id="rId5"/>
    <p:sldId id="440" r:id="rId6"/>
    <p:sldId id="441" r:id="rId7"/>
    <p:sldId id="442" r:id="rId8"/>
    <p:sldId id="473" r:id="rId9"/>
    <p:sldId id="445" r:id="rId10"/>
    <p:sldId id="446" r:id="rId11"/>
    <p:sldId id="469" r:id="rId12"/>
    <p:sldId id="479" r:id="rId13"/>
    <p:sldId id="449" r:id="rId14"/>
    <p:sldId id="451" r:id="rId15"/>
    <p:sldId id="478" r:id="rId16"/>
    <p:sldId id="453" r:id="rId17"/>
    <p:sldId id="470" r:id="rId18"/>
    <p:sldId id="471" r:id="rId19"/>
    <p:sldId id="472" r:id="rId20"/>
    <p:sldId id="474" r:id="rId21"/>
    <p:sldId id="475" r:id="rId22"/>
    <p:sldId id="476" r:id="rId23"/>
    <p:sldId id="468" r:id="rId24"/>
    <p:sldId id="291" r:id="rId25"/>
    <p:sldId id="462" r:id="rId26"/>
    <p:sldId id="34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24" d="100"/>
          <a:sy n="24" d="100"/>
        </p:scale>
        <p:origin x="48" y="8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F21BA3-1A58-484D-A145-9DD2C8388924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8FDD22-0089-48C2-A171-F293F3962AE5}">
      <dgm:prSet phldrT="[Text]" custT="1"/>
      <dgm:spPr/>
      <dgm:t>
        <a:bodyPr/>
        <a:lstStyle/>
        <a:p>
          <a:r>
            <a:rPr lang="bn-IN" sz="44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রেওয়ামিলের উদ্দেশ্য </a:t>
          </a:r>
          <a:endParaRPr lang="en-US" sz="4400" b="1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02373FC-9284-443E-9F4B-81AD4CEB34E0}" type="parTrans" cxnId="{4205C478-772D-48DA-8803-7D9BC9EB950D}">
      <dgm:prSet/>
      <dgm:spPr/>
      <dgm:t>
        <a:bodyPr/>
        <a:lstStyle/>
        <a:p>
          <a:endParaRPr lang="en-US"/>
        </a:p>
      </dgm:t>
    </dgm:pt>
    <dgm:pt modelId="{51C4C5D3-591D-45F6-8FDE-77F86B6082F6}" type="sibTrans" cxnId="{4205C478-772D-48DA-8803-7D9BC9EB950D}">
      <dgm:prSet/>
      <dgm:spPr/>
      <dgm:t>
        <a:bodyPr/>
        <a:lstStyle/>
        <a:p>
          <a:endParaRPr lang="en-US"/>
        </a:p>
      </dgm:t>
    </dgm:pt>
    <dgm:pt modelId="{AB565CE1-6DAE-41FF-8E71-8D1A91B89559}">
      <dgm:prSet phldrT="[Text]" custT="1"/>
      <dgm:spPr/>
      <dgm:t>
        <a:bodyPr/>
        <a:lstStyle/>
        <a:p>
          <a:r>
            <a:rPr lang="bn-IN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হিসাবের গানিতিক শুদ্বতা যাচাই </a:t>
          </a:r>
          <a:endParaRPr lang="en-US" sz="3200" b="1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4C3DF19-6ECF-4C2D-8001-9F969D0A821B}" type="parTrans" cxnId="{EEC513F9-D1BC-4CED-AC57-28B4C672D506}">
      <dgm:prSet/>
      <dgm:spPr/>
      <dgm:t>
        <a:bodyPr/>
        <a:lstStyle/>
        <a:p>
          <a:endParaRPr lang="en-US"/>
        </a:p>
      </dgm:t>
    </dgm:pt>
    <dgm:pt modelId="{87546BDF-7526-451A-A52F-60656A643878}" type="sibTrans" cxnId="{EEC513F9-D1BC-4CED-AC57-28B4C672D506}">
      <dgm:prSet/>
      <dgm:spPr/>
      <dgm:t>
        <a:bodyPr/>
        <a:lstStyle/>
        <a:p>
          <a:endParaRPr lang="en-US"/>
        </a:p>
      </dgm:t>
    </dgm:pt>
    <dgm:pt modelId="{73CA212D-10E0-4912-AC13-457057423DA5}">
      <dgm:prSet phldrT="[Text]" custT="1"/>
      <dgm:spPr/>
      <dgm:t>
        <a:bodyPr/>
        <a:lstStyle/>
        <a:p>
          <a:r>
            <a:rPr lang="bn-IN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আর্থিক  বিবরনী প্রস্তুতকর</a:t>
          </a:r>
          <a:r>
            <a: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ণ</a:t>
          </a:r>
          <a:r>
            <a:rPr lang="bn-IN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   </a:t>
          </a:r>
          <a:endParaRPr lang="en-US" sz="3200" b="1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A974809-5752-4E6E-96D4-71817B34B703}" type="parTrans" cxnId="{526AFE62-AB44-4F7D-96A2-AB09979A0D42}">
      <dgm:prSet/>
      <dgm:spPr/>
      <dgm:t>
        <a:bodyPr/>
        <a:lstStyle/>
        <a:p>
          <a:endParaRPr lang="en-US"/>
        </a:p>
      </dgm:t>
    </dgm:pt>
    <dgm:pt modelId="{2274F71D-7AED-411C-9131-C1AC2E251ED0}" type="sibTrans" cxnId="{526AFE62-AB44-4F7D-96A2-AB09979A0D42}">
      <dgm:prSet/>
      <dgm:spPr/>
      <dgm:t>
        <a:bodyPr/>
        <a:lstStyle/>
        <a:p>
          <a:endParaRPr lang="en-US"/>
        </a:p>
      </dgm:t>
    </dgm:pt>
    <dgm:pt modelId="{9728CD58-167C-49B1-81B6-D0782B687A31}">
      <dgm:prSet phldrT="[Text]" custT="1"/>
      <dgm:spPr/>
      <dgm:t>
        <a:bodyPr/>
        <a:lstStyle/>
        <a:p>
          <a:r>
            <a:rPr lang="bn-IN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ভুলত্রুটি উদ্ঘাটন </a:t>
          </a:r>
          <a:endParaRPr lang="en-US" sz="3200" b="1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5CABA23-71EB-4890-A74E-17B901515767}" type="parTrans" cxnId="{8662DE81-5E88-4739-93C7-EB766DF22457}">
      <dgm:prSet/>
      <dgm:spPr/>
      <dgm:t>
        <a:bodyPr/>
        <a:lstStyle/>
        <a:p>
          <a:endParaRPr lang="en-US"/>
        </a:p>
      </dgm:t>
    </dgm:pt>
    <dgm:pt modelId="{8061780B-7B2C-49CE-9D8A-5C48A0AEC585}" type="sibTrans" cxnId="{8662DE81-5E88-4739-93C7-EB766DF22457}">
      <dgm:prSet/>
      <dgm:spPr/>
      <dgm:t>
        <a:bodyPr/>
        <a:lstStyle/>
        <a:p>
          <a:endParaRPr lang="en-US"/>
        </a:p>
      </dgm:t>
    </dgm:pt>
    <dgm:pt modelId="{B6C9D0D8-0F1B-49BD-BB53-7BD8683E425F}">
      <dgm:prSet phldrT="[Text]" custT="1"/>
      <dgm:spPr/>
      <dgm:t>
        <a:bodyPr/>
        <a:lstStyle/>
        <a:p>
          <a:r>
            <a:rPr lang="bn-IN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দু,তরফা দাখিলা পদ্বতির প্রয়োগ </a:t>
          </a:r>
          <a:endParaRPr lang="en-US" sz="3200" b="1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FE0669A-3A7A-4507-8E07-EF93BAFCDF21}" type="parTrans" cxnId="{02488430-68C2-4C86-A749-008F655DDA70}">
      <dgm:prSet/>
      <dgm:spPr/>
      <dgm:t>
        <a:bodyPr/>
        <a:lstStyle/>
        <a:p>
          <a:endParaRPr lang="en-US"/>
        </a:p>
      </dgm:t>
    </dgm:pt>
    <dgm:pt modelId="{55177093-3053-430B-8C59-E5389CA0E87E}" type="sibTrans" cxnId="{02488430-68C2-4C86-A749-008F655DDA70}">
      <dgm:prSet/>
      <dgm:spPr/>
      <dgm:t>
        <a:bodyPr/>
        <a:lstStyle/>
        <a:p>
          <a:endParaRPr lang="en-US"/>
        </a:p>
      </dgm:t>
    </dgm:pt>
    <dgm:pt modelId="{51CA8F10-86FA-4845-8F78-9091E3C010A5}">
      <dgm:prSet phldrT="[Text]" custT="1"/>
      <dgm:spPr/>
      <dgm:t>
        <a:bodyPr/>
        <a:lstStyle/>
        <a:p>
          <a:r>
            <a:rPr lang="bn-IN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</a:t>
          </a:r>
          <a:r>
            <a: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আর্থক বিবর</a:t>
          </a:r>
          <a:r>
            <a: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ণী</a:t>
          </a:r>
          <a:r>
            <a:rPr lang="bn-IN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প্রস্তুতের সময় ও শ্রমের অবচয় রোধ  </a:t>
          </a:r>
          <a:endParaRPr lang="en-US" sz="2800" b="1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8350B65-085C-4397-B6A2-EA17F5A49200}" type="parTrans" cxnId="{4F623FC0-0F5C-420B-A931-BA54B68C96EA}">
      <dgm:prSet/>
      <dgm:spPr/>
      <dgm:t>
        <a:bodyPr/>
        <a:lstStyle/>
        <a:p>
          <a:endParaRPr lang="en-US"/>
        </a:p>
      </dgm:t>
    </dgm:pt>
    <dgm:pt modelId="{DA666C37-2E00-4868-9BEA-FBB345A26A3A}" type="sibTrans" cxnId="{4F623FC0-0F5C-420B-A931-BA54B68C96EA}">
      <dgm:prSet/>
      <dgm:spPr/>
      <dgm:t>
        <a:bodyPr/>
        <a:lstStyle/>
        <a:p>
          <a:endParaRPr lang="en-US"/>
        </a:p>
      </dgm:t>
    </dgm:pt>
    <dgm:pt modelId="{F5EBDA82-90F4-436A-B63E-B56EFB723E7F}">
      <dgm:prSet phldrT="[Text]" custT="1"/>
      <dgm:spPr/>
      <dgm:t>
        <a:bodyPr/>
        <a:lstStyle/>
        <a:p>
          <a:r>
            <a:rPr lang="bn-IN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৬। আর্থিক অবস্থা সম্পর্কে ধার</a:t>
          </a:r>
          <a:r>
            <a: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ণা</a:t>
          </a:r>
          <a:r>
            <a:rPr lang="bn-IN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                         </a:t>
          </a:r>
          <a:endParaRPr lang="en-US" sz="3200" b="1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3C91F26-6664-4E22-8681-A7F0E107D855}" type="parTrans" cxnId="{D35C9849-CDC6-4E1C-8B70-0ABD2C69E577}">
      <dgm:prSet/>
      <dgm:spPr/>
      <dgm:t>
        <a:bodyPr/>
        <a:lstStyle/>
        <a:p>
          <a:endParaRPr lang="en-US"/>
        </a:p>
      </dgm:t>
    </dgm:pt>
    <dgm:pt modelId="{E29336D0-6551-4D16-86DD-CCC6E3A98C01}" type="sibTrans" cxnId="{D35C9849-CDC6-4E1C-8B70-0ABD2C69E577}">
      <dgm:prSet/>
      <dgm:spPr/>
      <dgm:t>
        <a:bodyPr/>
        <a:lstStyle/>
        <a:p>
          <a:endParaRPr lang="en-US"/>
        </a:p>
      </dgm:t>
    </dgm:pt>
    <dgm:pt modelId="{0A252DBB-C268-42D6-AEC5-98E6561F44E2}" type="pres">
      <dgm:prSet presAssocID="{E9F21BA3-1A58-484D-A145-9DD2C838892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3EEE0B92-9E49-4BC2-962B-FBA157685E50}" type="pres">
      <dgm:prSet presAssocID="{078FDD22-0089-48C2-A171-F293F3962AE5}" presName="Parent" presStyleLbl="node0" presStyleIdx="0" presStyleCnt="1" custScaleX="168978">
        <dgm:presLayoutVars>
          <dgm:chMax val="6"/>
          <dgm:chPref val="6"/>
        </dgm:presLayoutVars>
      </dgm:prSet>
      <dgm:spPr/>
    </dgm:pt>
    <dgm:pt modelId="{0DC8C6CB-3C3F-430E-89CE-238A6D860518}" type="pres">
      <dgm:prSet presAssocID="{AB565CE1-6DAE-41FF-8E71-8D1A91B89559}" presName="Accent1" presStyleCnt="0"/>
      <dgm:spPr/>
    </dgm:pt>
    <dgm:pt modelId="{658AAB4C-48A6-4B35-99E8-A6B37AF2795B}" type="pres">
      <dgm:prSet presAssocID="{AB565CE1-6DAE-41FF-8E71-8D1A91B89559}" presName="Accent" presStyleLbl="bgShp" presStyleIdx="0" presStyleCnt="6"/>
      <dgm:spPr/>
    </dgm:pt>
    <dgm:pt modelId="{A662D87C-950E-4660-95A7-2D21CD07A65E}" type="pres">
      <dgm:prSet presAssocID="{AB565CE1-6DAE-41FF-8E71-8D1A91B89559}" presName="Child1" presStyleLbl="node1" presStyleIdx="0" presStyleCnt="6" custScaleX="166973">
        <dgm:presLayoutVars>
          <dgm:chMax val="0"/>
          <dgm:chPref val="0"/>
          <dgm:bulletEnabled val="1"/>
        </dgm:presLayoutVars>
      </dgm:prSet>
      <dgm:spPr/>
    </dgm:pt>
    <dgm:pt modelId="{13E55D8E-13F5-4403-B3FE-7DE5DBB5497E}" type="pres">
      <dgm:prSet presAssocID="{73CA212D-10E0-4912-AC13-457057423DA5}" presName="Accent2" presStyleCnt="0"/>
      <dgm:spPr/>
    </dgm:pt>
    <dgm:pt modelId="{C53F787A-B35E-4314-A49C-8DB6FB699380}" type="pres">
      <dgm:prSet presAssocID="{73CA212D-10E0-4912-AC13-457057423DA5}" presName="Accent" presStyleLbl="bgShp" presStyleIdx="1" presStyleCnt="6"/>
      <dgm:spPr/>
    </dgm:pt>
    <dgm:pt modelId="{B220E71E-D4AC-4C13-AE2F-03C59A49F215}" type="pres">
      <dgm:prSet presAssocID="{73CA212D-10E0-4912-AC13-457057423DA5}" presName="Child2" presStyleLbl="node1" presStyleIdx="1" presStyleCnt="6" custScaleX="156238" custLinFactNeighborX="57753" custLinFactNeighborY="843">
        <dgm:presLayoutVars>
          <dgm:chMax val="0"/>
          <dgm:chPref val="0"/>
          <dgm:bulletEnabled val="1"/>
        </dgm:presLayoutVars>
      </dgm:prSet>
      <dgm:spPr/>
    </dgm:pt>
    <dgm:pt modelId="{6AE73F3F-3FFB-424D-964A-53BAC03F943E}" type="pres">
      <dgm:prSet presAssocID="{9728CD58-167C-49B1-81B6-D0782B687A31}" presName="Accent3" presStyleCnt="0"/>
      <dgm:spPr/>
    </dgm:pt>
    <dgm:pt modelId="{784D7790-E6CF-4C70-9272-036844A73012}" type="pres">
      <dgm:prSet presAssocID="{9728CD58-167C-49B1-81B6-D0782B687A31}" presName="Accent" presStyleLbl="bgShp" presStyleIdx="2" presStyleCnt="6"/>
      <dgm:spPr/>
    </dgm:pt>
    <dgm:pt modelId="{11F68DB3-D949-4F08-9B72-5ECD34F36E65}" type="pres">
      <dgm:prSet presAssocID="{9728CD58-167C-49B1-81B6-D0782B687A31}" presName="Child3" presStyleLbl="node1" presStyleIdx="2" presStyleCnt="6" custScaleX="146200" custLinFactNeighborX="62772" custLinFactNeighborY="54076">
        <dgm:presLayoutVars>
          <dgm:chMax val="0"/>
          <dgm:chPref val="0"/>
          <dgm:bulletEnabled val="1"/>
        </dgm:presLayoutVars>
      </dgm:prSet>
      <dgm:spPr/>
    </dgm:pt>
    <dgm:pt modelId="{789B6A29-9876-4FA7-A77F-B70D22AC5CD3}" type="pres">
      <dgm:prSet presAssocID="{B6C9D0D8-0F1B-49BD-BB53-7BD8683E425F}" presName="Accent4" presStyleCnt="0"/>
      <dgm:spPr/>
    </dgm:pt>
    <dgm:pt modelId="{E9F57536-0F99-408E-BB21-C50CEDB59575}" type="pres">
      <dgm:prSet presAssocID="{B6C9D0D8-0F1B-49BD-BB53-7BD8683E425F}" presName="Accent" presStyleLbl="bgShp" presStyleIdx="3" presStyleCnt="6"/>
      <dgm:spPr/>
    </dgm:pt>
    <dgm:pt modelId="{25D174E8-11A9-4C33-9F6F-0FD0F433199B}" type="pres">
      <dgm:prSet presAssocID="{B6C9D0D8-0F1B-49BD-BB53-7BD8683E425F}" presName="Child4" presStyleLbl="node1" presStyleIdx="3" presStyleCnt="6" custScaleX="161414">
        <dgm:presLayoutVars>
          <dgm:chMax val="0"/>
          <dgm:chPref val="0"/>
          <dgm:bulletEnabled val="1"/>
        </dgm:presLayoutVars>
      </dgm:prSet>
      <dgm:spPr/>
    </dgm:pt>
    <dgm:pt modelId="{3E708520-D922-409D-AB3D-48392BD2D0A2}" type="pres">
      <dgm:prSet presAssocID="{51CA8F10-86FA-4845-8F78-9091E3C010A5}" presName="Accent5" presStyleCnt="0"/>
      <dgm:spPr/>
    </dgm:pt>
    <dgm:pt modelId="{4E12A776-A7FC-4B48-8AC2-65D92F3B5CCF}" type="pres">
      <dgm:prSet presAssocID="{51CA8F10-86FA-4845-8F78-9091E3C010A5}" presName="Accent" presStyleLbl="bgShp" presStyleIdx="4" presStyleCnt="6"/>
      <dgm:spPr/>
    </dgm:pt>
    <dgm:pt modelId="{3DD6C61C-F0A5-40A5-ABB9-B29EAA3FDE57}" type="pres">
      <dgm:prSet presAssocID="{51CA8F10-86FA-4845-8F78-9091E3C010A5}" presName="Child5" presStyleLbl="node1" presStyleIdx="4" presStyleCnt="6" custScaleX="174634" custLinFactNeighborX="-57753" custLinFactNeighborY="34658">
        <dgm:presLayoutVars>
          <dgm:chMax val="0"/>
          <dgm:chPref val="0"/>
          <dgm:bulletEnabled val="1"/>
        </dgm:presLayoutVars>
      </dgm:prSet>
      <dgm:spPr/>
    </dgm:pt>
    <dgm:pt modelId="{16CBF5B2-9A23-484B-BC4B-E864BDED92CA}" type="pres">
      <dgm:prSet presAssocID="{F5EBDA82-90F4-436A-B63E-B56EFB723E7F}" presName="Accent6" presStyleCnt="0"/>
      <dgm:spPr/>
    </dgm:pt>
    <dgm:pt modelId="{B4862A10-7F03-49FF-BC3E-53A8FDF0B518}" type="pres">
      <dgm:prSet presAssocID="{F5EBDA82-90F4-436A-B63E-B56EFB723E7F}" presName="Accent" presStyleLbl="bgShp" presStyleIdx="5" presStyleCnt="6"/>
      <dgm:spPr/>
    </dgm:pt>
    <dgm:pt modelId="{202593B8-6006-4F3F-993F-F2516D21AEE4}" type="pres">
      <dgm:prSet presAssocID="{F5EBDA82-90F4-436A-B63E-B56EFB723E7F}" presName="Child6" presStyleLbl="node1" presStyleIdx="5" presStyleCnt="6" custScaleX="152912" custLinFactNeighborX="-87317" custLinFactNeighborY="980">
        <dgm:presLayoutVars>
          <dgm:chMax val="0"/>
          <dgm:chPref val="0"/>
          <dgm:bulletEnabled val="1"/>
        </dgm:presLayoutVars>
      </dgm:prSet>
      <dgm:spPr/>
    </dgm:pt>
  </dgm:ptLst>
  <dgm:cxnLst>
    <dgm:cxn modelId="{BD8C7801-E318-4B2C-AA38-E16600CE9BAD}" type="presOf" srcId="{B6C9D0D8-0F1B-49BD-BB53-7BD8683E425F}" destId="{25D174E8-11A9-4C33-9F6F-0FD0F433199B}" srcOrd="0" destOrd="0" presId="urn:microsoft.com/office/officeart/2011/layout/HexagonRadial"/>
    <dgm:cxn modelId="{4F573829-51ED-4EE3-8BEC-3606E3F5DBFA}" type="presOf" srcId="{F5EBDA82-90F4-436A-B63E-B56EFB723E7F}" destId="{202593B8-6006-4F3F-993F-F2516D21AEE4}" srcOrd="0" destOrd="0" presId="urn:microsoft.com/office/officeart/2011/layout/HexagonRadial"/>
    <dgm:cxn modelId="{02488430-68C2-4C86-A749-008F655DDA70}" srcId="{078FDD22-0089-48C2-A171-F293F3962AE5}" destId="{B6C9D0D8-0F1B-49BD-BB53-7BD8683E425F}" srcOrd="3" destOrd="0" parTransId="{DFE0669A-3A7A-4507-8E07-EF93BAFCDF21}" sibTransId="{55177093-3053-430B-8C59-E5389CA0E87E}"/>
    <dgm:cxn modelId="{526AFE62-AB44-4F7D-96A2-AB09979A0D42}" srcId="{078FDD22-0089-48C2-A171-F293F3962AE5}" destId="{73CA212D-10E0-4912-AC13-457057423DA5}" srcOrd="1" destOrd="0" parTransId="{7A974809-5752-4E6E-96D4-71817B34B703}" sibTransId="{2274F71D-7AED-411C-9131-C1AC2E251ED0}"/>
    <dgm:cxn modelId="{4D5F2A69-AC3C-4992-A408-276132500595}" type="presOf" srcId="{73CA212D-10E0-4912-AC13-457057423DA5}" destId="{B220E71E-D4AC-4C13-AE2F-03C59A49F215}" srcOrd="0" destOrd="0" presId="urn:microsoft.com/office/officeart/2011/layout/HexagonRadial"/>
    <dgm:cxn modelId="{D35C9849-CDC6-4E1C-8B70-0ABD2C69E577}" srcId="{078FDD22-0089-48C2-A171-F293F3962AE5}" destId="{F5EBDA82-90F4-436A-B63E-B56EFB723E7F}" srcOrd="5" destOrd="0" parTransId="{C3C91F26-6664-4E22-8681-A7F0E107D855}" sibTransId="{E29336D0-6551-4D16-86DD-CCC6E3A98C01}"/>
    <dgm:cxn modelId="{03C6026B-4939-44AD-A339-DC486301DFC5}" type="presOf" srcId="{E9F21BA3-1A58-484D-A145-9DD2C8388924}" destId="{0A252DBB-C268-42D6-AEC5-98E6561F44E2}" srcOrd="0" destOrd="0" presId="urn:microsoft.com/office/officeart/2011/layout/HexagonRadial"/>
    <dgm:cxn modelId="{4205C478-772D-48DA-8803-7D9BC9EB950D}" srcId="{E9F21BA3-1A58-484D-A145-9DD2C8388924}" destId="{078FDD22-0089-48C2-A171-F293F3962AE5}" srcOrd="0" destOrd="0" parTransId="{502373FC-9284-443E-9F4B-81AD4CEB34E0}" sibTransId="{51C4C5D3-591D-45F6-8FDE-77F86B6082F6}"/>
    <dgm:cxn modelId="{8662DE81-5E88-4739-93C7-EB766DF22457}" srcId="{078FDD22-0089-48C2-A171-F293F3962AE5}" destId="{9728CD58-167C-49B1-81B6-D0782B687A31}" srcOrd="2" destOrd="0" parTransId="{95CABA23-71EB-4890-A74E-17B901515767}" sibTransId="{8061780B-7B2C-49CE-9D8A-5C48A0AEC585}"/>
    <dgm:cxn modelId="{74704B92-ED6B-4B4C-8E38-2D27CAEBAC3A}" type="presOf" srcId="{078FDD22-0089-48C2-A171-F293F3962AE5}" destId="{3EEE0B92-9E49-4BC2-962B-FBA157685E50}" srcOrd="0" destOrd="0" presId="urn:microsoft.com/office/officeart/2011/layout/HexagonRadial"/>
    <dgm:cxn modelId="{047A9E94-DFDB-4910-86F8-B317ACFAC115}" type="presOf" srcId="{AB565CE1-6DAE-41FF-8E71-8D1A91B89559}" destId="{A662D87C-950E-4660-95A7-2D21CD07A65E}" srcOrd="0" destOrd="0" presId="urn:microsoft.com/office/officeart/2011/layout/HexagonRadial"/>
    <dgm:cxn modelId="{29A314B2-7524-4A7B-9C21-7877B3221532}" type="presOf" srcId="{51CA8F10-86FA-4845-8F78-9091E3C010A5}" destId="{3DD6C61C-F0A5-40A5-ABB9-B29EAA3FDE57}" srcOrd="0" destOrd="0" presId="urn:microsoft.com/office/officeart/2011/layout/HexagonRadial"/>
    <dgm:cxn modelId="{4F623FC0-0F5C-420B-A931-BA54B68C96EA}" srcId="{078FDD22-0089-48C2-A171-F293F3962AE5}" destId="{51CA8F10-86FA-4845-8F78-9091E3C010A5}" srcOrd="4" destOrd="0" parTransId="{88350B65-085C-4397-B6A2-EA17F5A49200}" sibTransId="{DA666C37-2E00-4868-9BEA-FBB345A26A3A}"/>
    <dgm:cxn modelId="{716603D1-D9A7-493E-900D-5EDF167B36F0}" type="presOf" srcId="{9728CD58-167C-49B1-81B6-D0782B687A31}" destId="{11F68DB3-D949-4F08-9B72-5ECD34F36E65}" srcOrd="0" destOrd="0" presId="urn:microsoft.com/office/officeart/2011/layout/HexagonRadial"/>
    <dgm:cxn modelId="{EEC513F9-D1BC-4CED-AC57-28B4C672D506}" srcId="{078FDD22-0089-48C2-A171-F293F3962AE5}" destId="{AB565CE1-6DAE-41FF-8E71-8D1A91B89559}" srcOrd="0" destOrd="0" parTransId="{74C3DF19-6ECF-4C2D-8001-9F969D0A821B}" sibTransId="{87546BDF-7526-451A-A52F-60656A643878}"/>
    <dgm:cxn modelId="{C3A355AC-88DC-40B8-A700-085DEAE29DB7}" type="presParOf" srcId="{0A252DBB-C268-42D6-AEC5-98E6561F44E2}" destId="{3EEE0B92-9E49-4BC2-962B-FBA157685E50}" srcOrd="0" destOrd="0" presId="urn:microsoft.com/office/officeart/2011/layout/HexagonRadial"/>
    <dgm:cxn modelId="{34FD1124-A95C-427A-ABC1-5D16527A67E4}" type="presParOf" srcId="{0A252DBB-C268-42D6-AEC5-98E6561F44E2}" destId="{0DC8C6CB-3C3F-430E-89CE-238A6D860518}" srcOrd="1" destOrd="0" presId="urn:microsoft.com/office/officeart/2011/layout/HexagonRadial"/>
    <dgm:cxn modelId="{3D118749-0798-4AF1-B122-DDD0E6C6800D}" type="presParOf" srcId="{0DC8C6CB-3C3F-430E-89CE-238A6D860518}" destId="{658AAB4C-48A6-4B35-99E8-A6B37AF2795B}" srcOrd="0" destOrd="0" presId="urn:microsoft.com/office/officeart/2011/layout/HexagonRadial"/>
    <dgm:cxn modelId="{83589A46-E8AC-41A9-989E-A7028FADFC8D}" type="presParOf" srcId="{0A252DBB-C268-42D6-AEC5-98E6561F44E2}" destId="{A662D87C-950E-4660-95A7-2D21CD07A65E}" srcOrd="2" destOrd="0" presId="urn:microsoft.com/office/officeart/2011/layout/HexagonRadial"/>
    <dgm:cxn modelId="{39FDB8B9-A133-4A9F-BA34-FF64362A7417}" type="presParOf" srcId="{0A252DBB-C268-42D6-AEC5-98E6561F44E2}" destId="{13E55D8E-13F5-4403-B3FE-7DE5DBB5497E}" srcOrd="3" destOrd="0" presId="urn:microsoft.com/office/officeart/2011/layout/HexagonRadial"/>
    <dgm:cxn modelId="{2E478DF9-5E86-461A-AD2E-599A514365D5}" type="presParOf" srcId="{13E55D8E-13F5-4403-B3FE-7DE5DBB5497E}" destId="{C53F787A-B35E-4314-A49C-8DB6FB699380}" srcOrd="0" destOrd="0" presId="urn:microsoft.com/office/officeart/2011/layout/HexagonRadial"/>
    <dgm:cxn modelId="{B3232AC4-D022-4DEA-BE6A-1055A5D74B39}" type="presParOf" srcId="{0A252DBB-C268-42D6-AEC5-98E6561F44E2}" destId="{B220E71E-D4AC-4C13-AE2F-03C59A49F215}" srcOrd="4" destOrd="0" presId="urn:microsoft.com/office/officeart/2011/layout/HexagonRadial"/>
    <dgm:cxn modelId="{A4F8B4B8-A3DF-4010-AEFA-2C0D279A2385}" type="presParOf" srcId="{0A252DBB-C268-42D6-AEC5-98E6561F44E2}" destId="{6AE73F3F-3FFB-424D-964A-53BAC03F943E}" srcOrd="5" destOrd="0" presId="urn:microsoft.com/office/officeart/2011/layout/HexagonRadial"/>
    <dgm:cxn modelId="{DDDF8B2A-F711-4720-895E-58BCD388C8EB}" type="presParOf" srcId="{6AE73F3F-3FFB-424D-964A-53BAC03F943E}" destId="{784D7790-E6CF-4C70-9272-036844A73012}" srcOrd="0" destOrd="0" presId="urn:microsoft.com/office/officeart/2011/layout/HexagonRadial"/>
    <dgm:cxn modelId="{DCA2DCFB-ACF1-496B-A1D7-BB4D817F5C96}" type="presParOf" srcId="{0A252DBB-C268-42D6-AEC5-98E6561F44E2}" destId="{11F68DB3-D949-4F08-9B72-5ECD34F36E65}" srcOrd="6" destOrd="0" presId="urn:microsoft.com/office/officeart/2011/layout/HexagonRadial"/>
    <dgm:cxn modelId="{C980E8C6-F364-4031-A9FA-51908291F5F6}" type="presParOf" srcId="{0A252DBB-C268-42D6-AEC5-98E6561F44E2}" destId="{789B6A29-9876-4FA7-A77F-B70D22AC5CD3}" srcOrd="7" destOrd="0" presId="urn:microsoft.com/office/officeart/2011/layout/HexagonRadial"/>
    <dgm:cxn modelId="{88D8DD80-318D-4CFA-B297-7811A6BF76E0}" type="presParOf" srcId="{789B6A29-9876-4FA7-A77F-B70D22AC5CD3}" destId="{E9F57536-0F99-408E-BB21-C50CEDB59575}" srcOrd="0" destOrd="0" presId="urn:microsoft.com/office/officeart/2011/layout/HexagonRadial"/>
    <dgm:cxn modelId="{D8DAA69E-2404-4967-BCFA-88869C0AE9EC}" type="presParOf" srcId="{0A252DBB-C268-42D6-AEC5-98E6561F44E2}" destId="{25D174E8-11A9-4C33-9F6F-0FD0F433199B}" srcOrd="8" destOrd="0" presId="urn:microsoft.com/office/officeart/2011/layout/HexagonRadial"/>
    <dgm:cxn modelId="{06CE43F1-56D1-4249-93D6-B7A802D536F9}" type="presParOf" srcId="{0A252DBB-C268-42D6-AEC5-98E6561F44E2}" destId="{3E708520-D922-409D-AB3D-48392BD2D0A2}" srcOrd="9" destOrd="0" presId="urn:microsoft.com/office/officeart/2011/layout/HexagonRadial"/>
    <dgm:cxn modelId="{83C23AB6-1509-47CA-9282-EED6835D47BA}" type="presParOf" srcId="{3E708520-D922-409D-AB3D-48392BD2D0A2}" destId="{4E12A776-A7FC-4B48-8AC2-65D92F3B5CCF}" srcOrd="0" destOrd="0" presId="urn:microsoft.com/office/officeart/2011/layout/HexagonRadial"/>
    <dgm:cxn modelId="{61E9572E-7708-429F-A7BD-127BAED94646}" type="presParOf" srcId="{0A252DBB-C268-42D6-AEC5-98E6561F44E2}" destId="{3DD6C61C-F0A5-40A5-ABB9-B29EAA3FDE57}" srcOrd="10" destOrd="0" presId="urn:microsoft.com/office/officeart/2011/layout/HexagonRadial"/>
    <dgm:cxn modelId="{D99CAF50-3046-46B8-8210-CF28B7EBA1A4}" type="presParOf" srcId="{0A252DBB-C268-42D6-AEC5-98E6561F44E2}" destId="{16CBF5B2-9A23-484B-BC4B-E864BDED92CA}" srcOrd="11" destOrd="0" presId="urn:microsoft.com/office/officeart/2011/layout/HexagonRadial"/>
    <dgm:cxn modelId="{78F99860-3A4C-491C-B606-523BEB7C49C2}" type="presParOf" srcId="{16CBF5B2-9A23-484B-BC4B-E864BDED92CA}" destId="{B4862A10-7F03-49FF-BC3E-53A8FDF0B518}" srcOrd="0" destOrd="0" presId="urn:microsoft.com/office/officeart/2011/layout/HexagonRadial"/>
    <dgm:cxn modelId="{E15930CB-340F-4A3D-AD6D-9AB1F4083241}" type="presParOf" srcId="{0A252DBB-C268-42D6-AEC5-98E6561F44E2}" destId="{202593B8-6006-4F3F-993F-F2516D21AEE4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701D98-7BA9-4DCB-91D1-2826832211BF}" type="doc">
      <dgm:prSet loTypeId="urn:microsoft.com/office/officeart/2008/layout/RadialCluster" loCatId="cycle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E69BFAA-8EFD-44D4-A0DB-EC751267297F}">
      <dgm:prSet phldrT="[Text]" custT="1"/>
      <dgm:spPr/>
      <dgm:t>
        <a:bodyPr/>
        <a:lstStyle/>
        <a:p>
          <a:r>
            <a:rPr lang="en-US" sz="3600" dirty="0">
              <a:latin typeface="NikoshBAN" panose="02000000000000000000" pitchFamily="2" charset="0"/>
              <a:cs typeface="NikoshBAN" panose="02000000000000000000" pitchFamily="2" charset="0"/>
            </a:rPr>
            <a:t>যে সমস্ত ভুল রেওয়ামিলে ধরা পড়ে না</a:t>
          </a:r>
        </a:p>
      </dgm:t>
    </dgm:pt>
    <dgm:pt modelId="{998A75D4-1ACC-425D-A355-9CC2C8E5EBD7}" type="parTrans" cxnId="{EC768D70-A85B-45F7-A19F-C5D1B9D733DD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6F29E39-95B8-4B2B-AFF0-9F8FDB8533BE}" type="sibTrans" cxnId="{EC768D70-A85B-45F7-A19F-C5D1B9D733DD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DFA851C-B7A7-4646-9418-0A66DAE924EA}">
      <dgm:prSet phldrT="[Text]" custT="1"/>
      <dgm:spPr/>
      <dgm:t>
        <a:bodyPr/>
        <a:lstStyle/>
        <a:p>
          <a:r>
            <a:rPr lang="en-US" sz="3600" dirty="0">
              <a:latin typeface="NikoshBAN" panose="02000000000000000000" pitchFamily="2" charset="0"/>
              <a:cs typeface="NikoshBAN" panose="02000000000000000000" pitchFamily="2" charset="0"/>
            </a:rPr>
            <a:t>করণিক ভুল</a:t>
          </a:r>
        </a:p>
      </dgm:t>
    </dgm:pt>
    <dgm:pt modelId="{537BF876-F914-4B35-BDFB-01F773E95DA4}" type="parTrans" cxnId="{303A1817-D18F-4B74-93DF-6B8F8998D7A5}">
      <dgm:prSet>
        <dgm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dgm:style>
      </dgm:prSet>
      <dgm:spPr>
        <a:ln w="76200"/>
      </dgm:spPr>
      <dgm:t>
        <a:bodyPr/>
        <a:lstStyle/>
        <a:p>
          <a:endParaRPr lang="en-US" sz="3600">
            <a:ln w="76200">
              <a:solidFill>
                <a:srgbClr val="00B0F0"/>
              </a:solidFill>
            </a:ln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D4EADA7-B48B-4AC3-952C-CAE7CD602507}" type="sibTrans" cxnId="{303A1817-D18F-4B74-93DF-6B8F8998D7A5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60F8C70-1443-45E8-95A5-4ECD4B182D26}">
      <dgm:prSet phldrT="[Text]" custT="1"/>
      <dgm:spPr/>
      <dgm:t>
        <a:bodyPr/>
        <a:lstStyle/>
        <a:p>
          <a:r>
            <a:rPr lang="en-US" sz="3600" dirty="0">
              <a:latin typeface="NikoshBAN" panose="02000000000000000000" pitchFamily="2" charset="0"/>
              <a:cs typeface="NikoshBAN" panose="02000000000000000000" pitchFamily="2" charset="0"/>
            </a:rPr>
            <a:t>নীতিগত ভুল</a:t>
          </a:r>
        </a:p>
      </dgm:t>
    </dgm:pt>
    <dgm:pt modelId="{549D780C-267F-4109-B473-3ECF17B762D3}" type="sibTrans" cxnId="{943EDDED-8152-4D06-B4F8-22141E87D875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7167879-D50A-4EC0-9E5C-753BC0CC89AF}" type="parTrans" cxnId="{943EDDED-8152-4D06-B4F8-22141E87D875}">
      <dgm:prSet>
        <dgm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dgm:style>
      </dgm:prSet>
      <dgm:spPr>
        <a:ln w="76200"/>
      </dgm:spPr>
      <dgm:t>
        <a:bodyPr/>
        <a:lstStyle/>
        <a:p>
          <a:endParaRPr lang="en-US" sz="3600">
            <a:ln w="76200">
              <a:solidFill>
                <a:srgbClr val="00B0F0"/>
              </a:solidFill>
            </a:ln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316ADDB-4048-4EA1-AC7D-D3F08CE7700E}" type="pres">
      <dgm:prSet presAssocID="{9A701D98-7BA9-4DCB-91D1-2826832211B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811698F2-7BB1-4730-BF07-DC5D26E128C8}" type="pres">
      <dgm:prSet presAssocID="{7E69BFAA-8EFD-44D4-A0DB-EC751267297F}" presName="singleCycle" presStyleCnt="0"/>
      <dgm:spPr/>
    </dgm:pt>
    <dgm:pt modelId="{28EB65FC-C6FE-4B27-BC46-19A8F6626FA3}" type="pres">
      <dgm:prSet presAssocID="{7E69BFAA-8EFD-44D4-A0DB-EC751267297F}" presName="singleCenter" presStyleLbl="node1" presStyleIdx="0" presStyleCnt="3" custScaleX="305394" custScaleY="40683" custLinFactNeighborX="-267" custLinFactNeighborY="-53668">
        <dgm:presLayoutVars>
          <dgm:chMax val="7"/>
          <dgm:chPref val="7"/>
        </dgm:presLayoutVars>
      </dgm:prSet>
      <dgm:spPr/>
    </dgm:pt>
    <dgm:pt modelId="{858CB918-B509-46A6-B8AE-3552A288B71A}" type="pres">
      <dgm:prSet presAssocID="{537BF876-F914-4B35-BDFB-01F773E95DA4}" presName="Name56" presStyleLbl="parChTrans1D2" presStyleIdx="0" presStyleCnt="2"/>
      <dgm:spPr/>
    </dgm:pt>
    <dgm:pt modelId="{D3AF23A5-105B-45F5-8FC8-898CCB0E9310}" type="pres">
      <dgm:prSet presAssocID="{FDFA851C-B7A7-4646-9418-0A66DAE924EA}" presName="text0" presStyleLbl="node1" presStyleIdx="1" presStyleCnt="3" custScaleX="260778" custScaleY="46938" custRadScaleRad="153171" custRadScaleInc="-82017">
        <dgm:presLayoutVars>
          <dgm:bulletEnabled val="1"/>
        </dgm:presLayoutVars>
      </dgm:prSet>
      <dgm:spPr/>
    </dgm:pt>
    <dgm:pt modelId="{5B422402-E5EC-48AA-9A95-ABB00B5DB5F1}" type="pres">
      <dgm:prSet presAssocID="{B7167879-D50A-4EC0-9E5C-753BC0CC89AF}" presName="Name56" presStyleLbl="parChTrans1D2" presStyleIdx="1" presStyleCnt="2"/>
      <dgm:spPr/>
    </dgm:pt>
    <dgm:pt modelId="{FE26C28B-1C05-4691-A754-893350947EF7}" type="pres">
      <dgm:prSet presAssocID="{160F8C70-1443-45E8-95A5-4ECD4B182D26}" presName="text0" presStyleLbl="node1" presStyleIdx="2" presStyleCnt="3" custScaleX="226371" custScaleY="45192" custRadScaleRad="154951" custRadScaleInc="-118283">
        <dgm:presLayoutVars>
          <dgm:bulletEnabled val="1"/>
        </dgm:presLayoutVars>
      </dgm:prSet>
      <dgm:spPr/>
    </dgm:pt>
  </dgm:ptLst>
  <dgm:cxnLst>
    <dgm:cxn modelId="{64369106-FCB8-400F-A479-1D81E69EA343}" type="presOf" srcId="{160F8C70-1443-45E8-95A5-4ECD4B182D26}" destId="{FE26C28B-1C05-4691-A754-893350947EF7}" srcOrd="0" destOrd="0" presId="urn:microsoft.com/office/officeart/2008/layout/RadialCluster"/>
    <dgm:cxn modelId="{BE553207-EC6E-4516-9D99-1AE01B340175}" type="presOf" srcId="{7E69BFAA-8EFD-44D4-A0DB-EC751267297F}" destId="{28EB65FC-C6FE-4B27-BC46-19A8F6626FA3}" srcOrd="0" destOrd="0" presId="urn:microsoft.com/office/officeart/2008/layout/RadialCluster"/>
    <dgm:cxn modelId="{303A1817-D18F-4B74-93DF-6B8F8998D7A5}" srcId="{7E69BFAA-8EFD-44D4-A0DB-EC751267297F}" destId="{FDFA851C-B7A7-4646-9418-0A66DAE924EA}" srcOrd="0" destOrd="0" parTransId="{537BF876-F914-4B35-BDFB-01F773E95DA4}" sibTransId="{2D4EADA7-B48B-4AC3-952C-CAE7CD602507}"/>
    <dgm:cxn modelId="{B2B2911D-2AE8-4F63-89B7-5ABCA2B22EDE}" type="presOf" srcId="{B7167879-D50A-4EC0-9E5C-753BC0CC89AF}" destId="{5B422402-E5EC-48AA-9A95-ABB00B5DB5F1}" srcOrd="0" destOrd="0" presId="urn:microsoft.com/office/officeart/2008/layout/RadialCluster"/>
    <dgm:cxn modelId="{5FF36E5F-D8C9-4C43-8081-F08B902F3F5A}" type="presOf" srcId="{FDFA851C-B7A7-4646-9418-0A66DAE924EA}" destId="{D3AF23A5-105B-45F5-8FC8-898CCB0E9310}" srcOrd="0" destOrd="0" presId="urn:microsoft.com/office/officeart/2008/layout/RadialCluster"/>
    <dgm:cxn modelId="{EC768D70-A85B-45F7-A19F-C5D1B9D733DD}" srcId="{9A701D98-7BA9-4DCB-91D1-2826832211BF}" destId="{7E69BFAA-8EFD-44D4-A0DB-EC751267297F}" srcOrd="0" destOrd="0" parTransId="{998A75D4-1ACC-425D-A355-9CC2C8E5EBD7}" sibTransId="{F6F29E39-95B8-4B2B-AFF0-9F8FDB8533BE}"/>
    <dgm:cxn modelId="{3A085678-520C-4554-8129-4AF03F4F2470}" type="presOf" srcId="{537BF876-F914-4B35-BDFB-01F773E95DA4}" destId="{858CB918-B509-46A6-B8AE-3552A288B71A}" srcOrd="0" destOrd="0" presId="urn:microsoft.com/office/officeart/2008/layout/RadialCluster"/>
    <dgm:cxn modelId="{39C3DC7E-67F9-4802-91A0-00BBA20E3CBF}" type="presOf" srcId="{9A701D98-7BA9-4DCB-91D1-2826832211BF}" destId="{E316ADDB-4048-4EA1-AC7D-D3F08CE7700E}" srcOrd="0" destOrd="0" presId="urn:microsoft.com/office/officeart/2008/layout/RadialCluster"/>
    <dgm:cxn modelId="{943EDDED-8152-4D06-B4F8-22141E87D875}" srcId="{7E69BFAA-8EFD-44D4-A0DB-EC751267297F}" destId="{160F8C70-1443-45E8-95A5-4ECD4B182D26}" srcOrd="1" destOrd="0" parTransId="{B7167879-D50A-4EC0-9E5C-753BC0CC89AF}" sibTransId="{549D780C-267F-4109-B473-3ECF17B762D3}"/>
    <dgm:cxn modelId="{59C9637C-29F2-4AFE-B960-B6BED5E74FB1}" type="presParOf" srcId="{E316ADDB-4048-4EA1-AC7D-D3F08CE7700E}" destId="{811698F2-7BB1-4730-BF07-DC5D26E128C8}" srcOrd="0" destOrd="0" presId="urn:microsoft.com/office/officeart/2008/layout/RadialCluster"/>
    <dgm:cxn modelId="{0A7AA2DD-33BB-4439-BF4D-1278368DB37E}" type="presParOf" srcId="{811698F2-7BB1-4730-BF07-DC5D26E128C8}" destId="{28EB65FC-C6FE-4B27-BC46-19A8F6626FA3}" srcOrd="0" destOrd="0" presId="urn:microsoft.com/office/officeart/2008/layout/RadialCluster"/>
    <dgm:cxn modelId="{188C1512-4BEA-4410-BEB7-9535E82B978F}" type="presParOf" srcId="{811698F2-7BB1-4730-BF07-DC5D26E128C8}" destId="{858CB918-B509-46A6-B8AE-3552A288B71A}" srcOrd="1" destOrd="0" presId="urn:microsoft.com/office/officeart/2008/layout/RadialCluster"/>
    <dgm:cxn modelId="{1AED01AA-559A-436A-9789-5476334C6061}" type="presParOf" srcId="{811698F2-7BB1-4730-BF07-DC5D26E128C8}" destId="{D3AF23A5-105B-45F5-8FC8-898CCB0E9310}" srcOrd="2" destOrd="0" presId="urn:microsoft.com/office/officeart/2008/layout/RadialCluster"/>
    <dgm:cxn modelId="{732903DA-4E13-473B-88F5-B4BB2DBBF53F}" type="presParOf" srcId="{811698F2-7BB1-4730-BF07-DC5D26E128C8}" destId="{5B422402-E5EC-48AA-9A95-ABB00B5DB5F1}" srcOrd="3" destOrd="0" presId="urn:microsoft.com/office/officeart/2008/layout/RadialCluster"/>
    <dgm:cxn modelId="{892D6210-BF92-4391-8B29-350A2817D653}" type="presParOf" srcId="{811698F2-7BB1-4730-BF07-DC5D26E128C8}" destId="{FE26C28B-1C05-4691-A754-893350947EF7}" srcOrd="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F856001-065B-4815-B11D-FDCE40E61979}" type="doc">
      <dgm:prSet loTypeId="urn:microsoft.com/office/officeart/2005/8/layout/equation1" loCatId="process" qsTypeId="urn:microsoft.com/office/officeart/2005/8/quickstyle/3d9" qsCatId="3D" csTypeId="urn:microsoft.com/office/officeart/2005/8/colors/colorful4" csCatId="colorful" phldr="1"/>
      <dgm:spPr/>
    </dgm:pt>
    <dgm:pt modelId="{97B340FD-A28C-4F92-A45A-61F8849D5E88}">
      <dgm:prSet phldrT="[Text]" custT="1"/>
      <dgm:spPr/>
      <dgm:t>
        <a:bodyPr/>
        <a:lstStyle/>
        <a:p>
          <a:r>
            <a:rPr lang="en-US" sz="5400" b="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A</a:t>
          </a:r>
        </a:p>
      </dgm:t>
    </dgm:pt>
    <dgm:pt modelId="{76EB77EC-4404-4928-93AD-57772B255589}" type="parTrans" cxnId="{E869EB96-9D52-4F8E-BAAD-53A6AF21B0A8}">
      <dgm:prSet/>
      <dgm:spPr/>
      <dgm:t>
        <a:bodyPr/>
        <a:lstStyle/>
        <a:p>
          <a:endParaRPr lang="en-US" sz="2800"/>
        </a:p>
      </dgm:t>
    </dgm:pt>
    <dgm:pt modelId="{CBF30BB2-AF09-4064-89BA-5ADB12E789CD}" type="sibTrans" cxnId="{E869EB96-9D52-4F8E-BAAD-53A6AF21B0A8}">
      <dgm:prSet custT="1"/>
      <dgm:spPr/>
      <dgm:t>
        <a:bodyPr/>
        <a:lstStyle/>
        <a:p>
          <a:endParaRPr lang="en-US" sz="2400" dirty="0"/>
        </a:p>
      </dgm:t>
    </dgm:pt>
    <dgm:pt modelId="{09113FE0-E431-4983-9102-F71D3C1D0EE6}">
      <dgm:prSet phldrT="[Text]" custT="1"/>
      <dgm:spPr/>
      <dgm:t>
        <a:bodyPr/>
        <a:lstStyle/>
        <a:p>
          <a:r>
            <a: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L</a:t>
          </a:r>
        </a:p>
      </dgm:t>
    </dgm:pt>
    <dgm:pt modelId="{5A20045E-E124-43D2-8077-3241594DC5C5}" type="parTrans" cxnId="{0598620B-B858-4304-BB43-AA4EB1BCDFA7}">
      <dgm:prSet/>
      <dgm:spPr/>
      <dgm:t>
        <a:bodyPr/>
        <a:lstStyle/>
        <a:p>
          <a:endParaRPr lang="en-US" sz="2800"/>
        </a:p>
      </dgm:t>
    </dgm:pt>
    <dgm:pt modelId="{B2C31790-C674-489A-B207-F67C922F73E4}" type="sibTrans" cxnId="{0598620B-B858-4304-BB43-AA4EB1BCDFA7}">
      <dgm:prSet custT="1"/>
      <dgm:spPr/>
      <dgm:t>
        <a:bodyPr/>
        <a:lstStyle/>
        <a:p>
          <a:endParaRPr lang="en-US" sz="4400" dirty="0"/>
        </a:p>
      </dgm:t>
    </dgm:pt>
    <dgm:pt modelId="{11BC0530-F9A3-45D3-89A6-3ED1ED6981DF}">
      <dgm:prSet phldrT="[Text]" custT="1"/>
      <dgm:spPr/>
      <dgm:t>
        <a:bodyPr/>
        <a:lstStyle/>
        <a:p>
          <a:r>
            <a:rPr lang="en-US" sz="5400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rPr>
            <a:t>E</a:t>
          </a:r>
        </a:p>
      </dgm:t>
    </dgm:pt>
    <dgm:pt modelId="{714A6A52-0826-4BD3-9A54-8B6DACCA1455}" type="parTrans" cxnId="{CB413569-C7E9-43B6-9D6D-3AD688A408E3}">
      <dgm:prSet/>
      <dgm:spPr/>
      <dgm:t>
        <a:bodyPr/>
        <a:lstStyle/>
        <a:p>
          <a:endParaRPr lang="en-US" sz="2800"/>
        </a:p>
      </dgm:t>
    </dgm:pt>
    <dgm:pt modelId="{C51C0982-78FD-4931-91E6-B895B94ACCD7}" type="sibTrans" cxnId="{CB413569-C7E9-43B6-9D6D-3AD688A408E3}">
      <dgm:prSet/>
      <dgm:spPr/>
      <dgm:t>
        <a:bodyPr/>
        <a:lstStyle/>
        <a:p>
          <a:endParaRPr lang="en-US" sz="2800"/>
        </a:p>
      </dgm:t>
    </dgm:pt>
    <dgm:pt modelId="{1E70A116-5DB0-4DCA-A4DB-29DC392F76AD}" type="pres">
      <dgm:prSet presAssocID="{4F856001-065B-4815-B11D-FDCE40E61979}" presName="linearFlow" presStyleCnt="0">
        <dgm:presLayoutVars>
          <dgm:dir/>
          <dgm:resizeHandles val="exact"/>
        </dgm:presLayoutVars>
      </dgm:prSet>
      <dgm:spPr/>
    </dgm:pt>
    <dgm:pt modelId="{7F42D633-8320-4BF1-9801-9CDD4C9CFF11}" type="pres">
      <dgm:prSet presAssocID="{97B340FD-A28C-4F92-A45A-61F8849D5E88}" presName="node" presStyleLbl="node1" presStyleIdx="0" presStyleCnt="3">
        <dgm:presLayoutVars>
          <dgm:bulletEnabled val="1"/>
        </dgm:presLayoutVars>
      </dgm:prSet>
      <dgm:spPr/>
    </dgm:pt>
    <dgm:pt modelId="{FAC219F5-0077-4254-8F5A-003F8F635D39}" type="pres">
      <dgm:prSet presAssocID="{CBF30BB2-AF09-4064-89BA-5ADB12E789CD}" presName="spacerL" presStyleCnt="0"/>
      <dgm:spPr/>
    </dgm:pt>
    <dgm:pt modelId="{48D9BE02-BEC5-489C-BFD2-7DE05CD29CDF}" type="pres">
      <dgm:prSet presAssocID="{CBF30BB2-AF09-4064-89BA-5ADB12E789CD}" presName="sibTrans" presStyleLbl="sibTrans2D1" presStyleIdx="0" presStyleCnt="2" custLinFactX="256672" custLinFactNeighborX="300000" custLinFactNeighborY="-8935"/>
      <dgm:spPr/>
    </dgm:pt>
    <dgm:pt modelId="{7AB34252-1651-4CBE-8B5A-1FBE5410E9B9}" type="pres">
      <dgm:prSet presAssocID="{CBF30BB2-AF09-4064-89BA-5ADB12E789CD}" presName="spacerR" presStyleCnt="0"/>
      <dgm:spPr/>
    </dgm:pt>
    <dgm:pt modelId="{A53B1B9A-4CCF-478E-A419-DEE79609123C}" type="pres">
      <dgm:prSet presAssocID="{09113FE0-E431-4983-9102-F71D3C1D0EE6}" presName="node" presStyleLbl="node1" presStyleIdx="1" presStyleCnt="3" custLinFactNeighborX="1" custLinFactNeighborY="0">
        <dgm:presLayoutVars>
          <dgm:bulletEnabled val="1"/>
        </dgm:presLayoutVars>
      </dgm:prSet>
      <dgm:spPr/>
    </dgm:pt>
    <dgm:pt modelId="{BBE3B1DA-E554-4184-82FD-243CD80D8F53}" type="pres">
      <dgm:prSet presAssocID="{B2C31790-C674-489A-B207-F67C922F73E4}" presName="spacerL" presStyleCnt="0"/>
      <dgm:spPr/>
    </dgm:pt>
    <dgm:pt modelId="{6B6442E1-AA42-4D00-B8A3-21E82AF0DA40}" type="pres">
      <dgm:prSet presAssocID="{B2C31790-C674-489A-B207-F67C922F73E4}" presName="sibTrans" presStyleLbl="sibTrans2D1" presStyleIdx="1" presStyleCnt="2" custLinFactX="-265617" custLinFactNeighborX="-300000" custLinFactNeighborY="-6383"/>
      <dgm:spPr/>
    </dgm:pt>
    <dgm:pt modelId="{4A1CE1B4-4B80-4005-86F2-22EC9355A025}" type="pres">
      <dgm:prSet presAssocID="{B2C31790-C674-489A-B207-F67C922F73E4}" presName="spacerR" presStyleCnt="0"/>
      <dgm:spPr/>
    </dgm:pt>
    <dgm:pt modelId="{FB6F340E-886A-4FC7-89F4-59D1CC6A0094}" type="pres">
      <dgm:prSet presAssocID="{11BC0530-F9A3-45D3-89A6-3ED1ED6981DF}" presName="node" presStyleLbl="node1" presStyleIdx="2" presStyleCnt="3">
        <dgm:presLayoutVars>
          <dgm:bulletEnabled val="1"/>
        </dgm:presLayoutVars>
      </dgm:prSet>
      <dgm:spPr/>
    </dgm:pt>
  </dgm:ptLst>
  <dgm:cxnLst>
    <dgm:cxn modelId="{BA856201-4D8F-4196-8A5E-2EAD810E1B12}" type="presOf" srcId="{B2C31790-C674-489A-B207-F67C922F73E4}" destId="{6B6442E1-AA42-4D00-B8A3-21E82AF0DA40}" srcOrd="0" destOrd="0" presId="urn:microsoft.com/office/officeart/2005/8/layout/equation1"/>
    <dgm:cxn modelId="{0598620B-B858-4304-BB43-AA4EB1BCDFA7}" srcId="{4F856001-065B-4815-B11D-FDCE40E61979}" destId="{09113FE0-E431-4983-9102-F71D3C1D0EE6}" srcOrd="1" destOrd="0" parTransId="{5A20045E-E124-43D2-8077-3241594DC5C5}" sibTransId="{B2C31790-C674-489A-B207-F67C922F73E4}"/>
    <dgm:cxn modelId="{6CCA4E40-F16F-4404-BD15-0D0314BB59B6}" type="presOf" srcId="{97B340FD-A28C-4F92-A45A-61F8849D5E88}" destId="{7F42D633-8320-4BF1-9801-9CDD4C9CFF11}" srcOrd="0" destOrd="0" presId="urn:microsoft.com/office/officeart/2005/8/layout/equation1"/>
    <dgm:cxn modelId="{CB413569-C7E9-43B6-9D6D-3AD688A408E3}" srcId="{4F856001-065B-4815-B11D-FDCE40E61979}" destId="{11BC0530-F9A3-45D3-89A6-3ED1ED6981DF}" srcOrd="2" destOrd="0" parTransId="{714A6A52-0826-4BD3-9A54-8B6DACCA1455}" sibTransId="{C51C0982-78FD-4931-91E6-B895B94ACCD7}"/>
    <dgm:cxn modelId="{DA3D456B-D972-4304-AE19-B2F0492E7DF8}" type="presOf" srcId="{4F856001-065B-4815-B11D-FDCE40E61979}" destId="{1E70A116-5DB0-4DCA-A4DB-29DC392F76AD}" srcOrd="0" destOrd="0" presId="urn:microsoft.com/office/officeart/2005/8/layout/equation1"/>
    <dgm:cxn modelId="{5588F14E-E78E-4B01-8489-71109401A377}" type="presOf" srcId="{09113FE0-E431-4983-9102-F71D3C1D0EE6}" destId="{A53B1B9A-4CCF-478E-A419-DEE79609123C}" srcOrd="0" destOrd="0" presId="urn:microsoft.com/office/officeart/2005/8/layout/equation1"/>
    <dgm:cxn modelId="{2EF3DC54-89F0-4F93-B764-7A8BF6CAF3AC}" type="presOf" srcId="{CBF30BB2-AF09-4064-89BA-5ADB12E789CD}" destId="{48D9BE02-BEC5-489C-BFD2-7DE05CD29CDF}" srcOrd="0" destOrd="0" presId="urn:microsoft.com/office/officeart/2005/8/layout/equation1"/>
    <dgm:cxn modelId="{E869EB96-9D52-4F8E-BAAD-53A6AF21B0A8}" srcId="{4F856001-065B-4815-B11D-FDCE40E61979}" destId="{97B340FD-A28C-4F92-A45A-61F8849D5E88}" srcOrd="0" destOrd="0" parTransId="{76EB77EC-4404-4928-93AD-57772B255589}" sibTransId="{CBF30BB2-AF09-4064-89BA-5ADB12E789CD}"/>
    <dgm:cxn modelId="{2693499A-D59C-4CD9-A420-C9A86F364609}" type="presOf" srcId="{11BC0530-F9A3-45D3-89A6-3ED1ED6981DF}" destId="{FB6F340E-886A-4FC7-89F4-59D1CC6A0094}" srcOrd="0" destOrd="0" presId="urn:microsoft.com/office/officeart/2005/8/layout/equation1"/>
    <dgm:cxn modelId="{48289B61-0B78-4233-9072-7F7E9794B03E}" type="presParOf" srcId="{1E70A116-5DB0-4DCA-A4DB-29DC392F76AD}" destId="{7F42D633-8320-4BF1-9801-9CDD4C9CFF11}" srcOrd="0" destOrd="0" presId="urn:microsoft.com/office/officeart/2005/8/layout/equation1"/>
    <dgm:cxn modelId="{CE2BCE7F-EA15-4F44-9984-B365C0EA39DF}" type="presParOf" srcId="{1E70A116-5DB0-4DCA-A4DB-29DC392F76AD}" destId="{FAC219F5-0077-4254-8F5A-003F8F635D39}" srcOrd="1" destOrd="0" presId="urn:microsoft.com/office/officeart/2005/8/layout/equation1"/>
    <dgm:cxn modelId="{ECF70A79-E89C-4C6C-88C3-B7E6C00AFE70}" type="presParOf" srcId="{1E70A116-5DB0-4DCA-A4DB-29DC392F76AD}" destId="{48D9BE02-BEC5-489C-BFD2-7DE05CD29CDF}" srcOrd="2" destOrd="0" presId="urn:microsoft.com/office/officeart/2005/8/layout/equation1"/>
    <dgm:cxn modelId="{002980E0-2D50-4D91-B52F-F908BD9AFB69}" type="presParOf" srcId="{1E70A116-5DB0-4DCA-A4DB-29DC392F76AD}" destId="{7AB34252-1651-4CBE-8B5A-1FBE5410E9B9}" srcOrd="3" destOrd="0" presId="urn:microsoft.com/office/officeart/2005/8/layout/equation1"/>
    <dgm:cxn modelId="{6C717C52-FC47-4577-9FC5-483437196A24}" type="presParOf" srcId="{1E70A116-5DB0-4DCA-A4DB-29DC392F76AD}" destId="{A53B1B9A-4CCF-478E-A419-DEE79609123C}" srcOrd="4" destOrd="0" presId="urn:microsoft.com/office/officeart/2005/8/layout/equation1"/>
    <dgm:cxn modelId="{5B2327D1-F921-4389-B047-72448BE83323}" type="presParOf" srcId="{1E70A116-5DB0-4DCA-A4DB-29DC392F76AD}" destId="{BBE3B1DA-E554-4184-82FD-243CD80D8F53}" srcOrd="5" destOrd="0" presId="urn:microsoft.com/office/officeart/2005/8/layout/equation1"/>
    <dgm:cxn modelId="{D2E2BE66-DBBA-4F35-A8D2-908287CAFFED}" type="presParOf" srcId="{1E70A116-5DB0-4DCA-A4DB-29DC392F76AD}" destId="{6B6442E1-AA42-4D00-B8A3-21E82AF0DA40}" srcOrd="6" destOrd="0" presId="urn:microsoft.com/office/officeart/2005/8/layout/equation1"/>
    <dgm:cxn modelId="{73FA37E5-5D1C-4A48-9F8B-1247BA404390}" type="presParOf" srcId="{1E70A116-5DB0-4DCA-A4DB-29DC392F76AD}" destId="{4A1CE1B4-4B80-4005-86F2-22EC9355A025}" srcOrd="7" destOrd="0" presId="urn:microsoft.com/office/officeart/2005/8/layout/equation1"/>
    <dgm:cxn modelId="{81568EF5-072A-4CFB-A898-EC571E63BCC1}" type="presParOf" srcId="{1E70A116-5DB0-4DCA-A4DB-29DC392F76AD}" destId="{FB6F340E-886A-4FC7-89F4-59D1CC6A0094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23D9939-31FB-4C80-9277-8CF5E21A313F}" type="doc">
      <dgm:prSet loTypeId="urn:microsoft.com/office/officeart/2005/8/layout/equation2" loCatId="relationship" qsTypeId="urn:microsoft.com/office/officeart/2005/8/quickstyle/3d7" qsCatId="3D" csTypeId="urn:microsoft.com/office/officeart/2005/8/colors/colorful4" csCatId="colorful" phldr="1"/>
      <dgm:spPr/>
    </dgm:pt>
    <dgm:pt modelId="{33EF2EA2-A0E9-41A1-BAA0-0E8024264F18}">
      <dgm:prSet phldrT="[Text]"/>
      <dgm:spPr/>
      <dgm:t>
        <a:bodyPr/>
        <a:lstStyle/>
        <a:p>
          <a:r>
            <a:rPr lang="bn-IN" dirty="0">
              <a:latin typeface="NikoshBAN" panose="02000000000000000000" pitchFamily="2" charset="0"/>
              <a:cs typeface="NikoshBAN" panose="02000000000000000000" pitchFamily="2" charset="0"/>
            </a:rPr>
            <a:t>চলতি সম্পদ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A7D220D-1AFB-4464-854D-5D1ADF478A66}" type="parTrans" cxnId="{BD9DFCE1-2F22-4A51-B90A-90697D0474FF}">
      <dgm:prSet/>
      <dgm:spPr/>
      <dgm:t>
        <a:bodyPr/>
        <a:lstStyle/>
        <a:p>
          <a:endParaRPr lang="en-US"/>
        </a:p>
      </dgm:t>
    </dgm:pt>
    <dgm:pt modelId="{AC833DAF-5400-48A5-A4DB-998EAF890646}" type="sibTrans" cxnId="{BD9DFCE1-2F22-4A51-B90A-90697D0474FF}">
      <dgm:prSet/>
      <dgm:spPr/>
      <dgm:t>
        <a:bodyPr/>
        <a:lstStyle/>
        <a:p>
          <a:endParaRPr lang="en-US" dirty="0"/>
        </a:p>
      </dgm:t>
    </dgm:pt>
    <dgm:pt modelId="{D7993AB6-1825-4E5D-8C29-72084F5CA9D4}">
      <dgm:prSet phldrT="[Text]"/>
      <dgm:spPr/>
      <dgm:t>
        <a:bodyPr/>
        <a:lstStyle/>
        <a:p>
          <a:r>
            <a:rPr lang="bn-IN" dirty="0">
              <a:latin typeface="NikoshBAN" panose="02000000000000000000" pitchFamily="2" charset="0"/>
              <a:cs typeface="NikoshBAN" panose="02000000000000000000" pitchFamily="2" charset="0"/>
            </a:rPr>
            <a:t>স্থায়ী সম্পদ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91F7260-05B5-47F1-BF90-FE14D41960E3}" type="parTrans" cxnId="{4BE1E6A4-769D-46B7-9696-6111D39A48F9}">
      <dgm:prSet/>
      <dgm:spPr/>
      <dgm:t>
        <a:bodyPr/>
        <a:lstStyle/>
        <a:p>
          <a:endParaRPr lang="en-US"/>
        </a:p>
      </dgm:t>
    </dgm:pt>
    <dgm:pt modelId="{AA9C8FC1-57EA-4539-97C1-95CAE88B11F0}" type="sibTrans" cxnId="{4BE1E6A4-769D-46B7-9696-6111D39A48F9}">
      <dgm:prSet/>
      <dgm:spPr/>
      <dgm:t>
        <a:bodyPr/>
        <a:lstStyle/>
        <a:p>
          <a:endParaRPr lang="en-US" dirty="0"/>
        </a:p>
      </dgm:t>
    </dgm:pt>
    <dgm:pt modelId="{85719BD4-2FF7-41F8-9C7F-C3DDC92C21AD}">
      <dgm:prSet phldrT="[Text]"/>
      <dgm:spPr/>
      <dgm:t>
        <a:bodyPr/>
        <a:lstStyle/>
        <a:p>
          <a:r>
            <a:rPr lang="bn-IN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মোট সম্পদ</a:t>
          </a:r>
          <a:endParaRPr lang="en-US" dirty="0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0B3C3E2-CD5B-433A-95CA-227D7C3A9F40}" type="parTrans" cxnId="{672C1094-8CC6-47A6-AF12-F35B50865AF0}">
      <dgm:prSet/>
      <dgm:spPr/>
      <dgm:t>
        <a:bodyPr/>
        <a:lstStyle/>
        <a:p>
          <a:endParaRPr lang="en-US"/>
        </a:p>
      </dgm:t>
    </dgm:pt>
    <dgm:pt modelId="{BF2BE922-BC01-4AD1-AB7E-1C11685836FA}" type="sibTrans" cxnId="{672C1094-8CC6-47A6-AF12-F35B50865AF0}">
      <dgm:prSet/>
      <dgm:spPr/>
      <dgm:t>
        <a:bodyPr/>
        <a:lstStyle/>
        <a:p>
          <a:endParaRPr lang="en-US"/>
        </a:p>
      </dgm:t>
    </dgm:pt>
    <dgm:pt modelId="{46FDA520-F257-42DB-A05C-6A1B864F77CF}" type="pres">
      <dgm:prSet presAssocID="{123D9939-31FB-4C80-9277-8CF5E21A313F}" presName="Name0" presStyleCnt="0">
        <dgm:presLayoutVars>
          <dgm:dir/>
          <dgm:resizeHandles val="exact"/>
        </dgm:presLayoutVars>
      </dgm:prSet>
      <dgm:spPr/>
    </dgm:pt>
    <dgm:pt modelId="{453941D8-84A8-4E34-8704-0E79603DC122}" type="pres">
      <dgm:prSet presAssocID="{123D9939-31FB-4C80-9277-8CF5E21A313F}" presName="vNodes" presStyleCnt="0"/>
      <dgm:spPr/>
    </dgm:pt>
    <dgm:pt modelId="{6F67340F-1B0E-4E69-984F-935EEDAEE49B}" type="pres">
      <dgm:prSet presAssocID="{33EF2EA2-A0E9-41A1-BAA0-0E8024264F18}" presName="node" presStyleLbl="node1" presStyleIdx="0" presStyleCnt="3">
        <dgm:presLayoutVars>
          <dgm:bulletEnabled val="1"/>
        </dgm:presLayoutVars>
      </dgm:prSet>
      <dgm:spPr/>
    </dgm:pt>
    <dgm:pt modelId="{BAFDCA7B-8C6A-4880-91F3-C334D36C3584}" type="pres">
      <dgm:prSet presAssocID="{AC833DAF-5400-48A5-A4DB-998EAF890646}" presName="spacerT" presStyleCnt="0"/>
      <dgm:spPr/>
    </dgm:pt>
    <dgm:pt modelId="{AC83B0FF-4403-47ED-A64D-1A00CE1C5E03}" type="pres">
      <dgm:prSet presAssocID="{AC833DAF-5400-48A5-A4DB-998EAF890646}" presName="sibTrans" presStyleLbl="sibTrans2D1" presStyleIdx="0" presStyleCnt="2"/>
      <dgm:spPr/>
    </dgm:pt>
    <dgm:pt modelId="{D984F002-986B-4FB6-BC68-BB3BDE4ED66F}" type="pres">
      <dgm:prSet presAssocID="{AC833DAF-5400-48A5-A4DB-998EAF890646}" presName="spacerB" presStyleCnt="0"/>
      <dgm:spPr/>
    </dgm:pt>
    <dgm:pt modelId="{E3CB10A7-242C-4D71-8D66-C916B2E3C381}" type="pres">
      <dgm:prSet presAssocID="{D7993AB6-1825-4E5D-8C29-72084F5CA9D4}" presName="node" presStyleLbl="node1" presStyleIdx="1" presStyleCnt="3">
        <dgm:presLayoutVars>
          <dgm:bulletEnabled val="1"/>
        </dgm:presLayoutVars>
      </dgm:prSet>
      <dgm:spPr/>
    </dgm:pt>
    <dgm:pt modelId="{729180A4-1C9A-4C0D-8A2D-F98AD728FE42}" type="pres">
      <dgm:prSet presAssocID="{123D9939-31FB-4C80-9277-8CF5E21A313F}" presName="sibTransLast" presStyleLbl="sibTrans2D1" presStyleIdx="1" presStyleCnt="2"/>
      <dgm:spPr/>
    </dgm:pt>
    <dgm:pt modelId="{AD61D0CF-7D6B-472C-8784-8CE1876488CB}" type="pres">
      <dgm:prSet presAssocID="{123D9939-31FB-4C80-9277-8CF5E21A313F}" presName="connectorText" presStyleLbl="sibTrans2D1" presStyleIdx="1" presStyleCnt="2"/>
      <dgm:spPr/>
    </dgm:pt>
    <dgm:pt modelId="{B660E780-B517-44BA-B557-C3E8EF39A72D}" type="pres">
      <dgm:prSet presAssocID="{123D9939-31FB-4C80-9277-8CF5E21A313F}" presName="lastNode" presStyleLbl="node1" presStyleIdx="2" presStyleCnt="3">
        <dgm:presLayoutVars>
          <dgm:bulletEnabled val="1"/>
        </dgm:presLayoutVars>
      </dgm:prSet>
      <dgm:spPr/>
    </dgm:pt>
  </dgm:ptLst>
  <dgm:cxnLst>
    <dgm:cxn modelId="{D3974C08-B8B4-4A1B-AF62-935E9FE5B93A}" type="presOf" srcId="{85719BD4-2FF7-41F8-9C7F-C3DDC92C21AD}" destId="{B660E780-B517-44BA-B557-C3E8EF39A72D}" srcOrd="0" destOrd="0" presId="urn:microsoft.com/office/officeart/2005/8/layout/equation2"/>
    <dgm:cxn modelId="{F03F756B-019B-4B95-BCB0-33FF8B72E7EF}" type="presOf" srcId="{33EF2EA2-A0E9-41A1-BAA0-0E8024264F18}" destId="{6F67340F-1B0E-4E69-984F-935EEDAEE49B}" srcOrd="0" destOrd="0" presId="urn:microsoft.com/office/officeart/2005/8/layout/equation2"/>
    <dgm:cxn modelId="{3FC03770-E0CC-45D8-9317-6F30F47570FB}" type="presOf" srcId="{123D9939-31FB-4C80-9277-8CF5E21A313F}" destId="{46FDA520-F257-42DB-A05C-6A1B864F77CF}" srcOrd="0" destOrd="0" presId="urn:microsoft.com/office/officeart/2005/8/layout/equation2"/>
    <dgm:cxn modelId="{672C1094-8CC6-47A6-AF12-F35B50865AF0}" srcId="{123D9939-31FB-4C80-9277-8CF5E21A313F}" destId="{85719BD4-2FF7-41F8-9C7F-C3DDC92C21AD}" srcOrd="2" destOrd="0" parTransId="{E0B3C3E2-CD5B-433A-95CA-227D7C3A9F40}" sibTransId="{BF2BE922-BC01-4AD1-AB7E-1C11685836FA}"/>
    <dgm:cxn modelId="{4BE1E6A4-769D-46B7-9696-6111D39A48F9}" srcId="{123D9939-31FB-4C80-9277-8CF5E21A313F}" destId="{D7993AB6-1825-4E5D-8C29-72084F5CA9D4}" srcOrd="1" destOrd="0" parTransId="{391F7260-05B5-47F1-BF90-FE14D41960E3}" sibTransId="{AA9C8FC1-57EA-4539-97C1-95CAE88B11F0}"/>
    <dgm:cxn modelId="{4C806DB4-C5C7-4689-840E-F557C91BC835}" type="presOf" srcId="{D7993AB6-1825-4E5D-8C29-72084F5CA9D4}" destId="{E3CB10A7-242C-4D71-8D66-C916B2E3C381}" srcOrd="0" destOrd="0" presId="urn:microsoft.com/office/officeart/2005/8/layout/equation2"/>
    <dgm:cxn modelId="{3B7B50E0-DBF3-4EF9-B621-65DE3D530D18}" type="presOf" srcId="{AA9C8FC1-57EA-4539-97C1-95CAE88B11F0}" destId="{729180A4-1C9A-4C0D-8A2D-F98AD728FE42}" srcOrd="0" destOrd="0" presId="urn:microsoft.com/office/officeart/2005/8/layout/equation2"/>
    <dgm:cxn modelId="{BD9DFCE1-2F22-4A51-B90A-90697D0474FF}" srcId="{123D9939-31FB-4C80-9277-8CF5E21A313F}" destId="{33EF2EA2-A0E9-41A1-BAA0-0E8024264F18}" srcOrd="0" destOrd="0" parTransId="{0A7D220D-1AFB-4464-854D-5D1ADF478A66}" sibTransId="{AC833DAF-5400-48A5-A4DB-998EAF890646}"/>
    <dgm:cxn modelId="{3C78C7FA-6981-48D5-919E-245C0F33239B}" type="presOf" srcId="{AC833DAF-5400-48A5-A4DB-998EAF890646}" destId="{AC83B0FF-4403-47ED-A64D-1A00CE1C5E03}" srcOrd="0" destOrd="0" presId="urn:microsoft.com/office/officeart/2005/8/layout/equation2"/>
    <dgm:cxn modelId="{BB1032FD-5B15-4F10-AD76-A5FE19690BB9}" type="presOf" srcId="{AA9C8FC1-57EA-4539-97C1-95CAE88B11F0}" destId="{AD61D0CF-7D6B-472C-8784-8CE1876488CB}" srcOrd="1" destOrd="0" presId="urn:microsoft.com/office/officeart/2005/8/layout/equation2"/>
    <dgm:cxn modelId="{CCFCA60D-E601-4FA1-B9EF-7EB70D7D38FC}" type="presParOf" srcId="{46FDA520-F257-42DB-A05C-6A1B864F77CF}" destId="{453941D8-84A8-4E34-8704-0E79603DC122}" srcOrd="0" destOrd="0" presId="urn:microsoft.com/office/officeart/2005/8/layout/equation2"/>
    <dgm:cxn modelId="{8B488E37-C5B9-4F19-9024-95C25FE69A67}" type="presParOf" srcId="{453941D8-84A8-4E34-8704-0E79603DC122}" destId="{6F67340F-1B0E-4E69-984F-935EEDAEE49B}" srcOrd="0" destOrd="0" presId="urn:microsoft.com/office/officeart/2005/8/layout/equation2"/>
    <dgm:cxn modelId="{DAB78BB0-B16A-43AA-BC68-2E4F132B798D}" type="presParOf" srcId="{453941D8-84A8-4E34-8704-0E79603DC122}" destId="{BAFDCA7B-8C6A-4880-91F3-C334D36C3584}" srcOrd="1" destOrd="0" presId="urn:microsoft.com/office/officeart/2005/8/layout/equation2"/>
    <dgm:cxn modelId="{F3FBFDD8-94AA-4C00-9580-5907AAB221E4}" type="presParOf" srcId="{453941D8-84A8-4E34-8704-0E79603DC122}" destId="{AC83B0FF-4403-47ED-A64D-1A00CE1C5E03}" srcOrd="2" destOrd="0" presId="urn:microsoft.com/office/officeart/2005/8/layout/equation2"/>
    <dgm:cxn modelId="{1A4EDBA3-8F48-465E-BCD9-0267AC8BE70C}" type="presParOf" srcId="{453941D8-84A8-4E34-8704-0E79603DC122}" destId="{D984F002-986B-4FB6-BC68-BB3BDE4ED66F}" srcOrd="3" destOrd="0" presId="urn:microsoft.com/office/officeart/2005/8/layout/equation2"/>
    <dgm:cxn modelId="{B0DFBB49-25A8-4407-82C0-A8D2CDE840C1}" type="presParOf" srcId="{453941D8-84A8-4E34-8704-0E79603DC122}" destId="{E3CB10A7-242C-4D71-8D66-C916B2E3C381}" srcOrd="4" destOrd="0" presId="urn:microsoft.com/office/officeart/2005/8/layout/equation2"/>
    <dgm:cxn modelId="{75674167-11FB-4316-A1F3-2583A0DA6A6D}" type="presParOf" srcId="{46FDA520-F257-42DB-A05C-6A1B864F77CF}" destId="{729180A4-1C9A-4C0D-8A2D-F98AD728FE42}" srcOrd="1" destOrd="0" presId="urn:microsoft.com/office/officeart/2005/8/layout/equation2"/>
    <dgm:cxn modelId="{B932459B-7BD5-4EBE-B4BC-B2D3FBD7FCEB}" type="presParOf" srcId="{729180A4-1C9A-4C0D-8A2D-F98AD728FE42}" destId="{AD61D0CF-7D6B-472C-8784-8CE1876488CB}" srcOrd="0" destOrd="0" presId="urn:microsoft.com/office/officeart/2005/8/layout/equation2"/>
    <dgm:cxn modelId="{AA971A59-D81C-4576-B878-E859AF19BDEB}" type="presParOf" srcId="{46FDA520-F257-42DB-A05C-6A1B864F77CF}" destId="{B660E780-B517-44BA-B557-C3E8EF39A72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F856001-065B-4815-B11D-FDCE40E61979}" type="doc">
      <dgm:prSet loTypeId="urn:microsoft.com/office/officeart/2005/8/layout/equation1" loCatId="process" qsTypeId="urn:microsoft.com/office/officeart/2005/8/quickstyle/3d9" qsCatId="3D" csTypeId="urn:microsoft.com/office/officeart/2005/8/colors/colorful4" csCatId="colorful" phldr="1"/>
      <dgm:spPr/>
    </dgm:pt>
    <dgm:pt modelId="{97B340FD-A28C-4F92-A45A-61F8849D5E88}">
      <dgm:prSet phldrT="[Text]" custT="1"/>
      <dgm:spPr/>
      <dgm:t>
        <a:bodyPr/>
        <a:lstStyle/>
        <a:p>
          <a:r>
            <a:rPr lang="bn-IN" sz="5400" b="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চলতি দায়</a:t>
          </a:r>
          <a:endParaRPr lang="en-US" sz="5400" b="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6EB77EC-4404-4928-93AD-57772B255589}" type="parTrans" cxnId="{E869EB96-9D52-4F8E-BAAD-53A6AF21B0A8}">
      <dgm:prSet/>
      <dgm:spPr/>
      <dgm:t>
        <a:bodyPr/>
        <a:lstStyle/>
        <a:p>
          <a:endParaRPr lang="en-US" sz="2800"/>
        </a:p>
      </dgm:t>
    </dgm:pt>
    <dgm:pt modelId="{CBF30BB2-AF09-4064-89BA-5ADB12E789CD}" type="sibTrans" cxnId="{E869EB96-9D52-4F8E-BAAD-53A6AF21B0A8}">
      <dgm:prSet custT="1"/>
      <dgm:spPr/>
      <dgm:t>
        <a:bodyPr/>
        <a:lstStyle/>
        <a:p>
          <a:endParaRPr lang="en-US" sz="2400" dirty="0"/>
        </a:p>
      </dgm:t>
    </dgm:pt>
    <dgm:pt modelId="{09113FE0-E431-4983-9102-F71D3C1D0EE6}">
      <dgm:prSet phldrT="[Text]" custT="1"/>
      <dgm:spPr/>
      <dgm:t>
        <a:bodyPr/>
        <a:lstStyle/>
        <a:p>
          <a:r>
            <a:rPr lang="bn-IN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দীর্ঘমেয়াদি দায়</a:t>
          </a:r>
          <a:endParaRPr lang="en-US" sz="40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A20045E-E124-43D2-8077-3241594DC5C5}" type="parTrans" cxnId="{0598620B-B858-4304-BB43-AA4EB1BCDFA7}">
      <dgm:prSet/>
      <dgm:spPr/>
      <dgm:t>
        <a:bodyPr/>
        <a:lstStyle/>
        <a:p>
          <a:endParaRPr lang="en-US" sz="2800"/>
        </a:p>
      </dgm:t>
    </dgm:pt>
    <dgm:pt modelId="{B2C31790-C674-489A-B207-F67C922F73E4}" type="sibTrans" cxnId="{0598620B-B858-4304-BB43-AA4EB1BCDFA7}">
      <dgm:prSet custT="1"/>
      <dgm:spPr/>
      <dgm:t>
        <a:bodyPr/>
        <a:lstStyle/>
        <a:p>
          <a:endParaRPr lang="en-US" sz="4400" dirty="0"/>
        </a:p>
      </dgm:t>
    </dgm:pt>
    <dgm:pt modelId="{11BC0530-F9A3-45D3-89A6-3ED1ED6981DF}">
      <dgm:prSet phldrT="[Text]" custT="1"/>
      <dgm:spPr/>
      <dgm:t>
        <a:bodyPr/>
        <a:lstStyle/>
        <a:p>
          <a:r>
            <a:rPr lang="bn-IN" sz="5400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মোট দায়</a:t>
          </a:r>
          <a:endParaRPr lang="en-US" sz="5400" dirty="0">
            <a:solidFill>
              <a:srgbClr val="0000FF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14A6A52-0826-4BD3-9A54-8B6DACCA1455}" type="parTrans" cxnId="{CB413569-C7E9-43B6-9D6D-3AD688A408E3}">
      <dgm:prSet/>
      <dgm:spPr/>
      <dgm:t>
        <a:bodyPr/>
        <a:lstStyle/>
        <a:p>
          <a:endParaRPr lang="en-US" sz="2800"/>
        </a:p>
      </dgm:t>
    </dgm:pt>
    <dgm:pt modelId="{C51C0982-78FD-4931-91E6-B895B94ACCD7}" type="sibTrans" cxnId="{CB413569-C7E9-43B6-9D6D-3AD688A408E3}">
      <dgm:prSet/>
      <dgm:spPr/>
      <dgm:t>
        <a:bodyPr/>
        <a:lstStyle/>
        <a:p>
          <a:endParaRPr lang="en-US" sz="2800"/>
        </a:p>
      </dgm:t>
    </dgm:pt>
    <dgm:pt modelId="{1E70A116-5DB0-4DCA-A4DB-29DC392F76AD}" type="pres">
      <dgm:prSet presAssocID="{4F856001-065B-4815-B11D-FDCE40E61979}" presName="linearFlow" presStyleCnt="0">
        <dgm:presLayoutVars>
          <dgm:dir/>
          <dgm:resizeHandles val="exact"/>
        </dgm:presLayoutVars>
      </dgm:prSet>
      <dgm:spPr/>
    </dgm:pt>
    <dgm:pt modelId="{7F42D633-8320-4BF1-9801-9CDD4C9CFF11}" type="pres">
      <dgm:prSet presAssocID="{97B340FD-A28C-4F92-A45A-61F8849D5E88}" presName="node" presStyleLbl="node1" presStyleIdx="0" presStyleCnt="3">
        <dgm:presLayoutVars>
          <dgm:bulletEnabled val="1"/>
        </dgm:presLayoutVars>
      </dgm:prSet>
      <dgm:spPr/>
    </dgm:pt>
    <dgm:pt modelId="{FAC219F5-0077-4254-8F5A-003F8F635D39}" type="pres">
      <dgm:prSet presAssocID="{CBF30BB2-AF09-4064-89BA-5ADB12E789CD}" presName="spacerL" presStyleCnt="0"/>
      <dgm:spPr/>
    </dgm:pt>
    <dgm:pt modelId="{48D9BE02-BEC5-489C-BFD2-7DE05CD29CDF}" type="pres">
      <dgm:prSet presAssocID="{CBF30BB2-AF09-4064-89BA-5ADB12E789CD}" presName="sibTrans" presStyleLbl="sibTrans2D1" presStyleIdx="0" presStyleCnt="2"/>
      <dgm:spPr/>
    </dgm:pt>
    <dgm:pt modelId="{7AB34252-1651-4CBE-8B5A-1FBE5410E9B9}" type="pres">
      <dgm:prSet presAssocID="{CBF30BB2-AF09-4064-89BA-5ADB12E789CD}" presName="spacerR" presStyleCnt="0"/>
      <dgm:spPr/>
    </dgm:pt>
    <dgm:pt modelId="{A53B1B9A-4CCF-478E-A419-DEE79609123C}" type="pres">
      <dgm:prSet presAssocID="{09113FE0-E431-4983-9102-F71D3C1D0EE6}" presName="node" presStyleLbl="node1" presStyleIdx="1" presStyleCnt="3" custLinFactNeighborX="1" custLinFactNeighborY="0">
        <dgm:presLayoutVars>
          <dgm:bulletEnabled val="1"/>
        </dgm:presLayoutVars>
      </dgm:prSet>
      <dgm:spPr/>
    </dgm:pt>
    <dgm:pt modelId="{BBE3B1DA-E554-4184-82FD-243CD80D8F53}" type="pres">
      <dgm:prSet presAssocID="{B2C31790-C674-489A-B207-F67C922F73E4}" presName="spacerL" presStyleCnt="0"/>
      <dgm:spPr/>
    </dgm:pt>
    <dgm:pt modelId="{6B6442E1-AA42-4D00-B8A3-21E82AF0DA40}" type="pres">
      <dgm:prSet presAssocID="{B2C31790-C674-489A-B207-F67C922F73E4}" presName="sibTrans" presStyleLbl="sibTrans2D1" presStyleIdx="1" presStyleCnt="2"/>
      <dgm:spPr/>
    </dgm:pt>
    <dgm:pt modelId="{4A1CE1B4-4B80-4005-86F2-22EC9355A025}" type="pres">
      <dgm:prSet presAssocID="{B2C31790-C674-489A-B207-F67C922F73E4}" presName="spacerR" presStyleCnt="0"/>
      <dgm:spPr/>
    </dgm:pt>
    <dgm:pt modelId="{FB6F340E-886A-4FC7-89F4-59D1CC6A0094}" type="pres">
      <dgm:prSet presAssocID="{11BC0530-F9A3-45D3-89A6-3ED1ED6981DF}" presName="node" presStyleLbl="node1" presStyleIdx="2" presStyleCnt="3">
        <dgm:presLayoutVars>
          <dgm:bulletEnabled val="1"/>
        </dgm:presLayoutVars>
      </dgm:prSet>
      <dgm:spPr/>
    </dgm:pt>
  </dgm:ptLst>
  <dgm:cxnLst>
    <dgm:cxn modelId="{BA856201-4D8F-4196-8A5E-2EAD810E1B12}" type="presOf" srcId="{B2C31790-C674-489A-B207-F67C922F73E4}" destId="{6B6442E1-AA42-4D00-B8A3-21E82AF0DA40}" srcOrd="0" destOrd="0" presId="urn:microsoft.com/office/officeart/2005/8/layout/equation1"/>
    <dgm:cxn modelId="{0598620B-B858-4304-BB43-AA4EB1BCDFA7}" srcId="{4F856001-065B-4815-B11D-FDCE40E61979}" destId="{09113FE0-E431-4983-9102-F71D3C1D0EE6}" srcOrd="1" destOrd="0" parTransId="{5A20045E-E124-43D2-8077-3241594DC5C5}" sibTransId="{B2C31790-C674-489A-B207-F67C922F73E4}"/>
    <dgm:cxn modelId="{6CCA4E40-F16F-4404-BD15-0D0314BB59B6}" type="presOf" srcId="{97B340FD-A28C-4F92-A45A-61F8849D5E88}" destId="{7F42D633-8320-4BF1-9801-9CDD4C9CFF11}" srcOrd="0" destOrd="0" presId="urn:microsoft.com/office/officeart/2005/8/layout/equation1"/>
    <dgm:cxn modelId="{CB413569-C7E9-43B6-9D6D-3AD688A408E3}" srcId="{4F856001-065B-4815-B11D-FDCE40E61979}" destId="{11BC0530-F9A3-45D3-89A6-3ED1ED6981DF}" srcOrd="2" destOrd="0" parTransId="{714A6A52-0826-4BD3-9A54-8B6DACCA1455}" sibTransId="{C51C0982-78FD-4931-91E6-B895B94ACCD7}"/>
    <dgm:cxn modelId="{DA3D456B-D972-4304-AE19-B2F0492E7DF8}" type="presOf" srcId="{4F856001-065B-4815-B11D-FDCE40E61979}" destId="{1E70A116-5DB0-4DCA-A4DB-29DC392F76AD}" srcOrd="0" destOrd="0" presId="urn:microsoft.com/office/officeart/2005/8/layout/equation1"/>
    <dgm:cxn modelId="{5588F14E-E78E-4B01-8489-71109401A377}" type="presOf" srcId="{09113FE0-E431-4983-9102-F71D3C1D0EE6}" destId="{A53B1B9A-4CCF-478E-A419-DEE79609123C}" srcOrd="0" destOrd="0" presId="urn:microsoft.com/office/officeart/2005/8/layout/equation1"/>
    <dgm:cxn modelId="{2EF3DC54-89F0-4F93-B764-7A8BF6CAF3AC}" type="presOf" srcId="{CBF30BB2-AF09-4064-89BA-5ADB12E789CD}" destId="{48D9BE02-BEC5-489C-BFD2-7DE05CD29CDF}" srcOrd="0" destOrd="0" presId="urn:microsoft.com/office/officeart/2005/8/layout/equation1"/>
    <dgm:cxn modelId="{E869EB96-9D52-4F8E-BAAD-53A6AF21B0A8}" srcId="{4F856001-065B-4815-B11D-FDCE40E61979}" destId="{97B340FD-A28C-4F92-A45A-61F8849D5E88}" srcOrd="0" destOrd="0" parTransId="{76EB77EC-4404-4928-93AD-57772B255589}" sibTransId="{CBF30BB2-AF09-4064-89BA-5ADB12E789CD}"/>
    <dgm:cxn modelId="{2693499A-D59C-4CD9-A420-C9A86F364609}" type="presOf" srcId="{11BC0530-F9A3-45D3-89A6-3ED1ED6981DF}" destId="{FB6F340E-886A-4FC7-89F4-59D1CC6A0094}" srcOrd="0" destOrd="0" presId="urn:microsoft.com/office/officeart/2005/8/layout/equation1"/>
    <dgm:cxn modelId="{48289B61-0B78-4233-9072-7F7E9794B03E}" type="presParOf" srcId="{1E70A116-5DB0-4DCA-A4DB-29DC392F76AD}" destId="{7F42D633-8320-4BF1-9801-9CDD4C9CFF11}" srcOrd="0" destOrd="0" presId="urn:microsoft.com/office/officeart/2005/8/layout/equation1"/>
    <dgm:cxn modelId="{CE2BCE7F-EA15-4F44-9984-B365C0EA39DF}" type="presParOf" srcId="{1E70A116-5DB0-4DCA-A4DB-29DC392F76AD}" destId="{FAC219F5-0077-4254-8F5A-003F8F635D39}" srcOrd="1" destOrd="0" presId="urn:microsoft.com/office/officeart/2005/8/layout/equation1"/>
    <dgm:cxn modelId="{ECF70A79-E89C-4C6C-88C3-B7E6C00AFE70}" type="presParOf" srcId="{1E70A116-5DB0-4DCA-A4DB-29DC392F76AD}" destId="{48D9BE02-BEC5-489C-BFD2-7DE05CD29CDF}" srcOrd="2" destOrd="0" presId="urn:microsoft.com/office/officeart/2005/8/layout/equation1"/>
    <dgm:cxn modelId="{002980E0-2D50-4D91-B52F-F908BD9AFB69}" type="presParOf" srcId="{1E70A116-5DB0-4DCA-A4DB-29DC392F76AD}" destId="{7AB34252-1651-4CBE-8B5A-1FBE5410E9B9}" srcOrd="3" destOrd="0" presId="urn:microsoft.com/office/officeart/2005/8/layout/equation1"/>
    <dgm:cxn modelId="{6C717C52-FC47-4577-9FC5-483437196A24}" type="presParOf" srcId="{1E70A116-5DB0-4DCA-A4DB-29DC392F76AD}" destId="{A53B1B9A-4CCF-478E-A419-DEE79609123C}" srcOrd="4" destOrd="0" presId="urn:microsoft.com/office/officeart/2005/8/layout/equation1"/>
    <dgm:cxn modelId="{5B2327D1-F921-4389-B047-72448BE83323}" type="presParOf" srcId="{1E70A116-5DB0-4DCA-A4DB-29DC392F76AD}" destId="{BBE3B1DA-E554-4184-82FD-243CD80D8F53}" srcOrd="5" destOrd="0" presId="urn:microsoft.com/office/officeart/2005/8/layout/equation1"/>
    <dgm:cxn modelId="{D2E2BE66-DBBA-4F35-A8D2-908287CAFFED}" type="presParOf" srcId="{1E70A116-5DB0-4DCA-A4DB-29DC392F76AD}" destId="{6B6442E1-AA42-4D00-B8A3-21E82AF0DA40}" srcOrd="6" destOrd="0" presId="urn:microsoft.com/office/officeart/2005/8/layout/equation1"/>
    <dgm:cxn modelId="{73FA37E5-5D1C-4A48-9F8B-1247BA404390}" type="presParOf" srcId="{1E70A116-5DB0-4DCA-A4DB-29DC392F76AD}" destId="{4A1CE1B4-4B80-4005-86F2-22EC9355A025}" srcOrd="7" destOrd="0" presId="urn:microsoft.com/office/officeart/2005/8/layout/equation1"/>
    <dgm:cxn modelId="{81568EF5-072A-4CFB-A898-EC571E63BCC1}" type="presParOf" srcId="{1E70A116-5DB0-4DCA-A4DB-29DC392F76AD}" destId="{FB6F340E-886A-4FC7-89F4-59D1CC6A0094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EE0B92-9E49-4BC2-962B-FBA157685E50}">
      <dsp:nvSpPr>
        <dsp:cNvPr id="0" name=""/>
        <dsp:cNvSpPr/>
      </dsp:nvSpPr>
      <dsp:spPr>
        <a:xfrm>
          <a:off x="2373776" y="1622419"/>
          <a:ext cx="3484607" cy="178385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4400" b="1" kern="1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রেওয়ামিলের উদ্দেশ্য </a:t>
          </a:r>
          <a:endParaRPr lang="en-US" sz="4400" b="1" kern="1200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834043" y="1858041"/>
        <a:ext cx="2564073" cy="1312613"/>
      </dsp:txXfrm>
    </dsp:sp>
    <dsp:sp modelId="{C53F787A-B35E-4314-A49C-8DB6FB699380}">
      <dsp:nvSpPr>
        <dsp:cNvPr id="0" name=""/>
        <dsp:cNvSpPr/>
      </dsp:nvSpPr>
      <dsp:spPr>
        <a:xfrm>
          <a:off x="4376309" y="768964"/>
          <a:ext cx="778049" cy="670392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62D87C-950E-4660-95A7-2D21CD07A65E}">
      <dsp:nvSpPr>
        <dsp:cNvPr id="0" name=""/>
        <dsp:cNvSpPr/>
      </dsp:nvSpPr>
      <dsp:spPr>
        <a:xfrm>
          <a:off x="2709053" y="0"/>
          <a:ext cx="2821727" cy="146198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200" b="1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হিসাবের গানিতিক শুদ্বতা যাচাই </a:t>
          </a:r>
          <a:endParaRPr lang="en-US" sz="3200" b="1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083427" y="193970"/>
        <a:ext cx="2072979" cy="1074048"/>
      </dsp:txXfrm>
    </dsp:sp>
    <dsp:sp modelId="{784D7790-E6CF-4C70-9272-036844A73012}">
      <dsp:nvSpPr>
        <dsp:cNvPr id="0" name=""/>
        <dsp:cNvSpPr/>
      </dsp:nvSpPr>
      <dsp:spPr>
        <a:xfrm>
          <a:off x="5284353" y="2022241"/>
          <a:ext cx="778049" cy="670392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20E71E-D4AC-4C13-AE2F-03C59A49F215}">
      <dsp:nvSpPr>
        <dsp:cNvPr id="0" name=""/>
        <dsp:cNvSpPr/>
      </dsp:nvSpPr>
      <dsp:spPr>
        <a:xfrm>
          <a:off x="5325608" y="911545"/>
          <a:ext cx="2640313" cy="146198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200" b="1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আর্থিক  বিবরনী প্রস্তুতকর</a:t>
          </a:r>
          <a:r>
            <a:rPr lang="en-US" sz="3200" b="1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ণ</a:t>
          </a:r>
          <a:r>
            <a:rPr lang="bn-IN" sz="3200" b="1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   </a:t>
          </a:r>
          <a:endParaRPr lang="en-US" sz="3200" b="1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684864" y="1110471"/>
        <a:ext cx="1921801" cy="1064136"/>
      </dsp:txXfrm>
    </dsp:sp>
    <dsp:sp modelId="{E9F57536-0F99-408E-BB21-C50CEDB59575}">
      <dsp:nvSpPr>
        <dsp:cNvPr id="0" name=""/>
        <dsp:cNvSpPr/>
      </dsp:nvSpPr>
      <dsp:spPr>
        <a:xfrm>
          <a:off x="4653567" y="3436955"/>
          <a:ext cx="778049" cy="670392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F68DB3-D949-4F08-9B72-5ECD34F36E65}">
      <dsp:nvSpPr>
        <dsp:cNvPr id="0" name=""/>
        <dsp:cNvSpPr/>
      </dsp:nvSpPr>
      <dsp:spPr>
        <a:xfrm>
          <a:off x="5495244" y="3457569"/>
          <a:ext cx="2470678" cy="146198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200" b="1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ভুলত্রুটি উদ্ঘাটন </a:t>
          </a:r>
          <a:endParaRPr lang="en-US" sz="3200" b="1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840364" y="3661789"/>
        <a:ext cx="1780438" cy="1053548"/>
      </dsp:txXfrm>
    </dsp:sp>
    <dsp:sp modelId="{4E12A776-A7FC-4B48-8AC2-65D92F3B5CCF}">
      <dsp:nvSpPr>
        <dsp:cNvPr id="0" name=""/>
        <dsp:cNvSpPr/>
      </dsp:nvSpPr>
      <dsp:spPr>
        <a:xfrm>
          <a:off x="3088834" y="3583807"/>
          <a:ext cx="778049" cy="670392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D174E8-11A9-4C33-9F6F-0FD0F433199B}">
      <dsp:nvSpPr>
        <dsp:cNvPr id="0" name=""/>
        <dsp:cNvSpPr/>
      </dsp:nvSpPr>
      <dsp:spPr>
        <a:xfrm>
          <a:off x="2756025" y="3567211"/>
          <a:ext cx="2727784" cy="146198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200" b="1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দু,তরফা দাখিলা পদ্বতির প্রয়োগ </a:t>
          </a:r>
          <a:endParaRPr lang="en-US" sz="3200" b="1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122570" y="3763665"/>
        <a:ext cx="1994694" cy="1069080"/>
      </dsp:txXfrm>
    </dsp:sp>
    <dsp:sp modelId="{B4862A10-7F03-49FF-BC3E-53A8FDF0B518}">
      <dsp:nvSpPr>
        <dsp:cNvPr id="0" name=""/>
        <dsp:cNvSpPr/>
      </dsp:nvSpPr>
      <dsp:spPr>
        <a:xfrm>
          <a:off x="2165920" y="2331034"/>
          <a:ext cx="778049" cy="670392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D6C61C-F0A5-40A5-ABB9-B29EAA3FDE57}">
      <dsp:nvSpPr>
        <dsp:cNvPr id="0" name=""/>
        <dsp:cNvSpPr/>
      </dsp:nvSpPr>
      <dsp:spPr>
        <a:xfrm>
          <a:off x="111277" y="3174686"/>
          <a:ext cx="2951193" cy="146198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800" b="1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</a:t>
          </a:r>
          <a:r>
            <a:rPr lang="en-US" sz="2800" b="1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2800" b="1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আর্থক বিবর</a:t>
          </a:r>
          <a:r>
            <a:rPr lang="en-US" sz="2800" b="1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ণী</a:t>
          </a:r>
          <a:r>
            <a:rPr lang="bn-IN" sz="2800" b="1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প্রস্তুতের সময় ও শ্রমের অবচয় রোধ  </a:t>
          </a:r>
          <a:endParaRPr lang="en-US" sz="2800" b="1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96440" y="3365491"/>
        <a:ext cx="2180867" cy="1080378"/>
      </dsp:txXfrm>
    </dsp:sp>
    <dsp:sp modelId="{202593B8-6006-4F3F-993F-F2516D21AEE4}">
      <dsp:nvSpPr>
        <dsp:cNvPr id="0" name=""/>
        <dsp:cNvSpPr/>
      </dsp:nvSpPr>
      <dsp:spPr>
        <a:xfrm>
          <a:off x="0" y="911536"/>
          <a:ext cx="2584106" cy="146198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200" b="1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৬। আর্থিক অবস্থা সম্পর্কে ধার</a:t>
          </a:r>
          <a:r>
            <a:rPr lang="en-US" sz="3200" b="1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ণা</a:t>
          </a:r>
          <a:r>
            <a:rPr lang="bn-IN" sz="3200" b="1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                         </a:t>
          </a:r>
          <a:endParaRPr lang="en-US" sz="3200" b="1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4572" y="1112139"/>
        <a:ext cx="1874962" cy="10607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EB65FC-C6FE-4B27-BC46-19A8F6626FA3}">
      <dsp:nvSpPr>
        <dsp:cNvPr id="0" name=""/>
        <dsp:cNvSpPr/>
      </dsp:nvSpPr>
      <dsp:spPr>
        <a:xfrm>
          <a:off x="2458478" y="69314"/>
          <a:ext cx="5701747" cy="75955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latin typeface="NikoshBAN" panose="02000000000000000000" pitchFamily="2" charset="0"/>
              <a:cs typeface="NikoshBAN" panose="02000000000000000000" pitchFamily="2" charset="0"/>
            </a:rPr>
            <a:t>যে সমস্ত ভুল রেওয়ামিলে ধরা পড়ে না</a:t>
          </a:r>
        </a:p>
      </dsp:txBody>
      <dsp:txXfrm>
        <a:off x="2495557" y="106393"/>
        <a:ext cx="5627589" cy="685399"/>
      </dsp:txXfrm>
    </dsp:sp>
    <dsp:sp modelId="{858CB918-B509-46A6-B8AE-3552A288B71A}">
      <dsp:nvSpPr>
        <dsp:cNvPr id="0" name=""/>
        <dsp:cNvSpPr/>
      </dsp:nvSpPr>
      <dsp:spPr>
        <a:xfrm rot="9372032">
          <a:off x="2233424" y="1295599"/>
          <a:ext cx="231318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13185" y="0"/>
              </a:lnTo>
            </a:path>
          </a:pathLst>
        </a:custGeom>
        <a:noFill/>
        <a:ln w="762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3">
          <a:schemeClr val="accent6"/>
        </a:lnRef>
        <a:fillRef idx="0">
          <a:schemeClr val="accent6"/>
        </a:fillRef>
        <a:effectRef idx="2">
          <a:schemeClr val="accent6"/>
        </a:effectRef>
        <a:fontRef idx="minor">
          <a:schemeClr val="tx1"/>
        </a:fontRef>
      </dsp:style>
    </dsp:sp>
    <dsp:sp modelId="{D3AF23A5-105B-45F5-8FC8-898CCB0E9310}">
      <dsp:nvSpPr>
        <dsp:cNvPr id="0" name=""/>
        <dsp:cNvSpPr/>
      </dsp:nvSpPr>
      <dsp:spPr>
        <a:xfrm>
          <a:off x="35105" y="1762327"/>
          <a:ext cx="3262069" cy="587147"/>
        </a:xfrm>
        <a:prstGeom prst="roundRect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latin typeface="NikoshBAN" panose="02000000000000000000" pitchFamily="2" charset="0"/>
              <a:cs typeface="NikoshBAN" panose="02000000000000000000" pitchFamily="2" charset="0"/>
            </a:rPr>
            <a:t>করণিক ভুল</a:t>
          </a:r>
        </a:p>
      </dsp:txBody>
      <dsp:txXfrm>
        <a:off x="63767" y="1790989"/>
        <a:ext cx="3204745" cy="529823"/>
      </dsp:txXfrm>
    </dsp:sp>
    <dsp:sp modelId="{5B422402-E5EC-48AA-9A95-ABB00B5DB5F1}">
      <dsp:nvSpPr>
        <dsp:cNvPr id="0" name=""/>
        <dsp:cNvSpPr/>
      </dsp:nvSpPr>
      <dsp:spPr>
        <a:xfrm rot="1382721">
          <a:off x="6108859" y="1286183"/>
          <a:ext cx="233644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36446" y="0"/>
              </a:lnTo>
            </a:path>
          </a:pathLst>
        </a:custGeom>
        <a:noFill/>
        <a:ln w="762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3">
          <a:schemeClr val="accent6"/>
        </a:lnRef>
        <a:fillRef idx="0">
          <a:schemeClr val="accent6"/>
        </a:fillRef>
        <a:effectRef idx="2">
          <a:schemeClr val="accent6"/>
        </a:effectRef>
        <a:fontRef idx="minor">
          <a:schemeClr val="tx1"/>
        </a:fontRef>
      </dsp:style>
    </dsp:sp>
    <dsp:sp modelId="{FE26C28B-1C05-4691-A754-893350947EF7}">
      <dsp:nvSpPr>
        <dsp:cNvPr id="0" name=""/>
        <dsp:cNvSpPr/>
      </dsp:nvSpPr>
      <dsp:spPr>
        <a:xfrm>
          <a:off x="7600667" y="1743496"/>
          <a:ext cx="2831672" cy="565306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latin typeface="NikoshBAN" panose="02000000000000000000" pitchFamily="2" charset="0"/>
              <a:cs typeface="NikoshBAN" panose="02000000000000000000" pitchFamily="2" charset="0"/>
            </a:rPr>
            <a:t>নীতিগত ভুল</a:t>
          </a:r>
        </a:p>
      </dsp:txBody>
      <dsp:txXfrm>
        <a:off x="7628263" y="1771092"/>
        <a:ext cx="2776480" cy="5101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42D633-8320-4BF1-9801-9CDD4C9CFF11}">
      <dsp:nvSpPr>
        <dsp:cNvPr id="0" name=""/>
        <dsp:cNvSpPr/>
      </dsp:nvSpPr>
      <dsp:spPr>
        <a:xfrm>
          <a:off x="1748" y="414191"/>
          <a:ext cx="2317631" cy="231763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  <a:sp3d extrusionH="28000" prstMaterial="matte"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b="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A</a:t>
          </a:r>
        </a:p>
      </dsp:txBody>
      <dsp:txXfrm>
        <a:off x="341157" y="753600"/>
        <a:ext cx="1638813" cy="1638813"/>
      </dsp:txXfrm>
    </dsp:sp>
    <dsp:sp modelId="{48D9BE02-BEC5-489C-BFD2-7DE05CD29CDF}">
      <dsp:nvSpPr>
        <dsp:cNvPr id="0" name=""/>
        <dsp:cNvSpPr/>
      </dsp:nvSpPr>
      <dsp:spPr>
        <a:xfrm>
          <a:off x="6522399" y="780787"/>
          <a:ext cx="1344226" cy="1344226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</dsp:txBody>
      <dsp:txXfrm>
        <a:off x="6700576" y="1294819"/>
        <a:ext cx="987872" cy="316162"/>
      </dsp:txXfrm>
    </dsp:sp>
    <dsp:sp modelId="{A53B1B9A-4CCF-478E-A419-DEE79609123C}">
      <dsp:nvSpPr>
        <dsp:cNvPr id="0" name=""/>
        <dsp:cNvSpPr/>
      </dsp:nvSpPr>
      <dsp:spPr>
        <a:xfrm>
          <a:off x="4039991" y="414191"/>
          <a:ext cx="2317631" cy="2317631"/>
        </a:xfrm>
        <a:prstGeom prst="ellipse">
          <a:avLst/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  <a:sp3d extrusionH="28000" prstMaterial="matte"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L</a:t>
          </a:r>
        </a:p>
      </dsp:txBody>
      <dsp:txXfrm>
        <a:off x="4379400" y="753600"/>
        <a:ext cx="1638813" cy="1638813"/>
      </dsp:txXfrm>
    </dsp:sp>
    <dsp:sp modelId="{6B6442E1-AA42-4D00-B8A3-21E82AF0DA40}">
      <dsp:nvSpPr>
        <dsp:cNvPr id="0" name=""/>
        <dsp:cNvSpPr/>
      </dsp:nvSpPr>
      <dsp:spPr>
        <a:xfrm>
          <a:off x="2410744" y="815092"/>
          <a:ext cx="1344226" cy="1344226"/>
        </a:xfrm>
        <a:prstGeom prst="mathEqual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400" kern="1200" dirty="0"/>
        </a:p>
      </dsp:txBody>
      <dsp:txXfrm>
        <a:off x="2588921" y="1092003"/>
        <a:ext cx="987872" cy="790404"/>
      </dsp:txXfrm>
    </dsp:sp>
    <dsp:sp modelId="{FB6F340E-886A-4FC7-89F4-59D1CC6A0094}">
      <dsp:nvSpPr>
        <dsp:cNvPr id="0" name=""/>
        <dsp:cNvSpPr/>
      </dsp:nvSpPr>
      <dsp:spPr>
        <a:xfrm>
          <a:off x="8078231" y="414191"/>
          <a:ext cx="2317631" cy="2317631"/>
        </a:xfrm>
        <a:prstGeom prst="ellipse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  <a:sp3d extrusionH="28000" prstMaterial="matte"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rPr>
            <a:t>E</a:t>
          </a:r>
        </a:p>
      </dsp:txBody>
      <dsp:txXfrm>
        <a:off x="8417640" y="753600"/>
        <a:ext cx="1638813" cy="16388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67340F-1B0E-4E69-984F-935EEDAEE49B}">
      <dsp:nvSpPr>
        <dsp:cNvPr id="0" name=""/>
        <dsp:cNvSpPr/>
      </dsp:nvSpPr>
      <dsp:spPr>
        <a:xfrm>
          <a:off x="509984" y="1963"/>
          <a:ext cx="1974453" cy="197445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9690" tIns="59690" rIns="59690" bIns="5969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4700" kern="1200" dirty="0">
              <a:latin typeface="NikoshBAN" panose="02000000000000000000" pitchFamily="2" charset="0"/>
              <a:cs typeface="NikoshBAN" panose="02000000000000000000" pitchFamily="2" charset="0"/>
            </a:rPr>
            <a:t>চলতি সম্পদ</a:t>
          </a:r>
          <a:endParaRPr lang="en-US" sz="47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99136" y="291115"/>
        <a:ext cx="1396149" cy="1396149"/>
      </dsp:txXfrm>
    </dsp:sp>
    <dsp:sp modelId="{AC83B0FF-4403-47ED-A64D-1A00CE1C5E03}">
      <dsp:nvSpPr>
        <dsp:cNvPr id="0" name=""/>
        <dsp:cNvSpPr/>
      </dsp:nvSpPr>
      <dsp:spPr>
        <a:xfrm>
          <a:off x="924619" y="2136742"/>
          <a:ext cx="1145182" cy="1145182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>
        <a:off x="1076413" y="2574660"/>
        <a:ext cx="841594" cy="269346"/>
      </dsp:txXfrm>
    </dsp:sp>
    <dsp:sp modelId="{E3CB10A7-242C-4D71-8D66-C916B2E3C381}">
      <dsp:nvSpPr>
        <dsp:cNvPr id="0" name=""/>
        <dsp:cNvSpPr/>
      </dsp:nvSpPr>
      <dsp:spPr>
        <a:xfrm>
          <a:off x="509984" y="3442250"/>
          <a:ext cx="1974453" cy="1974453"/>
        </a:xfrm>
        <a:prstGeom prst="ellipse">
          <a:avLst/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9690" tIns="59690" rIns="59690" bIns="5969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4700" kern="1200" dirty="0">
              <a:latin typeface="NikoshBAN" panose="02000000000000000000" pitchFamily="2" charset="0"/>
              <a:cs typeface="NikoshBAN" panose="02000000000000000000" pitchFamily="2" charset="0"/>
            </a:rPr>
            <a:t>স্থায়ী সম্পদ</a:t>
          </a:r>
          <a:endParaRPr lang="en-US" sz="47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99136" y="3731402"/>
        <a:ext cx="1396149" cy="1396149"/>
      </dsp:txXfrm>
    </dsp:sp>
    <dsp:sp modelId="{729180A4-1C9A-4C0D-8A2D-F98AD728FE42}">
      <dsp:nvSpPr>
        <dsp:cNvPr id="0" name=""/>
        <dsp:cNvSpPr/>
      </dsp:nvSpPr>
      <dsp:spPr>
        <a:xfrm>
          <a:off x="2780605" y="2342085"/>
          <a:ext cx="627876" cy="7344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kern="1200" dirty="0"/>
        </a:p>
      </dsp:txBody>
      <dsp:txXfrm>
        <a:off x="2780605" y="2488984"/>
        <a:ext cx="439513" cy="440698"/>
      </dsp:txXfrm>
    </dsp:sp>
    <dsp:sp modelId="{B660E780-B517-44BA-B557-C3E8EF39A72D}">
      <dsp:nvSpPr>
        <dsp:cNvPr id="0" name=""/>
        <dsp:cNvSpPr/>
      </dsp:nvSpPr>
      <dsp:spPr>
        <a:xfrm>
          <a:off x="3669109" y="734880"/>
          <a:ext cx="3948906" cy="3948906"/>
        </a:xfrm>
        <a:prstGeom prst="ellipse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6500" kern="1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মোট সম্পদ</a:t>
          </a:r>
          <a:endParaRPr lang="en-US" sz="6500" kern="1200" dirty="0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247413" y="1313184"/>
        <a:ext cx="2792298" cy="279229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42D633-8320-4BF1-9801-9CDD4C9CFF11}">
      <dsp:nvSpPr>
        <dsp:cNvPr id="0" name=""/>
        <dsp:cNvSpPr/>
      </dsp:nvSpPr>
      <dsp:spPr>
        <a:xfrm>
          <a:off x="1675" y="1612601"/>
          <a:ext cx="2220404" cy="222040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  <a:sp3d extrusionH="28000" prstMaterial="matte"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5400" b="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চলতি দায়</a:t>
          </a:r>
          <a:endParaRPr lang="en-US" sz="5400" b="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26846" y="1937772"/>
        <a:ext cx="1570062" cy="1570062"/>
      </dsp:txXfrm>
    </dsp:sp>
    <dsp:sp modelId="{48D9BE02-BEC5-489C-BFD2-7DE05CD29CDF}">
      <dsp:nvSpPr>
        <dsp:cNvPr id="0" name=""/>
        <dsp:cNvSpPr/>
      </dsp:nvSpPr>
      <dsp:spPr>
        <a:xfrm>
          <a:off x="2402376" y="2078886"/>
          <a:ext cx="1287834" cy="1287834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</dsp:txBody>
      <dsp:txXfrm>
        <a:off x="2573078" y="2571354"/>
        <a:ext cx="946430" cy="302898"/>
      </dsp:txXfrm>
    </dsp:sp>
    <dsp:sp modelId="{A53B1B9A-4CCF-478E-A419-DEE79609123C}">
      <dsp:nvSpPr>
        <dsp:cNvPr id="0" name=""/>
        <dsp:cNvSpPr/>
      </dsp:nvSpPr>
      <dsp:spPr>
        <a:xfrm>
          <a:off x="3870509" y="1612601"/>
          <a:ext cx="2220404" cy="2220404"/>
        </a:xfrm>
        <a:prstGeom prst="ellipse">
          <a:avLst/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  <a:sp3d extrusionH="28000" prstMaterial="matte"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40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দীর্ঘমেয়াদি দায়</a:t>
          </a:r>
          <a:endParaRPr lang="en-US" sz="40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195680" y="1937772"/>
        <a:ext cx="1570062" cy="1570062"/>
      </dsp:txXfrm>
    </dsp:sp>
    <dsp:sp modelId="{6B6442E1-AA42-4D00-B8A3-21E82AF0DA40}">
      <dsp:nvSpPr>
        <dsp:cNvPr id="0" name=""/>
        <dsp:cNvSpPr/>
      </dsp:nvSpPr>
      <dsp:spPr>
        <a:xfrm>
          <a:off x="6271208" y="2078886"/>
          <a:ext cx="1287834" cy="1287834"/>
        </a:xfrm>
        <a:prstGeom prst="mathEqual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400" kern="1200" dirty="0"/>
        </a:p>
      </dsp:txBody>
      <dsp:txXfrm>
        <a:off x="6441910" y="2344180"/>
        <a:ext cx="946430" cy="757246"/>
      </dsp:txXfrm>
    </dsp:sp>
    <dsp:sp modelId="{FB6F340E-886A-4FC7-89F4-59D1CC6A0094}">
      <dsp:nvSpPr>
        <dsp:cNvPr id="0" name=""/>
        <dsp:cNvSpPr/>
      </dsp:nvSpPr>
      <dsp:spPr>
        <a:xfrm>
          <a:off x="7739339" y="1612601"/>
          <a:ext cx="2220404" cy="2220404"/>
        </a:xfrm>
        <a:prstGeom prst="ellipse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  <a:sp3d extrusionH="28000" prstMaterial="matte"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5400" kern="1200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মোট দায়</a:t>
          </a:r>
          <a:endParaRPr lang="en-US" sz="5400" kern="1200" dirty="0">
            <a:solidFill>
              <a:srgbClr val="0000FF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064510" y="1937772"/>
        <a:ext cx="1570062" cy="15700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6DD35-05FD-47DB-AEF3-9FDC9B9C2488}" type="datetimeFigureOut">
              <a:rPr lang="en-US" smtClean="0"/>
              <a:t>6/24/2020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4354A8-BD83-4D33-9363-AAA1C11FBB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673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34496-874F-4315-AEA6-1C73ED9B8B3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570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এখানে মূল বই থেকে বাছাইকৃত সকল এন্ট্রি।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354A8-BD83-4D33-9363-AAA1C11FBB83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913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অংকটি টিচার বোর্ডে করে দিবেন। এখানে মূল বই থেকে বাছাইকৃত সকল এন্ট্রি।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354A8-BD83-4D33-9363-AAA1C11FBB83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913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354A8-BD83-4D33-9363-AAA1C11FBB83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7807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354A8-BD83-4D33-9363-AAA1C11FBB83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2705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375F8-E759-4922-87D1-95D55458ACF0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A0F7C-4156-4EE0-AED5-75C042AEB8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CAA240-D554-465F-8C45-F4FBFD7B24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8E19F8-FB90-428D-AE5C-1DAB8E18C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47F67-C0D4-47DC-A595-7FEE1ADCA77B}" type="datetimeFigureOut">
              <a:rPr lang="en-US" smtClean="0"/>
              <a:t>6/24/2020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C01A91-A2BF-45BE-A382-DB63CC9F7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D2CE53-4779-4806-A7C1-627E40C31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E7C0-38F7-48EF-B660-590D76FAA2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370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FB290-D406-41E9-B018-8C91D18AB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D3ACCE-D369-4BB7-AFF5-8A6B0D3FCD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83386-577C-47C8-BC91-C3BEDAB74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47F67-C0D4-47DC-A595-7FEE1ADCA77B}" type="datetimeFigureOut">
              <a:rPr lang="en-US" smtClean="0"/>
              <a:t>6/24/2020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B5440-CA20-42F1-99F7-3B87F7218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6FCF47-8209-4EE1-8510-F1BD90F09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E7C0-38F7-48EF-B660-590D76FAA2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087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1CBA67-147F-4AE7-AEF1-AF88D2D238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1DB42E-3CD6-406F-854E-C195760649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F1F49-2358-40DB-816C-386F06A85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47F67-C0D4-47DC-A595-7FEE1ADCA77B}" type="datetimeFigureOut">
              <a:rPr lang="en-US" smtClean="0"/>
              <a:t>6/24/2020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4F17A7-DE29-4E53-8120-3A6888E2B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4E4607-BEDA-4C3B-A9BF-B4F0717FD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E7C0-38F7-48EF-B660-590D76FAA2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718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650CB-D18C-4769-B016-D43BE4C15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3C943-1416-4FDB-9835-0A362A91E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40A849-30E2-4373-85BB-E25B29F33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47F67-C0D4-47DC-A595-7FEE1ADCA77B}" type="datetimeFigureOut">
              <a:rPr lang="en-US" smtClean="0"/>
              <a:t>6/24/2020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93490-BC39-4163-A5D9-B35A079B2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A9F45-D2EB-45F0-8EA7-55E88A438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E7C0-38F7-48EF-B660-590D76FAA2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047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F8BAC-ECE7-430D-B503-BCF081B53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2A8D62-EBA0-4E08-8F9C-A51C1A065F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AAB770-14B0-4A37-A3AB-2EA46EA7D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47F67-C0D4-47DC-A595-7FEE1ADCA77B}" type="datetimeFigureOut">
              <a:rPr lang="en-US" smtClean="0"/>
              <a:t>6/24/2020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725EDE-62B8-4BDE-82A5-53710B472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2E418C-60F3-432C-AE70-096B27242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E7C0-38F7-48EF-B660-590D76FAA2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525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D2AFC-7530-449B-8257-1BB350C97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777C2-300C-4A7D-9A3D-D76E6A1C22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19858A-0A8E-4EC3-87ED-1F539C1D9B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45D0C3-8A50-4E69-8E6D-D73367BF7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47F67-C0D4-47DC-A595-7FEE1ADCA77B}" type="datetimeFigureOut">
              <a:rPr lang="en-US" smtClean="0"/>
              <a:t>6/24/2020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FAC5A5-9218-43EF-A8FB-CE2D60BE2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B0C7FC-C35E-4CC4-922A-926ED288C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E7C0-38F7-48EF-B660-590D76FAA2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821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5DC4A-0613-4077-A12B-B763CE16F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53EFB0-CC22-418D-AB65-DA744D077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F243B8-99BD-435C-81AD-F9574D413A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911B73-3D09-44B9-875A-C3E623331D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DD2092-BB55-444B-BC3B-C15C82B472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E38D51-C0E7-4754-AF9A-3290F9037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47F67-C0D4-47DC-A595-7FEE1ADCA77B}" type="datetimeFigureOut">
              <a:rPr lang="en-US" smtClean="0"/>
              <a:t>6/24/2020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B6904B-6117-4566-AE81-49DD29CE0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1B7EBC-30A4-4A87-9642-DECB4262A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E7C0-38F7-48EF-B660-590D76FAA2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215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AB49A-ECD2-40B5-B1CD-5D69F0CA6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9CB506-7C5F-43DE-9110-A7DC69692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47F67-C0D4-47DC-A595-7FEE1ADCA77B}" type="datetimeFigureOut">
              <a:rPr lang="en-US" smtClean="0"/>
              <a:t>6/24/2020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8E1304-3E29-4712-80CA-8FECCF87A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F20AA1-9196-4A97-814C-C9A8EC50C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E7C0-38F7-48EF-B660-590D76FAA2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045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C69B9D-73C4-49E2-B94D-8EEA193EA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47F67-C0D4-47DC-A595-7FEE1ADCA77B}" type="datetimeFigureOut">
              <a:rPr lang="en-US" smtClean="0"/>
              <a:t>6/24/2020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3060EA-81BB-4802-A07B-8678B6C31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74F1C3-70FE-491B-AA78-08D73ACC4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E7C0-38F7-48EF-B660-590D76FAA2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611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26259-2CBE-49EA-8647-E85C1829F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A7112-CB11-4555-A626-60BA16A42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8AB3AD-1717-4CD2-BCC2-3025CB28E9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D93B59-3686-4FF8-862E-2307987C8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47F67-C0D4-47DC-A595-7FEE1ADCA77B}" type="datetimeFigureOut">
              <a:rPr lang="en-US" smtClean="0"/>
              <a:t>6/24/2020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E7140F-62F3-4174-9A6A-665947F80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25F93B-2135-4DCE-88D6-7FC3909EB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E7C0-38F7-48EF-B660-590D76FAA2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292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0271B-DAD6-4C07-BE2F-7365DF82D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0E5E6F-E3EC-4581-B68F-1B8B367E2F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9927AB-037F-4AD7-9CEE-C6BBB555B6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B34225-FA02-45E8-94CB-2F7D47741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47F67-C0D4-47DC-A595-7FEE1ADCA77B}" type="datetimeFigureOut">
              <a:rPr lang="en-US" smtClean="0"/>
              <a:t>6/24/2020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6D56FE-05C6-4E64-9B04-EB21BB85D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221CB1-8E92-4735-82F2-01BF904CB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E7C0-38F7-48EF-B660-590D76FAA2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972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563B7C-F7E0-4786-9CD9-52190C54E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7C25A9-0386-4F0C-AAD8-258396CC11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5D21B5-7D2B-4EA6-B441-20E46BBD2A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47F67-C0D4-47DC-A595-7FEE1ADCA77B}" type="datetimeFigureOut">
              <a:rPr lang="en-US" smtClean="0"/>
              <a:t>6/24/2020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04977D-C7FE-4407-B955-186971D8E4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DDA8C-9C5F-4460-9733-F941253007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4E7C0-38F7-48EF-B660-590D76FAA2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083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1007656" y="1046574"/>
            <a:ext cx="7752834" cy="34435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numCol="1">
            <a:prstTxWarp prst="textCascadeUp">
              <a:avLst>
                <a:gd name="adj" fmla="val 50837"/>
              </a:avLst>
            </a:prstTxWarp>
            <a:spAutoFit/>
            <a:scene3d>
              <a:camera prst="isometricOffAxis1Right"/>
              <a:lightRig rig="threePt" dir="t"/>
            </a:scene3d>
            <a:sp3d extrusionH="57150">
              <a:bevelT w="38100" h="38100" prst="angle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400" dirty="0">
              <a:ln w="0"/>
              <a:solidFill>
                <a:srgbClr val="0070C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9175" y="4047438"/>
            <a:ext cx="1542491" cy="2533767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514217" y="9784"/>
            <a:ext cx="1447800" cy="1428233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220200" y="9783"/>
            <a:ext cx="1447800" cy="1428233"/>
          </a:xfrm>
          <a:prstGeom prst="rect">
            <a:avLst/>
          </a:prstGeom>
        </p:spPr>
      </p:pic>
      <p:pic>
        <p:nvPicPr>
          <p:cNvPr id="56" name="Picture 55" descr="flowerruler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80029" y="6324600"/>
            <a:ext cx="8610600" cy="533400"/>
          </a:xfrm>
          <a:prstGeom prst="rect">
            <a:avLst/>
          </a:prstGeom>
        </p:spPr>
      </p:pic>
      <p:pic>
        <p:nvPicPr>
          <p:cNvPr id="57" name="Picture 56" descr="Cinema Curtains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837"/>
          <a:stretch>
            <a:fillRect/>
          </a:stretch>
        </p:blipFill>
        <p:spPr bwMode="auto">
          <a:xfrm>
            <a:off x="-6554679" y="-379089"/>
            <a:ext cx="6518393" cy="749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57" descr="Cinema Curtains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63"/>
          <a:stretch>
            <a:fillRect/>
          </a:stretch>
        </p:blipFill>
        <p:spPr bwMode="auto">
          <a:xfrm>
            <a:off x="10668000" y="-379089"/>
            <a:ext cx="6172200" cy="749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5AD7561-FCF6-4FD8-895F-F6FCE9DA00B1}"/>
              </a:ext>
            </a:extLst>
          </p:cNvPr>
          <p:cNvSpPr/>
          <p:nvPr/>
        </p:nvSpPr>
        <p:spPr>
          <a:xfrm>
            <a:off x="58385" y="142875"/>
            <a:ext cx="10609616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59 -0.01018 L 0.51453 -0.0101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52 -4.44444E-6 L -0.49383 -0.0006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49927" y="457200"/>
            <a:ext cx="10044546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রেওয়ামিলে যে সমস্ত ভুল ধরা পড়ে।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49927" y="1524000"/>
            <a:ext cx="10044546" cy="440120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১। বাদ পড়ার ভুল।</a:t>
            </a:r>
          </a:p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২। লেখার ভুল।</a:t>
            </a:r>
          </a:p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৩। টাকার অংকে ভুল।</a:t>
            </a:r>
          </a:p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৪। খতিয়ানের উদ্বৃত্ত নির্ণয়ে ভুল।</a:t>
            </a:r>
          </a:p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৫। খতিয়ানের উদ্বৃত্ত রেওয়ামিলে স্থানান্তরে ভুল।</a:t>
            </a:r>
          </a:p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৬। রেওয়ামিলের ডেবিট ও ক্রেডিট দিকের যোগফল নির্ণয়ে ভুল করলে । 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A786C4F-D907-4FC0-96F0-5004015122C3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2461052363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894187884"/>
              </p:ext>
            </p:extLst>
          </p:nvPr>
        </p:nvGraphicFramePr>
        <p:xfrm>
          <a:off x="831379" y="273369"/>
          <a:ext cx="10645252" cy="6223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566C687D-C0FD-46E6-80C5-C15946B0A103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63755C1-36D4-4710-9CB9-5C917DD3FCF7}"/>
              </a:ext>
            </a:extLst>
          </p:cNvPr>
          <p:cNvSpPr txBox="1"/>
          <p:nvPr/>
        </p:nvSpPr>
        <p:spPr>
          <a:xfrm>
            <a:off x="5237018" y="261850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51B36D3-2323-4767-8980-5D003EA38911}"/>
              </a:ext>
            </a:extLst>
          </p:cNvPr>
          <p:cNvGrpSpPr/>
          <p:nvPr/>
        </p:nvGrpSpPr>
        <p:grpSpPr>
          <a:xfrm>
            <a:off x="872667" y="2618501"/>
            <a:ext cx="8927546" cy="1522498"/>
            <a:chOff x="872667" y="2618501"/>
            <a:chExt cx="8927546" cy="1522498"/>
          </a:xfrm>
        </p:grpSpPr>
        <p:sp>
          <p:nvSpPr>
            <p:cNvPr id="23" name="Arrow: Down 22">
              <a:extLst>
                <a:ext uri="{FF2B5EF4-FFF2-40B4-BE49-F238E27FC236}">
                  <a16:creationId xmlns:a16="http://schemas.microsoft.com/office/drawing/2014/main" id="{F85A8D94-E693-4F28-B795-D5D959ED9D86}"/>
                </a:ext>
              </a:extLst>
            </p:cNvPr>
            <p:cNvSpPr/>
            <p:nvPr/>
          </p:nvSpPr>
          <p:spPr>
            <a:xfrm>
              <a:off x="2923309" y="2618501"/>
              <a:ext cx="470778" cy="75673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F8F3F82-95B8-4615-8F02-66E0332C1C8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97527" y="3366209"/>
              <a:ext cx="8686800" cy="902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Arrow: Down 28">
              <a:extLst>
                <a:ext uri="{FF2B5EF4-FFF2-40B4-BE49-F238E27FC236}">
                  <a16:creationId xmlns:a16="http://schemas.microsoft.com/office/drawing/2014/main" id="{A094EECC-74BD-4EB3-9B31-67F0FD3FC08C}"/>
                </a:ext>
              </a:extLst>
            </p:cNvPr>
            <p:cNvSpPr/>
            <p:nvPr/>
          </p:nvSpPr>
          <p:spPr>
            <a:xfrm>
              <a:off x="6142880" y="3384264"/>
              <a:ext cx="470778" cy="75673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Arrow: Down 30">
              <a:extLst>
                <a:ext uri="{FF2B5EF4-FFF2-40B4-BE49-F238E27FC236}">
                  <a16:creationId xmlns:a16="http://schemas.microsoft.com/office/drawing/2014/main" id="{D33B9799-3912-42D7-8670-44F1A8F86ACD}"/>
                </a:ext>
              </a:extLst>
            </p:cNvPr>
            <p:cNvSpPr/>
            <p:nvPr/>
          </p:nvSpPr>
          <p:spPr>
            <a:xfrm>
              <a:off x="3844774" y="3366209"/>
              <a:ext cx="470778" cy="75673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Arrow: Down 32">
              <a:extLst>
                <a:ext uri="{FF2B5EF4-FFF2-40B4-BE49-F238E27FC236}">
                  <a16:creationId xmlns:a16="http://schemas.microsoft.com/office/drawing/2014/main" id="{3C1288F1-70BE-4A72-823C-5E658D388CE9}"/>
                </a:ext>
              </a:extLst>
            </p:cNvPr>
            <p:cNvSpPr/>
            <p:nvPr/>
          </p:nvSpPr>
          <p:spPr>
            <a:xfrm>
              <a:off x="872667" y="3384264"/>
              <a:ext cx="470778" cy="75673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Arrow: Down 34">
              <a:extLst>
                <a:ext uri="{FF2B5EF4-FFF2-40B4-BE49-F238E27FC236}">
                  <a16:creationId xmlns:a16="http://schemas.microsoft.com/office/drawing/2014/main" id="{D4BD0838-C4BE-4015-A538-C7A0B781E9E6}"/>
                </a:ext>
              </a:extLst>
            </p:cNvPr>
            <p:cNvSpPr/>
            <p:nvPr/>
          </p:nvSpPr>
          <p:spPr>
            <a:xfrm>
              <a:off x="9329435" y="3384263"/>
              <a:ext cx="470778" cy="75673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D12971B8-AE19-4F5B-97F6-C50842D0EA06}"/>
              </a:ext>
            </a:extLst>
          </p:cNvPr>
          <p:cNvSpPr/>
          <p:nvPr/>
        </p:nvSpPr>
        <p:spPr>
          <a:xfrm>
            <a:off x="665020" y="4142504"/>
            <a:ext cx="2313710" cy="62828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বাদ পড়ার ভুল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0764B1B-5681-4EE7-9AAB-61857F15FD16}"/>
              </a:ext>
            </a:extLst>
          </p:cNvPr>
          <p:cNvSpPr/>
          <p:nvPr/>
        </p:nvSpPr>
        <p:spPr>
          <a:xfrm>
            <a:off x="3283525" y="4122944"/>
            <a:ext cx="1789676" cy="628282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লিখার ভুল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99E42C0-5D39-4A9A-B748-1E4EF5687D9D}"/>
              </a:ext>
            </a:extLst>
          </p:cNvPr>
          <p:cNvSpPr/>
          <p:nvPr/>
        </p:nvSpPr>
        <p:spPr>
          <a:xfrm>
            <a:off x="5456803" y="4176464"/>
            <a:ext cx="2313710" cy="62828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বেদাখিলার ভুল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D343E2C-9870-49AE-96CF-D220AB894679}"/>
              </a:ext>
            </a:extLst>
          </p:cNvPr>
          <p:cNvSpPr/>
          <p:nvPr/>
        </p:nvSpPr>
        <p:spPr>
          <a:xfrm>
            <a:off x="8183687" y="4122061"/>
            <a:ext cx="2313710" cy="62828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পরিপূরক ভুল</a:t>
            </a:r>
          </a:p>
        </p:txBody>
      </p:sp>
    </p:spTree>
    <p:extLst>
      <p:ext uri="{BB962C8B-B14F-4D97-AF65-F5344CB8AC3E}">
        <p14:creationId xmlns:p14="http://schemas.microsoft.com/office/powerpoint/2010/main" val="3326511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E6EDB17-06D6-4596-B458-5D6745079D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5049541"/>
              </p:ext>
            </p:extLst>
          </p:nvPr>
        </p:nvGraphicFramePr>
        <p:xfrm>
          <a:off x="929149" y="142875"/>
          <a:ext cx="10397612" cy="31460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5DE9BCD4-C113-4266-BE49-85680F6C3E5E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4399BE0-E65C-459F-BCA6-84ED7EF61E8A}"/>
              </a:ext>
            </a:extLst>
          </p:cNvPr>
          <p:cNvGrpSpPr/>
          <p:nvPr/>
        </p:nvGrpSpPr>
        <p:grpSpPr>
          <a:xfrm>
            <a:off x="461480" y="3834581"/>
            <a:ext cx="11449095" cy="2256503"/>
            <a:chOff x="461480" y="3834581"/>
            <a:chExt cx="11449095" cy="2256503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96D1B602-FCAF-462F-BF64-C6C8B7ACF2F6}"/>
                </a:ext>
              </a:extLst>
            </p:cNvPr>
            <p:cNvSpPr/>
            <p:nvPr/>
          </p:nvSpPr>
          <p:spPr>
            <a:xfrm>
              <a:off x="461480" y="4285570"/>
              <a:ext cx="979602" cy="1531504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dirty="0"/>
                <a:t>A</a:t>
              </a:r>
            </a:p>
          </p:txBody>
        </p:sp>
        <p:sp>
          <p:nvSpPr>
            <p:cNvPr id="9" name="Equals 8">
              <a:extLst>
                <a:ext uri="{FF2B5EF4-FFF2-40B4-BE49-F238E27FC236}">
                  <a16:creationId xmlns:a16="http://schemas.microsoft.com/office/drawing/2014/main" id="{02D2BFAE-248F-4AB3-8FA1-292AB276A2FA}"/>
                </a:ext>
              </a:extLst>
            </p:cNvPr>
            <p:cNvSpPr/>
            <p:nvPr/>
          </p:nvSpPr>
          <p:spPr>
            <a:xfrm>
              <a:off x="1435510" y="4785850"/>
              <a:ext cx="1022097" cy="530942"/>
            </a:xfrm>
            <a:prstGeom prst="mathEqua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16FCD04-8F34-45AA-BB56-2454BE0C403B}"/>
                </a:ext>
              </a:extLst>
            </p:cNvPr>
            <p:cNvSpPr/>
            <p:nvPr/>
          </p:nvSpPr>
          <p:spPr>
            <a:xfrm>
              <a:off x="2456494" y="4285570"/>
              <a:ext cx="979602" cy="1531504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dirty="0"/>
                <a:t>L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632C2022-63B8-4E33-80E2-3B40264ACFBD}"/>
                </a:ext>
              </a:extLst>
            </p:cNvPr>
            <p:cNvSpPr/>
            <p:nvPr/>
          </p:nvSpPr>
          <p:spPr>
            <a:xfrm>
              <a:off x="4454452" y="4233951"/>
              <a:ext cx="979602" cy="1531504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dirty="0"/>
                <a:t>C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E8D96306-23DF-4A05-95EE-CEE069AC9ECA}"/>
                </a:ext>
              </a:extLst>
            </p:cNvPr>
            <p:cNvSpPr/>
            <p:nvPr/>
          </p:nvSpPr>
          <p:spPr>
            <a:xfrm>
              <a:off x="6551174" y="4233951"/>
              <a:ext cx="979602" cy="1531504"/>
            </a:xfrm>
            <a:prstGeom prst="ellipse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dirty="0"/>
                <a:t>R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67E5A69C-5126-4E6C-BBD2-B7BD0679546D}"/>
                </a:ext>
              </a:extLst>
            </p:cNvPr>
            <p:cNvSpPr/>
            <p:nvPr/>
          </p:nvSpPr>
          <p:spPr>
            <a:xfrm>
              <a:off x="8672201" y="4226576"/>
              <a:ext cx="1326013" cy="1531504"/>
            </a:xfrm>
            <a:prstGeom prst="ellipse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dirty="0"/>
                <a:t>Ex</a:t>
              </a:r>
            </a:p>
          </p:txBody>
        </p:sp>
        <p:sp>
          <p:nvSpPr>
            <p:cNvPr id="14" name="Plus Sign 13">
              <a:extLst>
                <a:ext uri="{FF2B5EF4-FFF2-40B4-BE49-F238E27FC236}">
                  <a16:creationId xmlns:a16="http://schemas.microsoft.com/office/drawing/2014/main" id="{7DB2B804-23C1-4761-8437-0AFFF11B9A5E}"/>
                </a:ext>
              </a:extLst>
            </p:cNvPr>
            <p:cNvSpPr/>
            <p:nvPr/>
          </p:nvSpPr>
          <p:spPr>
            <a:xfrm>
              <a:off x="3465797" y="4527753"/>
              <a:ext cx="929149" cy="1047135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43254AC-3E66-4652-9D07-33CD712F599B}"/>
                </a:ext>
              </a:extLst>
            </p:cNvPr>
            <p:cNvSpPr/>
            <p:nvPr/>
          </p:nvSpPr>
          <p:spPr>
            <a:xfrm>
              <a:off x="10842485" y="4249863"/>
              <a:ext cx="979602" cy="1531504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dirty="0"/>
                <a:t>D</a:t>
              </a:r>
            </a:p>
          </p:txBody>
        </p:sp>
        <p:sp>
          <p:nvSpPr>
            <p:cNvPr id="17" name="Plus Sign 16">
              <a:extLst>
                <a:ext uri="{FF2B5EF4-FFF2-40B4-BE49-F238E27FC236}">
                  <a16:creationId xmlns:a16="http://schemas.microsoft.com/office/drawing/2014/main" id="{8BFA3695-5698-4371-B3EC-32B5BA7A2DAF}"/>
                </a:ext>
              </a:extLst>
            </p:cNvPr>
            <p:cNvSpPr/>
            <p:nvPr/>
          </p:nvSpPr>
          <p:spPr>
            <a:xfrm>
              <a:off x="5510276" y="4527753"/>
              <a:ext cx="929149" cy="1047135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Minus Sign 17">
              <a:extLst>
                <a:ext uri="{FF2B5EF4-FFF2-40B4-BE49-F238E27FC236}">
                  <a16:creationId xmlns:a16="http://schemas.microsoft.com/office/drawing/2014/main" id="{16340B4E-CA7C-40A3-85FF-AEEB55DA105A}"/>
                </a:ext>
              </a:extLst>
            </p:cNvPr>
            <p:cNvSpPr/>
            <p:nvPr/>
          </p:nvSpPr>
          <p:spPr>
            <a:xfrm>
              <a:off x="7646293" y="4756357"/>
              <a:ext cx="979602" cy="523566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Minus Sign 20">
              <a:extLst>
                <a:ext uri="{FF2B5EF4-FFF2-40B4-BE49-F238E27FC236}">
                  <a16:creationId xmlns:a16="http://schemas.microsoft.com/office/drawing/2014/main" id="{08217AF4-4051-4D3C-A0D7-B37E7D302A72}"/>
                </a:ext>
              </a:extLst>
            </p:cNvPr>
            <p:cNvSpPr/>
            <p:nvPr/>
          </p:nvSpPr>
          <p:spPr>
            <a:xfrm>
              <a:off x="9945297" y="4723172"/>
              <a:ext cx="979602" cy="523566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Double Bracket 22">
              <a:extLst>
                <a:ext uri="{FF2B5EF4-FFF2-40B4-BE49-F238E27FC236}">
                  <a16:creationId xmlns:a16="http://schemas.microsoft.com/office/drawing/2014/main" id="{EEF49974-BBED-4255-906F-B37D5B2090AC}"/>
                </a:ext>
              </a:extLst>
            </p:cNvPr>
            <p:cNvSpPr/>
            <p:nvPr/>
          </p:nvSpPr>
          <p:spPr>
            <a:xfrm>
              <a:off x="4350772" y="3834581"/>
              <a:ext cx="7559803" cy="2256503"/>
            </a:xfrm>
            <a:prstGeom prst="bracketPair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A3B57F90-9868-44D9-BD51-2DEC607F406F}"/>
              </a:ext>
            </a:extLst>
          </p:cNvPr>
          <p:cNvSpPr txBox="1"/>
          <p:nvPr/>
        </p:nvSpPr>
        <p:spPr>
          <a:xfrm>
            <a:off x="530945" y="501445"/>
            <a:ext cx="40263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হিসাব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সমীকরণ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Arrow: Down 25">
            <a:extLst>
              <a:ext uri="{FF2B5EF4-FFF2-40B4-BE49-F238E27FC236}">
                <a16:creationId xmlns:a16="http://schemas.microsoft.com/office/drawing/2014/main" id="{201D8CEB-9292-45AD-BA20-67485BC7DA9B}"/>
              </a:ext>
            </a:extLst>
          </p:cNvPr>
          <p:cNvSpPr/>
          <p:nvPr/>
        </p:nvSpPr>
        <p:spPr>
          <a:xfrm rot="1089720">
            <a:off x="8440898" y="2187394"/>
            <a:ext cx="1326013" cy="16960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59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02E7529-5B1A-4644-AEBF-02257F25E8EE}"/>
              </a:ext>
            </a:extLst>
          </p:cNvPr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B3F86A7D-3899-4608-B166-4B1B57C91AED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2044896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00ABBB8-372E-4420-B852-DABF52184189}"/>
              </a:ext>
            </a:extLst>
          </p:cNvPr>
          <p:cNvSpPr txBox="1"/>
          <p:nvPr/>
        </p:nvSpPr>
        <p:spPr>
          <a:xfrm>
            <a:off x="1885499" y="110840"/>
            <a:ext cx="4124052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u="sng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চলতি সম্পদ</a:t>
            </a:r>
            <a:r>
              <a:rPr lang="en-US" sz="4400" b="1" u="sng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bn-IN" sz="5400" b="1" u="sng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হাতে নগদ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ব্যাংক জমা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দেনাদার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প্রাপ্য বিল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প্রাপ্য নোট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সমাপনী মজুদ পন্য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বিনিয়গের বকেয়া সুদ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অগ্রিম খরচ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(অগ্রিম ভাড়া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অগ্রিম বেতন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অগ্রিম বিম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অগ্রিম পরিবহন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37B2E9-B335-4E16-9EEC-8E494B3D8924}"/>
              </a:ext>
            </a:extLst>
          </p:cNvPr>
          <p:cNvSpPr txBox="1"/>
          <p:nvPr/>
        </p:nvSpPr>
        <p:spPr>
          <a:xfrm>
            <a:off x="6778409" y="138550"/>
            <a:ext cx="4813369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u="sng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স্থায়ী</a:t>
            </a:r>
            <a:r>
              <a:rPr lang="bn-IN" sz="4400" b="1" u="sng" baseline="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সম্পদ</a:t>
            </a:r>
            <a:r>
              <a:rPr lang="en-US" sz="4400" b="1" u="sng" baseline="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bn-IN" sz="3200" u="sng" baseline="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baseline="0" dirty="0">
                <a:latin typeface="NikoshBAN" panose="02000000000000000000" pitchFamily="2" charset="0"/>
                <a:cs typeface="NikoshBAN" panose="02000000000000000000" pitchFamily="2" charset="0"/>
              </a:rPr>
              <a:t>আসবাবপত্র</a:t>
            </a:r>
          </a:p>
          <a:p>
            <a:r>
              <a:rPr lang="bn-IN" sz="3200" baseline="0" dirty="0">
                <a:latin typeface="NikoshBAN" panose="02000000000000000000" pitchFamily="2" charset="0"/>
                <a:cs typeface="NikoshBAN" panose="02000000000000000000" pitchFamily="2" charset="0"/>
              </a:rPr>
              <a:t>অফিস সরঞ্জাম</a:t>
            </a:r>
          </a:p>
          <a:p>
            <a:r>
              <a:rPr lang="bn-IN" sz="3200" baseline="0" dirty="0">
                <a:latin typeface="NikoshBAN" panose="02000000000000000000" pitchFamily="2" charset="0"/>
                <a:cs typeface="NikoshBAN" panose="02000000000000000000" pitchFamily="2" charset="0"/>
              </a:rPr>
              <a:t>মেশিন ও যন্ত্রপাতি</a:t>
            </a:r>
          </a:p>
          <a:p>
            <a:r>
              <a:rPr lang="bn-IN" sz="3200" baseline="0" dirty="0">
                <a:latin typeface="NikoshBAN" panose="02000000000000000000" pitchFamily="2" charset="0"/>
                <a:cs typeface="NikoshBAN" panose="02000000000000000000" pitchFamily="2" charset="0"/>
              </a:rPr>
              <a:t>সুনাম</a:t>
            </a:r>
          </a:p>
          <a:p>
            <a:r>
              <a:rPr lang="bn-IN" sz="3200" baseline="0" dirty="0">
                <a:latin typeface="NikoshBAN" panose="02000000000000000000" pitchFamily="2" charset="0"/>
                <a:cs typeface="NikoshBAN" panose="02000000000000000000" pitchFamily="2" charset="0"/>
              </a:rPr>
              <a:t>বিনিয়োগ</a:t>
            </a:r>
          </a:p>
          <a:p>
            <a:r>
              <a:rPr lang="bn-IN" sz="3200" baseline="0" dirty="0">
                <a:latin typeface="NikoshBAN" panose="02000000000000000000" pitchFamily="2" charset="0"/>
                <a:cs typeface="NikoshBAN" panose="02000000000000000000" pitchFamily="2" charset="0"/>
              </a:rPr>
              <a:t>ইজারা সম্পত্তি</a:t>
            </a:r>
          </a:p>
          <a:p>
            <a:r>
              <a:rPr lang="bn-IN" sz="3200" baseline="0" dirty="0">
                <a:latin typeface="NikoshBAN" panose="02000000000000000000" pitchFamily="2" charset="0"/>
                <a:cs typeface="NikoshBAN" panose="02000000000000000000" pitchFamily="2" charset="0"/>
              </a:rPr>
              <a:t>ভূমি</a:t>
            </a:r>
            <a:r>
              <a:rPr lang="en-US" sz="3200" baseline="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aseline="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200" baseline="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aseline="0" dirty="0">
                <a:latin typeface="NikoshBAN" panose="02000000000000000000" pitchFamily="2" charset="0"/>
                <a:cs typeface="NikoshBAN" panose="02000000000000000000" pitchFamily="2" charset="0"/>
              </a:rPr>
              <a:t>দালান কোঠা</a:t>
            </a:r>
          </a:p>
          <a:p>
            <a:r>
              <a:rPr lang="bn-IN" sz="3200" baseline="0" dirty="0">
                <a:latin typeface="NikoshBAN" panose="02000000000000000000" pitchFamily="2" charset="0"/>
                <a:cs typeface="NikoshBAN" panose="02000000000000000000" pitchFamily="2" charset="0"/>
              </a:rPr>
              <a:t>মোটর গাড়ি</a:t>
            </a:r>
          </a:p>
          <a:p>
            <a:r>
              <a:rPr lang="bn-IN" sz="3200" baseline="0" dirty="0">
                <a:latin typeface="NikoshBAN" panose="02000000000000000000" pitchFamily="2" charset="0"/>
                <a:cs typeface="NikoshBAN" panose="02000000000000000000" pitchFamily="2" charset="0"/>
              </a:rPr>
              <a:t>ভ্যান গাড়ি</a:t>
            </a:r>
          </a:p>
          <a:p>
            <a:r>
              <a:rPr lang="bn-IN" sz="3200" baseline="0" dirty="0">
                <a:latin typeface="NikoshBAN" panose="02000000000000000000" pitchFamily="2" charset="0"/>
                <a:cs typeface="NikoshBAN" panose="02000000000000000000" pitchFamily="2" charset="0"/>
              </a:rPr>
              <a:t>ট্রেডমার্ক ও প্যাটেন্</a:t>
            </a:r>
            <a:r>
              <a:rPr lang="en-US" sz="3200" baseline="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endParaRPr lang="bn-IN" sz="3200" baseline="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baseline="0" dirty="0">
                <a:latin typeface="NikoshBAN" panose="02000000000000000000" pitchFamily="2" charset="0"/>
                <a:cs typeface="NikoshBAN" panose="02000000000000000000" pitchFamily="2" charset="0"/>
              </a:rPr>
              <a:t>তৈজস্পত্র</a:t>
            </a:r>
            <a:endParaRPr lang="en-US" sz="3200" baseline="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baseline="0" dirty="0">
                <a:latin typeface="NikoshBAN" panose="02000000000000000000" pitchFamily="2" charset="0"/>
                <a:cs typeface="NikoshBAN" panose="02000000000000000000" pitchFamily="2" charset="0"/>
              </a:rPr>
              <a:t>সাজসজ্জা</a:t>
            </a:r>
            <a:r>
              <a:rPr lang="bn-IN" sz="3200" baseline="0" dirty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baseline="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endParaRPr lang="bn-IN" sz="3200" baseline="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837F561-EEBC-46FF-B59E-484329AC0608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152212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E6EDB17-06D6-4596-B458-5D6745079DE2}"/>
              </a:ext>
            </a:extLst>
          </p:cNvPr>
          <p:cNvGraphicFramePr/>
          <p:nvPr/>
        </p:nvGraphicFramePr>
        <p:xfrm>
          <a:off x="1413163" y="719666"/>
          <a:ext cx="9961419" cy="54456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5DE9BCD4-C113-4266-BE49-85680F6C3E5E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25280537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F99FBEC-5550-4B3D-8D26-BB36D6DAC613}"/>
              </a:ext>
            </a:extLst>
          </p:cNvPr>
          <p:cNvSpPr txBox="1"/>
          <p:nvPr/>
        </p:nvSpPr>
        <p:spPr>
          <a:xfrm>
            <a:off x="1863969" y="494137"/>
            <a:ext cx="4273221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u="sng" dirty="0">
                <a:ln>
                  <a:solidFill>
                    <a:srgbClr val="0F0FA1"/>
                  </a:solidFill>
                </a:ln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চলতি দায়</a:t>
            </a:r>
            <a:r>
              <a:rPr lang="en-US" sz="5400" u="sng" dirty="0">
                <a:ln>
                  <a:solidFill>
                    <a:srgbClr val="0F0FA1"/>
                  </a:solidFill>
                </a:ln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5400" u="sng" dirty="0">
                <a:ln>
                  <a:solidFill>
                    <a:srgbClr val="0F0FA1"/>
                  </a:solidFill>
                </a:ln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5400" u="sng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পাওনাদার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ব্যাংক জমাতিরিক্ত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প্রদেয় বিল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প্রদেয় নোট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বকেয়া ঋনের সুদ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শিক্ষানবিশ সেলামি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বকেয়া খরচ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(বকেয়া বেতন,বকেয়া ভাড়া,বকেয়া মুজরি,বকেয়া পরিবহন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1E1B6F-3C66-4AF0-8785-DAE1F579DFF2}"/>
              </a:ext>
            </a:extLst>
          </p:cNvPr>
          <p:cNvSpPr txBox="1"/>
          <p:nvPr/>
        </p:nvSpPr>
        <p:spPr>
          <a:xfrm>
            <a:off x="6096000" y="564077"/>
            <a:ext cx="3920197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u="sng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দীর্ঘমেয়াদি</a:t>
            </a:r>
            <a:r>
              <a:rPr lang="bn-IN" sz="5400" u="sng" baseline="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দায়</a:t>
            </a:r>
            <a:r>
              <a:rPr lang="en-US" sz="5400" u="sng" baseline="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bn-IN" sz="5400" u="sng" baseline="0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3200" baseline="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কর্জ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ঋণ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ঋণপত্র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বন্ধকী ঋণ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গৃহিতঋণ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B29F986-37B9-43AC-8A4C-AEA264FD1695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401272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299F5294-4EAF-4AB1-BC00-784CFDBC51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418" y="453884"/>
            <a:ext cx="1046018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মেসার্স সান এন্ড মুন এর  ২০১৮ সালের ডিসেম্বর মাসে উদ্বৃত্তগুলো ছিল নিম্নরুপ-   (১)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224D7B5-5905-479D-B1B7-FB02F4E0FB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854723"/>
              </p:ext>
            </p:extLst>
          </p:nvPr>
        </p:nvGraphicFramePr>
        <p:xfrm>
          <a:off x="609599" y="1038659"/>
          <a:ext cx="5255566" cy="555481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24101">
                  <a:extLst>
                    <a:ext uri="{9D8B030D-6E8A-4147-A177-3AD203B41FA5}">
                      <a16:colId xmlns:a16="http://schemas.microsoft.com/office/drawing/2014/main" val="1221640613"/>
                    </a:ext>
                  </a:extLst>
                </a:gridCol>
                <a:gridCol w="2938300">
                  <a:extLst>
                    <a:ext uri="{9D8B030D-6E8A-4147-A177-3AD203B41FA5}">
                      <a16:colId xmlns:a16="http://schemas.microsoft.com/office/drawing/2014/main" val="4093037077"/>
                    </a:ext>
                  </a:extLst>
                </a:gridCol>
                <a:gridCol w="1293165">
                  <a:extLst>
                    <a:ext uri="{9D8B030D-6E8A-4147-A177-3AD203B41FA5}">
                      <a16:colId xmlns:a16="http://schemas.microsoft.com/office/drawing/2014/main" val="598452860"/>
                    </a:ext>
                  </a:extLst>
                </a:gridCol>
              </a:tblGrid>
              <a:tr h="5798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ক্র.নং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হিসাবের নাম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1951206976"/>
                  </a:ext>
                </a:extLst>
              </a:tr>
              <a:tr h="497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মূলধন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1560053510"/>
                  </a:ext>
                </a:extLst>
              </a:tr>
              <a:tr h="497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মজুদ পণ্য(১-১-২০১৮)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2388992587"/>
                  </a:ext>
                </a:extLst>
              </a:tr>
              <a:tr h="497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বিক্রয়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3304746556"/>
                  </a:ext>
                </a:extLst>
              </a:tr>
              <a:tr h="497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গ্যাস ও পানি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2352373681"/>
                  </a:ext>
                </a:extLst>
              </a:tr>
              <a:tr h="497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ভূমি ও দালানকোঠা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3242450843"/>
                  </a:ext>
                </a:extLst>
              </a:tr>
              <a:tr h="497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মজুরী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1883546367"/>
                  </a:ext>
                </a:extLst>
              </a:tr>
              <a:tr h="497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দেনাদার/পাওনা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1338722109"/>
                  </a:ext>
                </a:extLst>
              </a:tr>
              <a:tr h="497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পাওনাদার/দেনা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2248775802"/>
                  </a:ext>
                </a:extLst>
              </a:tr>
              <a:tr h="497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৯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যন্ত্রপাতি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3348579631"/>
                  </a:ext>
                </a:extLst>
              </a:tr>
              <a:tr h="497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পরিবহন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10519370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E76749C-1EDE-4624-A97F-CDB6F2CB6A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033583"/>
              </p:ext>
            </p:extLst>
          </p:nvPr>
        </p:nvGraphicFramePr>
        <p:xfrm>
          <a:off x="6276105" y="1011376"/>
          <a:ext cx="5255566" cy="558209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24101">
                  <a:extLst>
                    <a:ext uri="{9D8B030D-6E8A-4147-A177-3AD203B41FA5}">
                      <a16:colId xmlns:a16="http://schemas.microsoft.com/office/drawing/2014/main" val="1221640613"/>
                    </a:ext>
                  </a:extLst>
                </a:gridCol>
                <a:gridCol w="3132267">
                  <a:extLst>
                    <a:ext uri="{9D8B030D-6E8A-4147-A177-3AD203B41FA5}">
                      <a16:colId xmlns:a16="http://schemas.microsoft.com/office/drawing/2014/main" val="4093037077"/>
                    </a:ext>
                  </a:extLst>
                </a:gridCol>
                <a:gridCol w="1099198">
                  <a:extLst>
                    <a:ext uri="{9D8B030D-6E8A-4147-A177-3AD203B41FA5}">
                      <a16:colId xmlns:a16="http://schemas.microsoft.com/office/drawing/2014/main" val="598452860"/>
                    </a:ext>
                  </a:extLst>
                </a:gridCol>
              </a:tblGrid>
              <a:tr h="4487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ক্র.নং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হিসাবের নাম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1951206976"/>
                  </a:ext>
                </a:extLst>
              </a:tr>
              <a:tr h="1483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১১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উত্তোলন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2395157418"/>
                  </a:ext>
                </a:extLst>
              </a:tr>
              <a:tr h="2966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১২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ব্যবসায় খরচ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1877898374"/>
                  </a:ext>
                </a:extLst>
              </a:tr>
              <a:tr h="2966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১৩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নগদ তহবিল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377632782"/>
                  </a:ext>
                </a:extLst>
              </a:tr>
              <a:tr h="2966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১৪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ব্যাংকে জমা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4027311705"/>
                  </a:ext>
                </a:extLst>
              </a:tr>
              <a:tr h="2966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১৫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ক্রয়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692288452"/>
                  </a:ext>
                </a:extLst>
              </a:tr>
              <a:tr h="2966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১৬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কর ও অভিকর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1754924376"/>
                  </a:ext>
                </a:extLst>
              </a:tr>
              <a:tr h="2966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১৭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আসবাবপত্র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3015434026"/>
                  </a:ext>
                </a:extLst>
              </a:tr>
              <a:tr h="2966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১৮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মনিহারী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99494937"/>
                  </a:ext>
                </a:extLst>
              </a:tr>
              <a:tr h="2966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১৯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ব্যাংকে জমা (১.১.১৮)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2047467985"/>
                  </a:ext>
                </a:extLst>
              </a:tr>
              <a:tr h="2985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২০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মজুদপণ্য (৩১.১২.১৮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2603481093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B9A768A8-F1C6-430D-9586-D73C058000B0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6563779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299F5294-4EAF-4AB1-BC00-784CFDBC51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418" y="453884"/>
            <a:ext cx="1046018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মেসার্স সান এন্ড মুন এর  ২০১৮ সালের ডিসেম্বর মাসে উদ্বৃত্তগুলো ছিল নিম্নরুপ-   (২)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224D7B5-5905-479D-B1B7-FB02F4E0FB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32854"/>
              </p:ext>
            </p:extLst>
          </p:nvPr>
        </p:nvGraphicFramePr>
        <p:xfrm>
          <a:off x="609599" y="1038659"/>
          <a:ext cx="5255566" cy="571322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24101">
                  <a:extLst>
                    <a:ext uri="{9D8B030D-6E8A-4147-A177-3AD203B41FA5}">
                      <a16:colId xmlns:a16="http://schemas.microsoft.com/office/drawing/2014/main" val="1221640613"/>
                    </a:ext>
                  </a:extLst>
                </a:gridCol>
                <a:gridCol w="2938300">
                  <a:extLst>
                    <a:ext uri="{9D8B030D-6E8A-4147-A177-3AD203B41FA5}">
                      <a16:colId xmlns:a16="http://schemas.microsoft.com/office/drawing/2014/main" val="4093037077"/>
                    </a:ext>
                  </a:extLst>
                </a:gridCol>
                <a:gridCol w="1293165">
                  <a:extLst>
                    <a:ext uri="{9D8B030D-6E8A-4147-A177-3AD203B41FA5}">
                      <a16:colId xmlns:a16="http://schemas.microsoft.com/office/drawing/2014/main" val="598452860"/>
                    </a:ext>
                  </a:extLst>
                </a:gridCol>
              </a:tblGrid>
              <a:tr h="5798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ক্র.নং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হিসাবের নাম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1951206976"/>
                  </a:ext>
                </a:extLst>
              </a:tr>
              <a:tr h="497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২১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অবচয়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1560053510"/>
                  </a:ext>
                </a:extLst>
              </a:tr>
              <a:tr h="497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২২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ভাড়া প্রাপ্তি/উপভাড়া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2388992587"/>
                  </a:ext>
                </a:extLst>
              </a:tr>
              <a:tr h="497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২৩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বেতন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3304746556"/>
                  </a:ext>
                </a:extLst>
              </a:tr>
              <a:tr h="497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২৪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বীমা সেলামী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2352373681"/>
                  </a:ext>
                </a:extLst>
              </a:tr>
              <a:tr h="497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২৫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আন্ত: ফেরত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3242450843"/>
                  </a:ext>
                </a:extLst>
              </a:tr>
              <a:tr h="497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২৬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বহি: ফেরত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1883546367"/>
                  </a:ext>
                </a:extLst>
              </a:tr>
              <a:tr h="497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২৭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আন্ত: পরিবহন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1338722109"/>
                  </a:ext>
                </a:extLst>
              </a:tr>
              <a:tr h="497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২৮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বহি: পরিবহন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2248775802"/>
                  </a:ext>
                </a:extLst>
              </a:tr>
              <a:tr h="497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২৯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প্রদেয় বিল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3348579631"/>
                  </a:ext>
                </a:extLst>
              </a:tr>
              <a:tr h="497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৩০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প্রাপ্য বিল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10519370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E76749C-1EDE-4624-A97F-CDB6F2CB6A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83686"/>
              </p:ext>
            </p:extLst>
          </p:nvPr>
        </p:nvGraphicFramePr>
        <p:xfrm>
          <a:off x="6276105" y="1011376"/>
          <a:ext cx="5255566" cy="558209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24101">
                  <a:extLst>
                    <a:ext uri="{9D8B030D-6E8A-4147-A177-3AD203B41FA5}">
                      <a16:colId xmlns:a16="http://schemas.microsoft.com/office/drawing/2014/main" val="1221640613"/>
                    </a:ext>
                  </a:extLst>
                </a:gridCol>
                <a:gridCol w="3132267">
                  <a:extLst>
                    <a:ext uri="{9D8B030D-6E8A-4147-A177-3AD203B41FA5}">
                      <a16:colId xmlns:a16="http://schemas.microsoft.com/office/drawing/2014/main" val="4093037077"/>
                    </a:ext>
                  </a:extLst>
                </a:gridCol>
                <a:gridCol w="1099198">
                  <a:extLst>
                    <a:ext uri="{9D8B030D-6E8A-4147-A177-3AD203B41FA5}">
                      <a16:colId xmlns:a16="http://schemas.microsoft.com/office/drawing/2014/main" val="598452860"/>
                    </a:ext>
                  </a:extLst>
                </a:gridCol>
              </a:tblGrid>
              <a:tr h="4487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ক্র.নং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হিসাবের নাম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1951206976"/>
                  </a:ext>
                </a:extLst>
              </a:tr>
              <a:tr h="1483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৩১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ব্যাংক চার্জ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2395157418"/>
                  </a:ext>
                </a:extLst>
              </a:tr>
              <a:tr h="2966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৩২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প্রদত্ত বাট্টা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1877898374"/>
                  </a:ext>
                </a:extLst>
              </a:tr>
              <a:tr h="2966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৩৩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বাট্টা প্রাপ্তি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377632782"/>
                  </a:ext>
                </a:extLst>
              </a:tr>
              <a:tr h="2966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৩৪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৬% বন্ধকী ঋণ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4027311705"/>
                  </a:ext>
                </a:extLst>
              </a:tr>
              <a:tr h="2966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৩৫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বিজ্ঞাপন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692288452"/>
                  </a:ext>
                </a:extLst>
              </a:tr>
              <a:tr h="2966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৩৬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সাধারণ সঞ্চিতি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1754924376"/>
                  </a:ext>
                </a:extLst>
              </a:tr>
              <a:tr h="2966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৩৭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কুঋণ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3015434026"/>
                  </a:ext>
                </a:extLst>
              </a:tr>
              <a:tr h="2966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৩৮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কুঋণ সঞ্চিতি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99494937"/>
                  </a:ext>
                </a:extLst>
              </a:tr>
              <a:tr h="2966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৩৯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অনুপার্জিত সেবা আয়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2047467985"/>
                  </a:ext>
                </a:extLst>
              </a:tr>
              <a:tr h="2985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৪০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ব্যাংক জমাতিরিক্ত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2603481093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5A54F859-4F98-4CAC-A2C6-F2F7B8E5109A}"/>
              </a:ext>
            </a:extLst>
          </p:cNvPr>
          <p:cNvSpPr/>
          <p:nvPr/>
        </p:nvSpPr>
        <p:spPr>
          <a:xfrm>
            <a:off x="189011" y="21661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25451985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299F5294-4EAF-4AB1-BC00-784CFDBC51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418" y="453884"/>
            <a:ext cx="1046018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মেসার্স সান এন্ড মুন এর  ২০১৮ সালের ডিসেম্বর মাসে উদ্বৃত্তগুলো ছিল নিম্নরুপ-   (৩)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224D7B5-5905-479D-B1B7-FB02F4E0FB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950001"/>
              </p:ext>
            </p:extLst>
          </p:nvPr>
        </p:nvGraphicFramePr>
        <p:xfrm>
          <a:off x="609599" y="1038659"/>
          <a:ext cx="5255566" cy="571322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24101">
                  <a:extLst>
                    <a:ext uri="{9D8B030D-6E8A-4147-A177-3AD203B41FA5}">
                      <a16:colId xmlns:a16="http://schemas.microsoft.com/office/drawing/2014/main" val="1221640613"/>
                    </a:ext>
                  </a:extLst>
                </a:gridCol>
                <a:gridCol w="2938300">
                  <a:extLst>
                    <a:ext uri="{9D8B030D-6E8A-4147-A177-3AD203B41FA5}">
                      <a16:colId xmlns:a16="http://schemas.microsoft.com/office/drawing/2014/main" val="4093037077"/>
                    </a:ext>
                  </a:extLst>
                </a:gridCol>
                <a:gridCol w="1293165">
                  <a:extLst>
                    <a:ext uri="{9D8B030D-6E8A-4147-A177-3AD203B41FA5}">
                      <a16:colId xmlns:a16="http://schemas.microsoft.com/office/drawing/2014/main" val="598452860"/>
                    </a:ext>
                  </a:extLst>
                </a:gridCol>
              </a:tblGrid>
              <a:tr h="5798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ক্র.নং</a:t>
                      </a:r>
                      <a:endParaRPr lang="en-US" sz="3200" kern="1200" dirty="0">
                        <a:solidFill>
                          <a:srgbClr val="00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হিসাবের নাম</a:t>
                      </a:r>
                      <a:endParaRPr lang="en-US" sz="3200" kern="1200" dirty="0">
                        <a:solidFill>
                          <a:srgbClr val="00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1951206976"/>
                  </a:ext>
                </a:extLst>
              </a:tr>
              <a:tr h="497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৪১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জাহাজ ভাড়া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1560053510"/>
                  </a:ext>
                </a:extLst>
              </a:tr>
              <a:tr h="497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৪২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গৃহীত ঋণ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2388992587"/>
                  </a:ext>
                </a:extLst>
              </a:tr>
              <a:tr h="497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৪৩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আয়কর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3304746556"/>
                  </a:ext>
                </a:extLst>
              </a:tr>
              <a:tr h="497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৪৪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কমিশন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2352373681"/>
                  </a:ext>
                </a:extLst>
              </a:tr>
              <a:tr h="497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৪৫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প্রাপ্ত কমিশিন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3242450843"/>
                  </a:ext>
                </a:extLst>
              </a:tr>
              <a:tr h="497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৪৬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শিক্ষানবীশ ভাতা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1883546367"/>
                  </a:ext>
                </a:extLst>
              </a:tr>
              <a:tr h="497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৪৭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শিক্ষানবীশ সেলামী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1338722109"/>
                  </a:ext>
                </a:extLst>
              </a:tr>
              <a:tr h="497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৪৮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রপ্তানী শুল্ক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2248775802"/>
                  </a:ext>
                </a:extLst>
              </a:tr>
              <a:tr h="497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৪৯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শুল্ক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3348579631"/>
                  </a:ext>
                </a:extLst>
              </a:tr>
              <a:tr h="497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৫০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বিনিয়োগ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10519370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E76749C-1EDE-4624-A97F-CDB6F2CB6A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939504"/>
              </p:ext>
            </p:extLst>
          </p:nvPr>
        </p:nvGraphicFramePr>
        <p:xfrm>
          <a:off x="6276105" y="1011376"/>
          <a:ext cx="5255566" cy="558209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24101">
                  <a:extLst>
                    <a:ext uri="{9D8B030D-6E8A-4147-A177-3AD203B41FA5}">
                      <a16:colId xmlns:a16="http://schemas.microsoft.com/office/drawing/2014/main" val="1221640613"/>
                    </a:ext>
                  </a:extLst>
                </a:gridCol>
                <a:gridCol w="3132267">
                  <a:extLst>
                    <a:ext uri="{9D8B030D-6E8A-4147-A177-3AD203B41FA5}">
                      <a16:colId xmlns:a16="http://schemas.microsoft.com/office/drawing/2014/main" val="4093037077"/>
                    </a:ext>
                  </a:extLst>
                </a:gridCol>
                <a:gridCol w="1099198">
                  <a:extLst>
                    <a:ext uri="{9D8B030D-6E8A-4147-A177-3AD203B41FA5}">
                      <a16:colId xmlns:a16="http://schemas.microsoft.com/office/drawing/2014/main" val="598452860"/>
                    </a:ext>
                  </a:extLst>
                </a:gridCol>
              </a:tblGrid>
              <a:tr h="4487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ক্র.নং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হিসাবের নাম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1951206976"/>
                  </a:ext>
                </a:extLst>
              </a:tr>
              <a:tr h="1483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৫১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বকেয়া ভাড়া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2395157418"/>
                  </a:ext>
                </a:extLst>
              </a:tr>
              <a:tr h="2966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৫২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অগ্রিম মুজুরী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1877898374"/>
                  </a:ext>
                </a:extLst>
              </a:tr>
              <a:tr h="2966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৫৩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ভবিষ্যত তহবিল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377632782"/>
                  </a:ext>
                </a:extLst>
              </a:tr>
              <a:tr h="2966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৫৪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বিলম্বিত বিজ্ঞাপন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4027311705"/>
                  </a:ext>
                </a:extLst>
              </a:tr>
              <a:tr h="2966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৫৫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১০% সঞ্চয়পত্র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692288452"/>
                  </a:ext>
                </a:extLst>
              </a:tr>
              <a:tr h="2966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৫৬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মূলধনের সুদ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1754924376"/>
                  </a:ext>
                </a:extLst>
              </a:tr>
              <a:tr h="2966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৫৭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উত্তোলনের সুদ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3015434026"/>
                  </a:ext>
                </a:extLst>
              </a:tr>
              <a:tr h="2966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৫৮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বিনিয়োগের সুদ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99494937"/>
                  </a:ext>
                </a:extLst>
              </a:tr>
              <a:tr h="2966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৫৯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সঞ্চয়পত্রের সুদ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2047467985"/>
                  </a:ext>
                </a:extLst>
              </a:tr>
              <a:tr h="2985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৬০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অতিরিক্ত মূলধন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2603481093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4C2DA11F-9B47-42A1-AA2A-86DDAE323AB1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2522307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  <p:sp>
        <p:nvSpPr>
          <p:cNvPr id="12" name="Rectangle 11"/>
          <p:cNvSpPr/>
          <p:nvPr/>
        </p:nvSpPr>
        <p:spPr>
          <a:xfrm>
            <a:off x="452437" y="3429000"/>
            <a:ext cx="5500688" cy="2337179"/>
          </a:xfrm>
          <a:prstGeom prst="rect">
            <a:avLst/>
          </a:prstGeom>
        </p:spPr>
        <p:txBody>
          <a:bodyPr wrap="square" lIns="120015" tIns="60008" rIns="120015" bIns="60008">
            <a:spAutoFit/>
          </a:bodyPr>
          <a:lstStyle/>
          <a:p>
            <a:pPr algn="ctr"/>
            <a:r>
              <a:rPr lang="en-US" sz="3600" b="1" dirty="0">
                <a:latin typeface="NikoshBAN" pitchFamily="2" charset="0"/>
                <a:cs typeface="NikoshBAN" pitchFamily="2" charset="0"/>
              </a:rPr>
              <a:t>মোঃ ইরফান আলী</a:t>
            </a:r>
          </a:p>
          <a:p>
            <a:pPr algn="ctr"/>
            <a:r>
              <a:rPr lang="en-US" sz="3600" dirty="0"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pPr algn="ctr"/>
            <a:r>
              <a:rPr lang="en-US" sz="3600" dirty="0">
                <a:latin typeface="NikoshBAN" pitchFamily="2" charset="0"/>
                <a:cs typeface="NikoshBAN" pitchFamily="2" charset="0"/>
              </a:rPr>
              <a:t>নূতন খয়েরতলা মাধ্যমিক বিদ্যালয়</a:t>
            </a:r>
          </a:p>
          <a:p>
            <a:pPr algn="ctr"/>
            <a:r>
              <a:rPr lang="en-US" sz="3600" dirty="0">
                <a:latin typeface="NikoshBAN" pitchFamily="2" charset="0"/>
                <a:cs typeface="NikoshBAN" pitchFamily="2" charset="0"/>
              </a:rPr>
              <a:t>যশোর সদর, যশোর।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03344F3-71A7-4E3B-A1A4-CD19F972C877}"/>
              </a:ext>
            </a:extLst>
          </p:cNvPr>
          <p:cNvGrpSpPr/>
          <p:nvPr/>
        </p:nvGrpSpPr>
        <p:grpSpPr>
          <a:xfrm>
            <a:off x="7422876" y="363672"/>
            <a:ext cx="3246056" cy="3240918"/>
            <a:chOff x="6746084" y="522699"/>
            <a:chExt cx="3246056" cy="3240918"/>
          </a:xfrm>
        </p:grpSpPr>
        <p:sp>
          <p:nvSpPr>
            <p:cNvPr id="18" name="Rectangle 17"/>
            <p:cNvSpPr/>
            <p:nvPr/>
          </p:nvSpPr>
          <p:spPr>
            <a:xfrm>
              <a:off x="6746084" y="615463"/>
              <a:ext cx="2954610" cy="3148154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D2C87DB-D6BB-4F29-A419-F9802DAA7A54}"/>
                </a:ext>
              </a:extLst>
            </p:cNvPr>
            <p:cNvSpPr/>
            <p:nvPr/>
          </p:nvSpPr>
          <p:spPr>
            <a:xfrm>
              <a:off x="6895276" y="562455"/>
              <a:ext cx="2954610" cy="3148154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18DA9E8-8C0F-4209-B3B5-8B40DA5E0265}"/>
                </a:ext>
              </a:extLst>
            </p:cNvPr>
            <p:cNvSpPr/>
            <p:nvPr/>
          </p:nvSpPr>
          <p:spPr>
            <a:xfrm>
              <a:off x="7037530" y="522699"/>
              <a:ext cx="2954610" cy="3148154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 dirty="0"/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5358E7C0-0BC3-4E3A-9986-E5E20F251A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04793" y="652224"/>
            <a:ext cx="2395233" cy="257105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54B548E-0ED9-4AF0-83BA-8B6B8782D568}"/>
              </a:ext>
            </a:extLst>
          </p:cNvPr>
          <p:cNvSpPr/>
          <p:nvPr/>
        </p:nvSpPr>
        <p:spPr>
          <a:xfrm>
            <a:off x="6142880" y="3859278"/>
            <a:ext cx="5500688" cy="1783181"/>
          </a:xfrm>
          <a:prstGeom prst="rect">
            <a:avLst/>
          </a:prstGeom>
        </p:spPr>
        <p:txBody>
          <a:bodyPr wrap="square" lIns="120015" tIns="60008" rIns="120015" bIns="60008">
            <a:spAutoFit/>
          </a:bodyPr>
          <a:lstStyle/>
          <a:p>
            <a:pPr algn="ctr"/>
            <a:r>
              <a:rPr lang="en-US" sz="3600" b="1" dirty="0">
                <a:latin typeface="NikoshBAN" pitchFamily="2" charset="0"/>
                <a:cs typeface="NikoshBAN" pitchFamily="2" charset="0"/>
              </a:rPr>
              <a:t>বিষয়: হিসাব বিজ্ঞান</a:t>
            </a:r>
          </a:p>
          <a:p>
            <a:pPr algn="ctr"/>
            <a:r>
              <a:rPr lang="en-US" sz="3600" b="1" dirty="0">
                <a:latin typeface="NikoshBAN" pitchFamily="2" charset="0"/>
                <a:cs typeface="NikoshBAN" pitchFamily="2" charset="0"/>
              </a:rPr>
              <a:t>শ্রেণি: ৯ম/১০ম</a:t>
            </a:r>
          </a:p>
          <a:p>
            <a:pPr algn="ctr"/>
            <a:r>
              <a:rPr lang="en-US" sz="3600" b="1" dirty="0">
                <a:latin typeface="NikoshBAN" pitchFamily="2" charset="0"/>
                <a:cs typeface="NikoshBAN" pitchFamily="2" charset="0"/>
              </a:rPr>
              <a:t>অধ্যায়: ৯ম, রেওয়ামিল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792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299F5294-4EAF-4AB1-BC00-784CFDBC51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418" y="-39850"/>
            <a:ext cx="372508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মেসার্স সান এন্ড মুন এর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রেওয়ামিল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৩১শে ডিসেম্বর ২০১৮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224D7B5-5905-479D-B1B7-FB02F4E0FB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770508"/>
              </p:ext>
            </p:extLst>
          </p:nvPr>
        </p:nvGraphicFramePr>
        <p:xfrm>
          <a:off x="609599" y="802691"/>
          <a:ext cx="5255567" cy="588063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94736">
                  <a:extLst>
                    <a:ext uri="{9D8B030D-6E8A-4147-A177-3AD203B41FA5}">
                      <a16:colId xmlns:a16="http://schemas.microsoft.com/office/drawing/2014/main" val="1221640613"/>
                    </a:ext>
                  </a:extLst>
                </a:gridCol>
                <a:gridCol w="2610465">
                  <a:extLst>
                    <a:ext uri="{9D8B030D-6E8A-4147-A177-3AD203B41FA5}">
                      <a16:colId xmlns:a16="http://schemas.microsoft.com/office/drawing/2014/main" val="4093037077"/>
                    </a:ext>
                  </a:extLst>
                </a:gridCol>
                <a:gridCol w="875183">
                  <a:extLst>
                    <a:ext uri="{9D8B030D-6E8A-4147-A177-3AD203B41FA5}">
                      <a16:colId xmlns:a16="http://schemas.microsoft.com/office/drawing/2014/main" val="598452860"/>
                    </a:ext>
                  </a:extLst>
                </a:gridCol>
                <a:gridCol w="875183">
                  <a:extLst>
                    <a:ext uri="{9D8B030D-6E8A-4147-A177-3AD203B41FA5}">
                      <a16:colId xmlns:a16="http://schemas.microsoft.com/office/drawing/2014/main" val="2208564467"/>
                    </a:ext>
                  </a:extLst>
                </a:gridCol>
              </a:tblGrid>
              <a:tr h="5798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ক্র.নং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হিসাবের নাম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ডেবিটটাকা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ক্রেডিট টাকা</a:t>
                      </a:r>
                    </a:p>
                  </a:txBody>
                  <a:tcPr marL="18316" marR="183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51206976"/>
                  </a:ext>
                </a:extLst>
              </a:tr>
              <a:tr h="497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মূলধন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**</a:t>
                      </a:r>
                    </a:p>
                  </a:txBody>
                  <a:tcPr marL="18316" marR="183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60053510"/>
                  </a:ext>
                </a:extLst>
              </a:tr>
              <a:tr h="497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মজুদ পণ্য(১-১-২০১৮)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**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88992587"/>
                  </a:ext>
                </a:extLst>
              </a:tr>
              <a:tr h="497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বিক্রয়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**</a:t>
                      </a:r>
                    </a:p>
                  </a:txBody>
                  <a:tcPr marL="18316" marR="183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04746556"/>
                  </a:ext>
                </a:extLst>
              </a:tr>
              <a:tr h="497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গ্যাস ও পানি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**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52373681"/>
                  </a:ext>
                </a:extLst>
              </a:tr>
              <a:tr h="497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ভূমি ও দালানকোঠা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**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42450843"/>
                  </a:ext>
                </a:extLst>
              </a:tr>
              <a:tr h="497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মজুরী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**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883546367"/>
                  </a:ext>
                </a:extLst>
              </a:tr>
              <a:tr h="497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দেনাদার/পাওনা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**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38722109"/>
                  </a:ext>
                </a:extLst>
              </a:tr>
              <a:tr h="497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পাওনাদার/দেনা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**</a:t>
                      </a:r>
                    </a:p>
                  </a:txBody>
                  <a:tcPr marL="18316" marR="183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248775802"/>
                  </a:ext>
                </a:extLst>
              </a:tr>
              <a:tr h="497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৯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যন্ত্রপাতি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**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48579631"/>
                  </a:ext>
                </a:extLst>
              </a:tr>
              <a:tr h="497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পরিবহন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**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519370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E76749C-1EDE-4624-A97F-CDB6F2CB6A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99404"/>
              </p:ext>
            </p:extLst>
          </p:nvPr>
        </p:nvGraphicFramePr>
        <p:xfrm>
          <a:off x="6172869" y="775408"/>
          <a:ext cx="5409532" cy="603904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97487">
                  <a:extLst>
                    <a:ext uri="{9D8B030D-6E8A-4147-A177-3AD203B41FA5}">
                      <a16:colId xmlns:a16="http://schemas.microsoft.com/office/drawing/2014/main" val="1221640613"/>
                    </a:ext>
                  </a:extLst>
                </a:gridCol>
                <a:gridCol w="2930844">
                  <a:extLst>
                    <a:ext uri="{9D8B030D-6E8A-4147-A177-3AD203B41FA5}">
                      <a16:colId xmlns:a16="http://schemas.microsoft.com/office/drawing/2014/main" val="4093037077"/>
                    </a:ext>
                  </a:extLst>
                </a:gridCol>
                <a:gridCol w="855406">
                  <a:extLst>
                    <a:ext uri="{9D8B030D-6E8A-4147-A177-3AD203B41FA5}">
                      <a16:colId xmlns:a16="http://schemas.microsoft.com/office/drawing/2014/main" val="1279192083"/>
                    </a:ext>
                  </a:extLst>
                </a:gridCol>
                <a:gridCol w="1125795">
                  <a:extLst>
                    <a:ext uri="{9D8B030D-6E8A-4147-A177-3AD203B41FA5}">
                      <a16:colId xmlns:a16="http://schemas.microsoft.com/office/drawing/2014/main" val="598452860"/>
                    </a:ext>
                  </a:extLst>
                </a:gridCol>
              </a:tblGrid>
              <a:tr h="4487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ক্র.নং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হিসাবের নাম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ডেবিট টাকা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ক্রেডিট টাকা</a:t>
                      </a: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1951206976"/>
                  </a:ext>
                </a:extLst>
              </a:tr>
              <a:tr h="1483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১১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উত্তোলন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**</a:t>
                      </a: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2395157418"/>
                  </a:ext>
                </a:extLst>
              </a:tr>
              <a:tr h="2966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১২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মজুদপণ্য (৩১.১২.১৮)</a:t>
                      </a: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-</a:t>
                      </a: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-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1877898374"/>
                  </a:ext>
                </a:extLst>
              </a:tr>
              <a:tr h="2966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১৩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নগদ তহবিল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**</a:t>
                      </a: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377632782"/>
                  </a:ext>
                </a:extLst>
              </a:tr>
              <a:tr h="2966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১৪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ব্যাংকে জমা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**</a:t>
                      </a: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4027311705"/>
                  </a:ext>
                </a:extLst>
              </a:tr>
              <a:tr h="2966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১৫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ক্রয়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**</a:t>
                      </a: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692288452"/>
                  </a:ext>
                </a:extLst>
              </a:tr>
              <a:tr h="2966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১৬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কর ও অভিকর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**</a:t>
                      </a: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1754924376"/>
                  </a:ext>
                </a:extLst>
              </a:tr>
              <a:tr h="2966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১৭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আসবাবপত্র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**</a:t>
                      </a: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3015434026"/>
                  </a:ext>
                </a:extLst>
              </a:tr>
              <a:tr h="2966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১৮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মনিহারী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**</a:t>
                      </a: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99494937"/>
                  </a:ext>
                </a:extLst>
              </a:tr>
              <a:tr h="2966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১৯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ব্যাংকে জমা (১.১.১৮)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-</a:t>
                      </a: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-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2047467985"/>
                  </a:ext>
                </a:extLst>
              </a:tr>
              <a:tr h="2985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২০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FF000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মজুদপণ্য (৩১.১২.১৮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-</a:t>
                      </a: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- 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2603481093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CF065BEE-87E9-4277-96DE-902A667AF9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5092" y="-47242"/>
            <a:ext cx="372508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মেসার্স সান এন্ড মুন এর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রেওয়ামিল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৩১শে ডিসেম্বর ২০১৮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4287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224D7B5-5905-479D-B1B7-FB02F4E0FB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286776"/>
              </p:ext>
            </p:extLst>
          </p:nvPr>
        </p:nvGraphicFramePr>
        <p:xfrm>
          <a:off x="609599" y="905926"/>
          <a:ext cx="5255566" cy="51333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21874">
                  <a:extLst>
                    <a:ext uri="{9D8B030D-6E8A-4147-A177-3AD203B41FA5}">
                      <a16:colId xmlns:a16="http://schemas.microsoft.com/office/drawing/2014/main" val="1221640613"/>
                    </a:ext>
                  </a:extLst>
                </a:gridCol>
                <a:gridCol w="2683327">
                  <a:extLst>
                    <a:ext uri="{9D8B030D-6E8A-4147-A177-3AD203B41FA5}">
                      <a16:colId xmlns:a16="http://schemas.microsoft.com/office/drawing/2014/main" val="4093037077"/>
                    </a:ext>
                  </a:extLst>
                </a:gridCol>
                <a:gridCol w="884903">
                  <a:extLst>
                    <a:ext uri="{9D8B030D-6E8A-4147-A177-3AD203B41FA5}">
                      <a16:colId xmlns:a16="http://schemas.microsoft.com/office/drawing/2014/main" val="598452860"/>
                    </a:ext>
                  </a:extLst>
                </a:gridCol>
                <a:gridCol w="865462">
                  <a:extLst>
                    <a:ext uri="{9D8B030D-6E8A-4147-A177-3AD203B41FA5}">
                      <a16:colId xmlns:a16="http://schemas.microsoft.com/office/drawing/2014/main" val="2360038079"/>
                    </a:ext>
                  </a:extLst>
                </a:gridCol>
              </a:tblGrid>
              <a:tr h="497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২১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অবচয়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**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1560053510"/>
                  </a:ext>
                </a:extLst>
              </a:tr>
              <a:tr h="497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২২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ভাড়া প্রাপ্তি/উপভাড়া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**</a:t>
                      </a: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2388992587"/>
                  </a:ext>
                </a:extLst>
              </a:tr>
              <a:tr h="497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২৩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বেতন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**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3304746556"/>
                  </a:ext>
                </a:extLst>
              </a:tr>
              <a:tr h="497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২৪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বীমা সেলামী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**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2352373681"/>
                  </a:ext>
                </a:extLst>
              </a:tr>
              <a:tr h="497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২৫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আন্ত: ফেরত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**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3242450843"/>
                  </a:ext>
                </a:extLst>
              </a:tr>
              <a:tr h="497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২৬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বহি: ফেরত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**</a:t>
                      </a: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1883546367"/>
                  </a:ext>
                </a:extLst>
              </a:tr>
              <a:tr h="497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২৭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আন্ত: পরিবহন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**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1338722109"/>
                  </a:ext>
                </a:extLst>
              </a:tr>
              <a:tr h="497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২৮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বহি: পরিবহন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**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2248775802"/>
                  </a:ext>
                </a:extLst>
              </a:tr>
              <a:tr h="497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২৯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প্রদেয় বিল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**</a:t>
                      </a: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3348579631"/>
                  </a:ext>
                </a:extLst>
              </a:tr>
              <a:tr h="497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৩০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প্রাপ্য বিল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**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10519370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E76749C-1EDE-4624-A97F-CDB6F2CB6A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69963"/>
              </p:ext>
            </p:extLst>
          </p:nvPr>
        </p:nvGraphicFramePr>
        <p:xfrm>
          <a:off x="6276105" y="908149"/>
          <a:ext cx="5255566" cy="51333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46960">
                  <a:extLst>
                    <a:ext uri="{9D8B030D-6E8A-4147-A177-3AD203B41FA5}">
                      <a16:colId xmlns:a16="http://schemas.microsoft.com/office/drawing/2014/main" val="1221640613"/>
                    </a:ext>
                  </a:extLst>
                </a:gridCol>
                <a:gridCol w="2590472">
                  <a:extLst>
                    <a:ext uri="{9D8B030D-6E8A-4147-A177-3AD203B41FA5}">
                      <a16:colId xmlns:a16="http://schemas.microsoft.com/office/drawing/2014/main" val="4093037077"/>
                    </a:ext>
                  </a:extLst>
                </a:gridCol>
                <a:gridCol w="909067">
                  <a:extLst>
                    <a:ext uri="{9D8B030D-6E8A-4147-A177-3AD203B41FA5}">
                      <a16:colId xmlns:a16="http://schemas.microsoft.com/office/drawing/2014/main" val="2591520811"/>
                    </a:ext>
                  </a:extLst>
                </a:gridCol>
                <a:gridCol w="909067">
                  <a:extLst>
                    <a:ext uri="{9D8B030D-6E8A-4147-A177-3AD203B41FA5}">
                      <a16:colId xmlns:a16="http://schemas.microsoft.com/office/drawing/2014/main" val="598452860"/>
                    </a:ext>
                  </a:extLst>
                </a:gridCol>
              </a:tblGrid>
              <a:tr h="1483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৩১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ব্যাংক চার্জ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**</a:t>
                      </a: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2395157418"/>
                  </a:ext>
                </a:extLst>
              </a:tr>
              <a:tr h="2966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৩২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প্রদত্ত বাট্টা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**</a:t>
                      </a: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1877898374"/>
                  </a:ext>
                </a:extLst>
              </a:tr>
              <a:tr h="2966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৩৩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বাট্টা প্রাপ্তি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** 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377632782"/>
                  </a:ext>
                </a:extLst>
              </a:tr>
              <a:tr h="2966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৩৪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৬% বন্ধকী ঋণ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** 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4027311705"/>
                  </a:ext>
                </a:extLst>
              </a:tr>
              <a:tr h="2966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৩৫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বিজ্ঞাপন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**</a:t>
                      </a: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692288452"/>
                  </a:ext>
                </a:extLst>
              </a:tr>
              <a:tr h="2966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৩৬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সাধারণ সঞ্চিতি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** 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1754924376"/>
                  </a:ext>
                </a:extLst>
              </a:tr>
              <a:tr h="2966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৩৭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কুঋণ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**</a:t>
                      </a: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3015434026"/>
                  </a:ext>
                </a:extLst>
              </a:tr>
              <a:tr h="2966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৩৮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কুঋণ সঞ্চিতি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** 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99494937"/>
                  </a:ext>
                </a:extLst>
              </a:tr>
              <a:tr h="2966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৩৯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অনুপার্জিত সেবা আয়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**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2047467985"/>
                  </a:ext>
                </a:extLst>
              </a:tr>
              <a:tr h="2985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৪০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ব্যাংক জমাতিরিক্ত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** 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260348109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2F313D1-ACD6-4A3E-8AF1-4F68B45F4B1B}"/>
              </a:ext>
            </a:extLst>
          </p:cNvPr>
          <p:cNvSpPr txBox="1"/>
          <p:nvPr/>
        </p:nvSpPr>
        <p:spPr>
          <a:xfrm>
            <a:off x="1430594" y="339212"/>
            <a:ext cx="2595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হিসাব চলমান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50E273-BA27-4BE3-AE6A-558B9F817BD2}"/>
              </a:ext>
            </a:extLst>
          </p:cNvPr>
          <p:cNvSpPr txBox="1"/>
          <p:nvPr/>
        </p:nvSpPr>
        <p:spPr>
          <a:xfrm>
            <a:off x="7433187" y="339211"/>
            <a:ext cx="2595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হিসাব চলমান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14EBB07-8D2F-4A87-A09A-300B89556156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8817488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224D7B5-5905-479D-B1B7-FB02F4E0FB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488805"/>
              </p:ext>
            </p:extLst>
          </p:nvPr>
        </p:nvGraphicFramePr>
        <p:xfrm>
          <a:off x="609599" y="1333624"/>
          <a:ext cx="5255566" cy="462000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21874">
                  <a:extLst>
                    <a:ext uri="{9D8B030D-6E8A-4147-A177-3AD203B41FA5}">
                      <a16:colId xmlns:a16="http://schemas.microsoft.com/office/drawing/2014/main" val="1221640613"/>
                    </a:ext>
                  </a:extLst>
                </a:gridCol>
                <a:gridCol w="2609585">
                  <a:extLst>
                    <a:ext uri="{9D8B030D-6E8A-4147-A177-3AD203B41FA5}">
                      <a16:colId xmlns:a16="http://schemas.microsoft.com/office/drawing/2014/main" val="4093037077"/>
                    </a:ext>
                  </a:extLst>
                </a:gridCol>
                <a:gridCol w="943897">
                  <a:extLst>
                    <a:ext uri="{9D8B030D-6E8A-4147-A177-3AD203B41FA5}">
                      <a16:colId xmlns:a16="http://schemas.microsoft.com/office/drawing/2014/main" val="332291610"/>
                    </a:ext>
                  </a:extLst>
                </a:gridCol>
                <a:gridCol w="880210">
                  <a:extLst>
                    <a:ext uri="{9D8B030D-6E8A-4147-A177-3AD203B41FA5}">
                      <a16:colId xmlns:a16="http://schemas.microsoft.com/office/drawing/2014/main" val="598452860"/>
                    </a:ext>
                  </a:extLst>
                </a:gridCol>
              </a:tblGrid>
              <a:tr h="497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৪২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গৃহীত ঋণ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**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2388992587"/>
                  </a:ext>
                </a:extLst>
              </a:tr>
              <a:tr h="497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৪৩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আয়কর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**</a:t>
                      </a: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3304746556"/>
                  </a:ext>
                </a:extLst>
              </a:tr>
              <a:tr h="497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৪৪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কমিশন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**</a:t>
                      </a: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2352373681"/>
                  </a:ext>
                </a:extLst>
              </a:tr>
              <a:tr h="497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৪৫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প্রাপ্ত কমিশিন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** 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3242450843"/>
                  </a:ext>
                </a:extLst>
              </a:tr>
              <a:tr h="497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৪৬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শিক্ষানবীশ ভাতা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**</a:t>
                      </a: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1883546367"/>
                  </a:ext>
                </a:extLst>
              </a:tr>
              <a:tr h="497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৪৭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শিক্ষানবীশ সেলামী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** 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1338722109"/>
                  </a:ext>
                </a:extLst>
              </a:tr>
              <a:tr h="497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৪৮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রপ্তানী শুল্ক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**</a:t>
                      </a: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2248775802"/>
                  </a:ext>
                </a:extLst>
              </a:tr>
              <a:tr h="497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৪৯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শুল্ক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**</a:t>
                      </a: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3348579631"/>
                  </a:ext>
                </a:extLst>
              </a:tr>
              <a:tr h="497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৫০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বিনিয়োগ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**</a:t>
                      </a: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10519370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E76749C-1EDE-4624-A97F-CDB6F2CB6A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098740"/>
              </p:ext>
            </p:extLst>
          </p:nvPr>
        </p:nvGraphicFramePr>
        <p:xfrm>
          <a:off x="6276105" y="1011367"/>
          <a:ext cx="5255566" cy="51333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46960">
                  <a:extLst>
                    <a:ext uri="{9D8B030D-6E8A-4147-A177-3AD203B41FA5}">
                      <a16:colId xmlns:a16="http://schemas.microsoft.com/office/drawing/2014/main" val="1221640613"/>
                    </a:ext>
                  </a:extLst>
                </a:gridCol>
                <a:gridCol w="2590472">
                  <a:extLst>
                    <a:ext uri="{9D8B030D-6E8A-4147-A177-3AD203B41FA5}">
                      <a16:colId xmlns:a16="http://schemas.microsoft.com/office/drawing/2014/main" val="4093037077"/>
                    </a:ext>
                  </a:extLst>
                </a:gridCol>
                <a:gridCol w="909067">
                  <a:extLst>
                    <a:ext uri="{9D8B030D-6E8A-4147-A177-3AD203B41FA5}">
                      <a16:colId xmlns:a16="http://schemas.microsoft.com/office/drawing/2014/main" val="127175576"/>
                    </a:ext>
                  </a:extLst>
                </a:gridCol>
                <a:gridCol w="909067">
                  <a:extLst>
                    <a:ext uri="{9D8B030D-6E8A-4147-A177-3AD203B41FA5}">
                      <a16:colId xmlns:a16="http://schemas.microsoft.com/office/drawing/2014/main" val="598452860"/>
                    </a:ext>
                  </a:extLst>
                </a:gridCol>
              </a:tblGrid>
              <a:tr h="1483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৫১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বকেয়া ভাড়া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** 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2395157418"/>
                  </a:ext>
                </a:extLst>
              </a:tr>
              <a:tr h="2966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৫২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অগ্রিম মুজুরী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**</a:t>
                      </a: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1877898374"/>
                  </a:ext>
                </a:extLst>
              </a:tr>
              <a:tr h="2966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৫৩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ভবিষ্যত তহবিল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**</a:t>
                      </a: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377632782"/>
                  </a:ext>
                </a:extLst>
              </a:tr>
              <a:tr h="2966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৫৪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বিলম্বিত বিজ্ঞাপন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**</a:t>
                      </a: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4027311705"/>
                  </a:ext>
                </a:extLst>
              </a:tr>
              <a:tr h="2966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৫৫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১০% সঞ্চয়পত্র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**</a:t>
                      </a: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692288452"/>
                  </a:ext>
                </a:extLst>
              </a:tr>
              <a:tr h="2966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৫৬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মূলধনের সুদ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**</a:t>
                      </a: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1754924376"/>
                  </a:ext>
                </a:extLst>
              </a:tr>
              <a:tr h="2966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৫৭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উত্তোলনের সুদ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** 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3015434026"/>
                  </a:ext>
                </a:extLst>
              </a:tr>
              <a:tr h="2966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৫৮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বিনিয়োগের সুদ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** 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99494937"/>
                  </a:ext>
                </a:extLst>
              </a:tr>
              <a:tr h="2966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৫৯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সঞ্চয়পত্রের সুদ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**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2047467985"/>
                  </a:ext>
                </a:extLst>
              </a:tr>
              <a:tr h="2985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৬০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অতিরিক্ত মূলধন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**</a:t>
                      </a:r>
                      <a:endParaRPr lang="en-US" sz="2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18316" marR="18316" marT="0" marB="0"/>
                </a:tc>
                <a:extLst>
                  <a:ext uri="{0D108BD9-81ED-4DB2-BD59-A6C34878D82A}">
                    <a16:rowId xmlns:a16="http://schemas.microsoft.com/office/drawing/2014/main" val="260348109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A95644D-045A-4659-BF43-89AEC9DBF3B7}"/>
              </a:ext>
            </a:extLst>
          </p:cNvPr>
          <p:cNvSpPr txBox="1"/>
          <p:nvPr/>
        </p:nvSpPr>
        <p:spPr>
          <a:xfrm>
            <a:off x="1430594" y="545686"/>
            <a:ext cx="2595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হিসাব চলমান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34CCEA-B3C7-40E6-A917-85B4B6EBA8A7}"/>
              </a:ext>
            </a:extLst>
          </p:cNvPr>
          <p:cNvSpPr txBox="1"/>
          <p:nvPr/>
        </p:nvSpPr>
        <p:spPr>
          <a:xfrm>
            <a:off x="7433187" y="339211"/>
            <a:ext cx="2595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হিসাব চলমান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8EF080D-7FA8-474C-84BC-AA1009C97030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36716623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/>
          <p:cNvSpPr txBox="1"/>
          <p:nvPr/>
        </p:nvSpPr>
        <p:spPr>
          <a:xfrm>
            <a:off x="2514600" y="5068667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06445B89-90AB-4CFD-B946-A96EBE6BCD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714113"/>
              </p:ext>
            </p:extLst>
          </p:nvPr>
        </p:nvGraphicFramePr>
        <p:xfrm>
          <a:off x="1939635" y="1500771"/>
          <a:ext cx="4913601" cy="487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4430">
                  <a:extLst>
                    <a:ext uri="{9D8B030D-6E8A-4147-A177-3AD203B41FA5}">
                      <a16:colId xmlns:a16="http://schemas.microsoft.com/office/drawing/2014/main" val="388580314"/>
                    </a:ext>
                  </a:extLst>
                </a:gridCol>
                <a:gridCol w="2440880">
                  <a:extLst>
                    <a:ext uri="{9D8B030D-6E8A-4147-A177-3AD203B41FA5}">
                      <a16:colId xmlns:a16="http://schemas.microsoft.com/office/drawing/2014/main" val="1750413526"/>
                    </a:ext>
                  </a:extLst>
                </a:gridCol>
                <a:gridCol w="1228291">
                  <a:extLst>
                    <a:ext uri="{9D8B030D-6E8A-4147-A177-3AD203B41FA5}">
                      <a16:colId xmlns:a16="http://schemas.microsoft.com/office/drawing/2014/main" val="2357167221"/>
                    </a:ext>
                  </a:extLst>
                </a:gridCol>
              </a:tblGrid>
              <a:tr h="34189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ক্র. নং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হিসাবের শিরোনাম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টাকা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7418672"/>
                  </a:ext>
                </a:extLst>
              </a:tr>
              <a:tr h="702883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</a:p>
                    <a:p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</a:p>
                    <a:p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</a:p>
                    <a:p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</a:p>
                    <a:p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</a:p>
                    <a:p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</a:t>
                      </a:r>
                    </a:p>
                    <a:p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</a:t>
                      </a:r>
                    </a:p>
                    <a:p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</a:t>
                      </a:r>
                    </a:p>
                    <a:p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৯</a:t>
                      </a:r>
                    </a:p>
                    <a:p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NikoshBAN" pitchFamily="2" charset="0"/>
                          <a:cs typeface="NikoshBAN" pitchFamily="2" charset="0"/>
                        </a:rPr>
                        <a:t>মূলধন হিসাব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NikoshBAN" pitchFamily="2" charset="0"/>
                          <a:cs typeface="NikoshBAN" pitchFamily="2" charset="0"/>
                        </a:rPr>
                        <a:t>ক্রয় হিসাব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NikoshBAN" pitchFamily="2" charset="0"/>
                          <a:cs typeface="NikoshBAN" pitchFamily="2" charset="0"/>
                        </a:rPr>
                        <a:t>বিক্রয়</a:t>
                      </a:r>
                      <a:r>
                        <a:rPr lang="en-US" sz="2800" dirty="0"/>
                        <a:t>  </a:t>
                      </a:r>
                      <a:r>
                        <a:rPr lang="en-US" sz="2800" dirty="0">
                          <a:latin typeface="NikoshBAN" pitchFamily="2" charset="0"/>
                          <a:cs typeface="NikoshBAN" pitchFamily="2" charset="0"/>
                        </a:rPr>
                        <a:t>হিসাব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NikoshBAN" pitchFamily="2" charset="0"/>
                          <a:cs typeface="NikoshBAN" pitchFamily="2" charset="0"/>
                        </a:rPr>
                        <a:t>পাওনা হিসাব </a:t>
                      </a:r>
                    </a:p>
                    <a:p>
                      <a:r>
                        <a:rPr lang="en-US" sz="2800" dirty="0">
                          <a:latin typeface="NikoshBAN" pitchFamily="2" charset="0"/>
                          <a:cs typeface="NikoshBAN" pitchFamily="2" charset="0"/>
                        </a:rPr>
                        <a:t>দেনা হিসাব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NikoshBAN" pitchFamily="2" charset="0"/>
                          <a:cs typeface="NikoshBAN" pitchFamily="2" charset="0"/>
                        </a:rPr>
                        <a:t>বেতন হিসাব </a:t>
                      </a:r>
                    </a:p>
                    <a:p>
                      <a:r>
                        <a:rPr lang="en-US" sz="2800" dirty="0">
                          <a:latin typeface="NikoshBAN" pitchFamily="2" charset="0"/>
                          <a:cs typeface="NikoshBAN" pitchFamily="2" charset="0"/>
                        </a:rPr>
                        <a:t>পরিবহণ হিসাব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NikoshBAN" pitchFamily="2" charset="0"/>
                          <a:cs typeface="NikoshBAN" pitchFamily="2" charset="0"/>
                        </a:rPr>
                        <a:t>শিক্ষা নবিশ সেলামী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NikoshBAN" pitchFamily="2" charset="0"/>
                          <a:cs typeface="NikoshBAN" pitchFamily="2" charset="0"/>
                        </a:rPr>
                        <a:t>শিক্ষানবীশ ভাতা</a:t>
                      </a:r>
                    </a:p>
                    <a:p>
                      <a:r>
                        <a:rPr lang="en-US" sz="2800" dirty="0">
                          <a:latin typeface="NikoshBAN" pitchFamily="2" charset="0"/>
                          <a:cs typeface="NikoshBAN" pitchFamily="2" charset="0"/>
                        </a:rPr>
                        <a:t>মনিহারি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২৫,০০০</a:t>
                      </a:r>
                    </a:p>
                    <a:p>
                      <a:pPr algn="ctr"/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১২,৫০০</a:t>
                      </a:r>
                    </a:p>
                    <a:p>
                      <a:pPr algn="ctr"/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১৫,৩০০</a:t>
                      </a:r>
                    </a:p>
                    <a:p>
                      <a:pPr algn="ctr"/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২৫,০০০</a:t>
                      </a:r>
                    </a:p>
                    <a:p>
                      <a:pPr algn="ctr"/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১৬,০০০</a:t>
                      </a:r>
                    </a:p>
                    <a:p>
                      <a:pPr algn="ctr"/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১১,৫০০</a:t>
                      </a:r>
                    </a:p>
                    <a:p>
                      <a:pPr algn="ctr"/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১,২০০</a:t>
                      </a:r>
                    </a:p>
                    <a:p>
                      <a:pPr algn="ctr"/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৪,২০০</a:t>
                      </a:r>
                    </a:p>
                    <a:p>
                      <a:pPr algn="ctr"/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৭,৮০০</a:t>
                      </a:r>
                    </a:p>
                    <a:p>
                      <a:pPr algn="ctr"/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২,৫০০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5179302"/>
                  </a:ext>
                </a:extLst>
              </a:tr>
            </a:tbl>
          </a:graphicData>
        </a:graphic>
      </p:graphicFrame>
      <p:sp>
        <p:nvSpPr>
          <p:cNvPr id="26" name="Rectangle 25">
            <a:extLst>
              <a:ext uri="{FF2B5EF4-FFF2-40B4-BE49-F238E27FC236}">
                <a16:creationId xmlns:a16="http://schemas.microsoft.com/office/drawing/2014/main" id="{BF36D021-60F9-4386-9303-42D6D1232071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60F557-1DA5-405D-B415-18C921D63F99}"/>
              </a:ext>
            </a:extLst>
          </p:cNvPr>
          <p:cNvSpPr txBox="1"/>
          <p:nvPr/>
        </p:nvSpPr>
        <p:spPr>
          <a:xfrm>
            <a:off x="719278" y="323144"/>
            <a:ext cx="109185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NikoshBAN" panose="02000000000000000000" pitchFamily="2" charset="0"/>
                <a:cs typeface="NikoshBAN" pitchFamily="2" charset="0"/>
              </a:rPr>
              <a:t>কাজ-১</a:t>
            </a:r>
          </a:p>
          <a:p>
            <a:pPr algn="ctr"/>
            <a:r>
              <a:rPr lang="en-US" sz="2800" b="1" dirty="0">
                <a:latin typeface="NikoshBAN" panose="02000000000000000000" pitchFamily="2" charset="0"/>
                <a:cs typeface="NikoshBAN" pitchFamily="2" charset="0"/>
              </a:rPr>
              <a:t>মি. সান এর ২০১৯ সালের ৩১ শে ডিসেম্বরে নিম্নের উদ্বৃত্ত থেকে একটি রেওয়ামিল তৈরি কর-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502014"/>
      </p:ext>
    </p:extLst>
  </p:cSld>
  <p:clrMapOvr>
    <a:masterClrMapping/>
  </p:clrMapOvr>
  <p:transition>
    <p:wedg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693449" y="598559"/>
            <a:ext cx="2805113" cy="661938"/>
          </a:xfrm>
          <a:prstGeom prst="roundRect">
            <a:avLst>
              <a:gd name="adj" fmla="val 15378"/>
            </a:avLst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softEdge rad="12700"/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slope"/>
            </a:sp3d>
          </a:bodyPr>
          <a:lstStyle/>
          <a:p>
            <a:pPr algn="ctr"/>
            <a:r>
              <a:rPr lang="bn-BD" sz="4800" dirty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মূল্যায়ন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338129B-486D-4E05-82C0-6F8A40C640E9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4B8655-7459-4748-86DD-00B5F876BDE2}"/>
              </a:ext>
            </a:extLst>
          </p:cNvPr>
          <p:cNvSpPr txBox="1"/>
          <p:nvPr/>
        </p:nvSpPr>
        <p:spPr>
          <a:xfrm>
            <a:off x="1464212" y="2266519"/>
            <a:ext cx="90994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রেওয়ামিলের উদ্দেশ্য কয়টি?</a:t>
            </a:r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২। সম্পদ কত প্রকার ও কি কি ?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হিসাবের প্রকারভেদের ভিতর কোন কোন হিসাব ডেবিট দিকে বসে?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হিসাবের প্রকারভেদের ভিতর কোন কোন হিসাব ক্রেডিট দিকে বসে?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৫। সাধারণত: রেওয়ামিলে বসে না কোন কোন হিসাব?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08873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174059"/>
              </p:ext>
            </p:extLst>
          </p:nvPr>
        </p:nvGraphicFramePr>
        <p:xfrm>
          <a:off x="1842126" y="811738"/>
          <a:ext cx="7772400" cy="5549297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val="889423834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49297">
                <a:tc>
                  <a:txBody>
                    <a:bodyPr/>
                    <a:lstStyle/>
                    <a:p>
                      <a:r>
                        <a:rPr lang="bn-BD" sz="2400" b="0" dirty="0">
                          <a:latin typeface="NikoshBAN" pitchFamily="2" charset="0"/>
                          <a:cs typeface="NikoshBAN" pitchFamily="2" charset="0"/>
                        </a:rPr>
                        <a:t>দালানের মেরামত </a:t>
                      </a:r>
                    </a:p>
                    <a:p>
                      <a:r>
                        <a:rPr lang="bn-BD" sz="2400" b="0" dirty="0">
                          <a:latin typeface="NikoshBAN" pitchFamily="2" charset="0"/>
                          <a:cs typeface="NikoshBAN" pitchFamily="2" charset="0"/>
                        </a:rPr>
                        <a:t>জাহাজ ভাড়া </a:t>
                      </a:r>
                    </a:p>
                    <a:p>
                      <a:r>
                        <a:rPr lang="bn-BD" sz="2400" b="0" dirty="0">
                          <a:latin typeface="NikoshBAN" pitchFamily="2" charset="0"/>
                          <a:cs typeface="NikoshBAN" pitchFamily="2" charset="0"/>
                        </a:rPr>
                        <a:t>শুল্ক</a:t>
                      </a:r>
                      <a:r>
                        <a:rPr lang="bn-BD" sz="2400" b="0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bn-BD" sz="2400" b="0" baseline="0" dirty="0">
                          <a:latin typeface="NikoshBAN" pitchFamily="2" charset="0"/>
                          <a:cs typeface="NikoshBAN" pitchFamily="2" charset="0"/>
                        </a:rPr>
                        <a:t>বেতন ও মজুরী </a:t>
                      </a:r>
                    </a:p>
                    <a:p>
                      <a:r>
                        <a:rPr lang="bn-BD" sz="2400" b="0" baseline="0" dirty="0">
                          <a:latin typeface="NikoshBAN" pitchFamily="2" charset="0"/>
                          <a:cs typeface="NikoshBAN" pitchFamily="2" charset="0"/>
                        </a:rPr>
                        <a:t>সাধারণ খরচ </a:t>
                      </a:r>
                    </a:p>
                    <a:p>
                      <a:r>
                        <a:rPr lang="bn-BD" sz="2400" b="0" baseline="0" dirty="0">
                          <a:latin typeface="NikoshBAN" pitchFamily="2" charset="0"/>
                          <a:cs typeface="NikoshBAN" pitchFamily="2" charset="0"/>
                        </a:rPr>
                        <a:t>বীমা প্রিমিয়াম </a:t>
                      </a:r>
                    </a:p>
                    <a:p>
                      <a:r>
                        <a:rPr lang="bn-BD" sz="2400" b="0" baseline="0" dirty="0">
                          <a:latin typeface="NikoshBAN" pitchFamily="2" charset="0"/>
                          <a:cs typeface="NikoshBAN" pitchFamily="2" charset="0"/>
                        </a:rPr>
                        <a:t>কুঋণ ও কুঋণ সঞ্চিতি </a:t>
                      </a:r>
                    </a:p>
                    <a:p>
                      <a:r>
                        <a:rPr lang="bn-BD" sz="2400" b="0" baseline="0" dirty="0">
                          <a:latin typeface="NikoshBAN" pitchFamily="2" charset="0"/>
                          <a:cs typeface="NikoshBAN" pitchFamily="2" charset="0"/>
                        </a:rPr>
                        <a:t>বিজ্ঞাপন </a:t>
                      </a:r>
                    </a:p>
                    <a:p>
                      <a:r>
                        <a:rPr lang="bn-BD" sz="2400" b="0" baseline="0" dirty="0">
                          <a:latin typeface="NikoshBAN" pitchFamily="2" charset="0"/>
                          <a:cs typeface="NikoshBAN" pitchFamily="2" charset="0"/>
                        </a:rPr>
                        <a:t>শিক্ষানোবিশ ভাতা </a:t>
                      </a:r>
                    </a:p>
                    <a:p>
                      <a:r>
                        <a:rPr lang="bn-BD" sz="2400" b="0" baseline="0" dirty="0">
                          <a:latin typeface="NikoshBAN" pitchFamily="2" charset="0"/>
                          <a:cs typeface="NikoshBAN" pitchFamily="2" charset="0"/>
                        </a:rPr>
                        <a:t>মূলধনের সুদ </a:t>
                      </a:r>
                    </a:p>
                    <a:p>
                      <a:r>
                        <a:rPr lang="bn-BD" sz="2400" b="0" baseline="0" dirty="0">
                          <a:latin typeface="NikoshBAN" pitchFamily="2" charset="0"/>
                          <a:cs typeface="NikoshBAN" pitchFamily="2" charset="0"/>
                        </a:rPr>
                        <a:t>উত্তোলনের সুদ </a:t>
                      </a:r>
                    </a:p>
                    <a:p>
                      <a:r>
                        <a:rPr lang="bn-BD" sz="2400" b="0" baseline="0" dirty="0">
                          <a:latin typeface="NikoshBAN" pitchFamily="2" charset="0"/>
                          <a:cs typeface="NikoshBAN" pitchFamily="2" charset="0"/>
                        </a:rPr>
                        <a:t>ভ্রমন খরচ </a:t>
                      </a:r>
                    </a:p>
                    <a:p>
                      <a:r>
                        <a:rPr lang="bn-BD" sz="2400" b="0" baseline="0" dirty="0">
                          <a:latin typeface="NikoshBAN" pitchFamily="2" charset="0"/>
                          <a:cs typeface="NikoshBAN" pitchFamily="2" charset="0"/>
                        </a:rPr>
                        <a:t>উপভাড়া </a:t>
                      </a:r>
                    </a:p>
                    <a:p>
                      <a:r>
                        <a:rPr lang="bn-BD" sz="2400" b="0" baseline="0" dirty="0">
                          <a:latin typeface="NikoshBAN" pitchFamily="2" charset="0"/>
                          <a:cs typeface="NikoshBAN" pitchFamily="2" charset="0"/>
                        </a:rPr>
                        <a:t>আয়কর </a:t>
                      </a:r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bn-BD" sz="2400" b="0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2400" b="0" dirty="0">
                          <a:latin typeface="NikoshBAN" pitchFamily="2" charset="0"/>
                          <a:cs typeface="NikoshBAN" pitchFamily="2" charset="0"/>
                        </a:rPr>
                        <a:t>৪,০০০ </a:t>
                      </a:r>
                    </a:p>
                    <a:p>
                      <a:r>
                        <a:rPr lang="bn-BD" sz="2400" b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bn-BD" sz="2400" b="0" dirty="0">
                          <a:latin typeface="NikoshBAN" pitchFamily="2" charset="0"/>
                          <a:cs typeface="NikoshBAN" pitchFamily="2" charset="0"/>
                        </a:rPr>
                        <a:t>১৮,০০০ </a:t>
                      </a:r>
                    </a:p>
                    <a:p>
                      <a:r>
                        <a:rPr lang="bn-BD" sz="2400" b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bn-BD" sz="2400" b="0" dirty="0">
                          <a:latin typeface="NikoshBAN" pitchFamily="2" charset="0"/>
                          <a:cs typeface="NikoshBAN" pitchFamily="2" charset="0"/>
                        </a:rPr>
                        <a:t>১,৫০০ </a:t>
                      </a:r>
                    </a:p>
                    <a:p>
                      <a:r>
                        <a:rPr lang="bn-BD" sz="2400" b="0" dirty="0">
                          <a:latin typeface="NikoshBAN" pitchFamily="2" charset="0"/>
                          <a:cs typeface="NikoshBAN" pitchFamily="2" charset="0"/>
                        </a:rPr>
                        <a:t>৩,০০০ </a:t>
                      </a:r>
                    </a:p>
                    <a:p>
                      <a:r>
                        <a:rPr lang="bn-BD" sz="2400" b="0" dirty="0">
                          <a:latin typeface="NikoshBAN" pitchFamily="2" charset="0"/>
                          <a:cs typeface="NikoshBAN" pitchFamily="2" charset="0"/>
                        </a:rPr>
                        <a:t>৫,৫০০</a:t>
                      </a:r>
                      <a:r>
                        <a:rPr lang="bn-BD" sz="2400" b="0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endParaRPr lang="bn-BD" sz="2400" b="0" baseline="0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2400" b="0" baseline="0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400" b="0" baseline="0" dirty="0">
                          <a:latin typeface="NikoshBAN" pitchFamily="2" charset="0"/>
                          <a:cs typeface="NikoshBAN" pitchFamily="2" charset="0"/>
                        </a:rPr>
                        <a:t>৪,০০০</a:t>
                      </a:r>
                      <a:endParaRPr lang="bn-BD" sz="2400" b="0" baseline="0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2400" b="0" baseline="0" dirty="0">
                          <a:latin typeface="NikoshBAN" pitchFamily="2" charset="0"/>
                          <a:cs typeface="NikoshBAN" pitchFamily="2" charset="0"/>
                        </a:rPr>
                        <a:t>৩,০০০ </a:t>
                      </a:r>
                    </a:p>
                    <a:p>
                      <a:endParaRPr lang="bn-BD" sz="2400" b="0" baseline="0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2400" b="0" baseline="0" dirty="0">
                          <a:latin typeface="NikoshBAN" pitchFamily="2" charset="0"/>
                          <a:cs typeface="NikoshBAN" pitchFamily="2" charset="0"/>
                        </a:rPr>
                        <a:t>৫,০০০ </a:t>
                      </a:r>
                      <a:endParaRPr lang="bn-BD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latin typeface="NikoshBAN" pitchFamily="2" charset="0"/>
                          <a:cs typeface="NikoshBAN" pitchFamily="2" charset="0"/>
                        </a:rPr>
                        <a:t>২,৬০০</a:t>
                      </a:r>
                      <a:endParaRPr lang="bn-BD" sz="2400" b="0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2400" b="0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400" b="0" dirty="0">
                          <a:latin typeface="NikoshBAN" pitchFamily="2" charset="0"/>
                          <a:cs typeface="NikoshBAN" pitchFamily="2" charset="0"/>
                        </a:rPr>
                        <a:t>১‌,৫০০</a:t>
                      </a:r>
                      <a:endParaRPr lang="bn-BD" sz="2400" b="0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2400" b="0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400" b="0" dirty="0">
                          <a:latin typeface="NikoshBAN" pitchFamily="2" charset="0"/>
                          <a:cs typeface="NikoshBAN" pitchFamily="2" charset="0"/>
                        </a:rPr>
                        <a:t>৫,০০০</a:t>
                      </a:r>
                      <a:endParaRPr lang="bn-BD" sz="2400" b="0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2400" b="0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2400" b="0" dirty="0">
                          <a:latin typeface="NikoshBAN" pitchFamily="2" charset="0"/>
                          <a:cs typeface="NikoshBAN" pitchFamily="2" charset="0"/>
                        </a:rPr>
                        <a:t>২,৫০০ </a:t>
                      </a:r>
                    </a:p>
                    <a:p>
                      <a:endParaRPr lang="bn-BD" sz="2400" b="0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400" b="0" dirty="0">
                          <a:latin typeface="NikoshBAN" pitchFamily="2" charset="0"/>
                          <a:cs typeface="NikoshBAN" pitchFamily="2" charset="0"/>
                        </a:rPr>
                        <a:t>৩,৬০০</a:t>
                      </a:r>
                      <a:endParaRPr lang="bn-BD" sz="2400" b="0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400" b="0" dirty="0">
                          <a:latin typeface="NikoshBAN" pitchFamily="2" charset="0"/>
                          <a:cs typeface="NikoshBAN" pitchFamily="2" charset="0"/>
                        </a:rPr>
                        <a:t>১০,০০০</a:t>
                      </a:r>
                      <a:endParaRPr lang="bn-BD" sz="2400" b="0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2400" b="0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2400" b="0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2400" b="0" dirty="0">
                          <a:latin typeface="NikoshBAN" pitchFamily="2" charset="0"/>
                          <a:cs typeface="NikoshBAN" pitchFamily="2" charset="0"/>
                        </a:rPr>
                        <a:t>১১,০০০ 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754198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6B925EB-AF76-4FB3-A1FB-58481BC94F3D}"/>
              </a:ext>
            </a:extLst>
          </p:cNvPr>
          <p:cNvSpPr txBox="1"/>
          <p:nvPr/>
        </p:nvSpPr>
        <p:spPr>
          <a:xfrm>
            <a:off x="6142880" y="172746"/>
            <a:ext cx="53517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অশুদ্ধ রেওয়ামিলটি শুদ্ধ কর ?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55A03F-ECFE-4F3A-81F3-244CFF12891F}"/>
              </a:ext>
            </a:extLst>
          </p:cNvPr>
          <p:cNvSpPr txBox="1"/>
          <p:nvPr/>
        </p:nvSpPr>
        <p:spPr>
          <a:xfrm>
            <a:off x="3642035" y="151337"/>
            <a:ext cx="27594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sz="44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C1F7E38-4907-4064-91DC-1112116C93E2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10059746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378" y="53554"/>
            <a:ext cx="8789823" cy="6563147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4191000" y="723900"/>
            <a:ext cx="6477000" cy="2209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581400" y="1204686"/>
            <a:ext cx="6477000" cy="30480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numCol="1">
            <a:prstTxWarp prst="textCascadeUp">
              <a:avLst>
                <a:gd name="adj" fmla="val 50837"/>
              </a:avLst>
            </a:prstTxWarp>
            <a:spAutoFit/>
            <a:scene3d>
              <a:camera prst="isometricOffAxis1Right"/>
              <a:lightRig rig="threePt" dir="t"/>
            </a:scene3d>
            <a:sp3d extrusionH="57150">
              <a:bevelT w="38100" h="38100" prst="angle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7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400" dirty="0">
              <a:ln w="0"/>
              <a:solidFill>
                <a:srgbClr val="0070C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7719" y="4082934"/>
            <a:ext cx="1542491" cy="253376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456160" y="35184"/>
            <a:ext cx="1447800" cy="142823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229273" y="25401"/>
            <a:ext cx="1447800" cy="1428233"/>
          </a:xfrm>
          <a:prstGeom prst="rect">
            <a:avLst/>
          </a:prstGeom>
        </p:spPr>
      </p:pic>
      <p:pic>
        <p:nvPicPr>
          <p:cNvPr id="14" name="Picture 13" descr="flowerruler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45947" y="6088748"/>
            <a:ext cx="9094624" cy="533400"/>
          </a:xfrm>
          <a:prstGeom prst="rect">
            <a:avLst/>
          </a:prstGeom>
        </p:spPr>
      </p:pic>
      <p:pic>
        <p:nvPicPr>
          <p:cNvPr id="15" name="Picture 14" descr="Cinema Curtains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837"/>
          <a:stretch>
            <a:fillRect/>
          </a:stretch>
        </p:blipFill>
        <p:spPr bwMode="auto">
          <a:xfrm>
            <a:off x="-4937759" y="-228600"/>
            <a:ext cx="6518393" cy="749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 descr="Cinema Curtains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63"/>
          <a:stretch>
            <a:fillRect/>
          </a:stretch>
        </p:blipFill>
        <p:spPr bwMode="auto">
          <a:xfrm>
            <a:off x="12228286" y="-299418"/>
            <a:ext cx="6172200" cy="749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017AA1A-C758-4558-8564-8042EDA83104}"/>
              </a:ext>
            </a:extLst>
          </p:cNvPr>
          <p:cNvSpPr/>
          <p:nvPr/>
        </p:nvSpPr>
        <p:spPr>
          <a:xfrm>
            <a:off x="1461790" y="26763"/>
            <a:ext cx="10634960" cy="6777683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2686901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59 -0.01018 L 0.51453 -0.01018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" y="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52 -4.44444E-6 L -0.49383 -0.00069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527409" y="507347"/>
            <a:ext cx="1978926" cy="114175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মোট ডেবিট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527409" y="2186218"/>
            <a:ext cx="1978926" cy="1141750"/>
          </a:xfrm>
          <a:prstGeom prst="roundRect">
            <a:avLst/>
          </a:prstGeom>
          <a:solidFill>
            <a:srgbClr val="66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527409" y="3865089"/>
            <a:ext cx="1978926" cy="114175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ব্যয়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8191552" y="507348"/>
            <a:ext cx="2507153" cy="84759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মোট ক্রেডিট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191552" y="4124357"/>
            <a:ext cx="2507153" cy="84759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মালিকানা স্বত্ব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8191550" y="2929529"/>
            <a:ext cx="2507153" cy="84759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দায়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8080712" y="1790115"/>
            <a:ext cx="2507153" cy="84759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7410" y="5322627"/>
            <a:ext cx="9171293" cy="46402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Isosceles Triangle 11"/>
          <p:cNvSpPr/>
          <p:nvPr/>
        </p:nvSpPr>
        <p:spPr>
          <a:xfrm>
            <a:off x="5742860" y="5786652"/>
            <a:ext cx="740391" cy="709683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143CB3A-1042-47C3-9EA1-DEEEF4129C92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850158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378633" y="4630827"/>
          <a:ext cx="10295633" cy="6109855"/>
        </p:xfrm>
        <a:graphic>
          <a:graphicData uri="http://schemas.openxmlformats.org/drawingml/2006/table">
            <a:tbl>
              <a:tblPr/>
              <a:tblGrid>
                <a:gridCol w="10295633">
                  <a:extLst>
                    <a:ext uri="{9D8B030D-6E8A-4147-A177-3AD203B41FA5}">
                      <a16:colId xmlns:a16="http://schemas.microsoft.com/office/drawing/2014/main" val="1741605726"/>
                    </a:ext>
                  </a:extLst>
                </a:gridCol>
              </a:tblGrid>
              <a:tr h="6109855">
                <a:tc>
                  <a:txBody>
                    <a:bodyPr/>
                    <a:lstStyle/>
                    <a:p>
                      <a:endParaRPr lang="en-US" sz="3200" dirty="0">
                        <a:solidFill>
                          <a:srgbClr val="0F0FA1"/>
                        </a:solidFill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02014337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3FC94BFF-697D-4B76-B80F-177C16F3503A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D8D7723-2880-4A07-A674-6E4E5B0690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6699" y="537789"/>
            <a:ext cx="7150321" cy="5809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49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95BB80B-BA52-4176-A498-39D889A4B890}"/>
              </a:ext>
            </a:extLst>
          </p:cNvPr>
          <p:cNvSpPr/>
          <p:nvPr/>
        </p:nvSpPr>
        <p:spPr>
          <a:xfrm>
            <a:off x="189011" y="115661"/>
            <a:ext cx="11907739" cy="6742340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  <p:sp>
        <p:nvSpPr>
          <p:cNvPr id="6" name="Ribbon: Tilted Down 5">
            <a:extLst>
              <a:ext uri="{FF2B5EF4-FFF2-40B4-BE49-F238E27FC236}">
                <a16:creationId xmlns:a16="http://schemas.microsoft.com/office/drawing/2014/main" id="{EDAE1473-7C33-46BA-8141-25E063A7CCBF}"/>
              </a:ext>
            </a:extLst>
          </p:cNvPr>
          <p:cNvSpPr/>
          <p:nvPr/>
        </p:nvSpPr>
        <p:spPr>
          <a:xfrm>
            <a:off x="1099276" y="709900"/>
            <a:ext cx="8674308" cy="1622687"/>
          </a:xfrm>
          <a:prstGeom prst="ribb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F966A08F-3FEE-4DE6-A45F-E08FE35A7653}"/>
              </a:ext>
            </a:extLst>
          </p:cNvPr>
          <p:cNvSpPr txBox="1">
            <a:spLocks/>
          </p:cNvSpPr>
          <p:nvPr/>
        </p:nvSpPr>
        <p:spPr>
          <a:xfrm>
            <a:off x="1408511" y="2448732"/>
            <a:ext cx="9796763" cy="39985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vert="horz" lIns="195943" tIns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chemeClr val="bg2">
                    <a:shade val="2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endParaRPr lang="en-US" sz="4400" b="1" spc="54" dirty="0">
              <a:ln w="11430"/>
              <a:solidFill>
                <a:schemeClr val="accent5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16600" b="1" spc="54" dirty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রেওয়ামিল</a:t>
            </a:r>
          </a:p>
        </p:txBody>
      </p:sp>
    </p:spTree>
    <p:extLst>
      <p:ext uri="{BB962C8B-B14F-4D97-AF65-F5344CB8AC3E}">
        <p14:creationId xmlns:p14="http://schemas.microsoft.com/office/powerpoint/2010/main" val="3469897583"/>
      </p:ext>
    </p:extLst>
  </p:cSld>
  <p:clrMapOvr>
    <a:masterClrMapping/>
  </p:clrMapOvr>
  <p:transition spd="med">
    <p:strips dir="l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9011" y="115661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  <p:sp>
        <p:nvSpPr>
          <p:cNvPr id="3" name="Rectangle 2"/>
          <p:cNvSpPr/>
          <p:nvPr/>
        </p:nvSpPr>
        <p:spPr>
          <a:xfrm>
            <a:off x="387927" y="249382"/>
            <a:ext cx="11615061" cy="646574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3BE0ED-671F-4A29-9BDC-AB7EA948B62A}"/>
              </a:ext>
            </a:extLst>
          </p:cNvPr>
          <p:cNvSpPr/>
          <p:nvPr/>
        </p:nvSpPr>
        <p:spPr>
          <a:xfrm>
            <a:off x="797622" y="392071"/>
            <a:ext cx="10826101" cy="445701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7194" y="606711"/>
            <a:ext cx="10657614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5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bn-BD" sz="375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শিক্ষার্থীরা...</a:t>
            </a:r>
            <a:r>
              <a:rPr lang="bn-BD" sz="375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935617" y="1277198"/>
            <a:ext cx="1071853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১। রেওয়ামিলের </a:t>
            </a:r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বলতে পারবে।</a:t>
            </a:r>
          </a:p>
          <a:p>
            <a:pPr>
              <a:defRPr/>
            </a:pP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২। রেওয়ামিল যে সমস্ত ভুল ধরা পড়ে সেগুলো চিহ্নিত করতে পারবে।</a:t>
            </a:r>
          </a:p>
          <a:p>
            <a:pPr>
              <a:defRPr/>
            </a:pP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3। রেওয়ামিল যে সমস্ত ভুল ধরা পড়ে না সেগুলো চিহ্নিত করতে পারবে।</a:t>
            </a:r>
          </a:p>
          <a:p>
            <a:pPr>
              <a:defRPr/>
            </a:pP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৪। গাণিতিক সমস্যা সমাধান করতে পারবে।</a:t>
            </a:r>
          </a:p>
        </p:txBody>
      </p:sp>
    </p:spTree>
    <p:extLst>
      <p:ext uri="{BB962C8B-B14F-4D97-AF65-F5344CB8AC3E}">
        <p14:creationId xmlns:p14="http://schemas.microsoft.com/office/powerpoint/2010/main" val="2460877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850"/>
                            </p:stCondLst>
                            <p:childTnLst>
                              <p:par>
                                <p:cTn id="1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750"/>
                            </p:stCondLst>
                            <p:childTnLst>
                              <p:par>
                                <p:cTn id="2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750"/>
                            </p:stCondLst>
                            <p:childTnLst>
                              <p:par>
                                <p:cTn id="3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378633" y="4630827"/>
          <a:ext cx="10295633" cy="6109855"/>
        </p:xfrm>
        <a:graphic>
          <a:graphicData uri="http://schemas.openxmlformats.org/drawingml/2006/table">
            <a:tbl>
              <a:tblPr/>
              <a:tblGrid>
                <a:gridCol w="10295633">
                  <a:extLst>
                    <a:ext uri="{9D8B030D-6E8A-4147-A177-3AD203B41FA5}">
                      <a16:colId xmlns:a16="http://schemas.microsoft.com/office/drawing/2014/main" val="1741605726"/>
                    </a:ext>
                  </a:extLst>
                </a:gridCol>
              </a:tblGrid>
              <a:tr h="6109855">
                <a:tc>
                  <a:txBody>
                    <a:bodyPr/>
                    <a:lstStyle/>
                    <a:p>
                      <a:endParaRPr lang="en-US" sz="3200" dirty="0">
                        <a:solidFill>
                          <a:srgbClr val="0F0FA1"/>
                        </a:solidFill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0201433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5DC1029-C8CF-428F-AF2E-2FAB21539E22}"/>
              </a:ext>
            </a:extLst>
          </p:cNvPr>
          <p:cNvSpPr txBox="1"/>
          <p:nvPr/>
        </p:nvSpPr>
        <p:spPr>
          <a:xfrm>
            <a:off x="1139483" y="323557"/>
            <a:ext cx="1029755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রেওয়ামিল</a:t>
            </a:r>
            <a:r>
              <a:rPr lang="bn-IN" sz="5400" b="1" baseline="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সংজ্ঞাঃ</a:t>
            </a:r>
          </a:p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খতিয়ানের হিসাবগুলোর গাণিতিক নির্ভুলতা যাচাই করার জন্য কোনো নির্দিষ্ট দিনে একখানা পৃথক খাতায় বা কাগজে সকল হিসাবের উদ্ব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ত্ত গুলোকে ডেবিট ও ক্রেডিট এই দুই ভাগে বিভক্ত করে যে বিবর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ণী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 প্র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স্ত্তুত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 করা হয়, তাকেই রেওয়ামিল বলে।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C94BFF-697D-4B76-B80F-177C16F3503A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16002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2590800" y="1413164"/>
          <a:ext cx="80772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56700DB6-4B1F-4CCD-8063-BCA37D28B510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AEF1C9-A638-422C-A0D7-B164DB740CD0}"/>
              </a:ext>
            </a:extLst>
          </p:cNvPr>
          <p:cNvSpPr txBox="1"/>
          <p:nvPr/>
        </p:nvSpPr>
        <p:spPr>
          <a:xfrm>
            <a:off x="3065318" y="473417"/>
            <a:ext cx="613063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bn-IN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রেওয়ামিলের উদ্দেশ্য</a:t>
            </a:r>
            <a:r>
              <a:rPr lang="en-US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552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370564"/>
              </p:ext>
            </p:extLst>
          </p:nvPr>
        </p:nvGraphicFramePr>
        <p:xfrm>
          <a:off x="1039091" y="2293034"/>
          <a:ext cx="10125438" cy="40387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3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89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25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77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25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ক্র.নং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হিসাবের নাম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খঃ</a:t>
                      </a:r>
                      <a:r>
                        <a:rPr lang="bn-BD" sz="3600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পৃঃ 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36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ডেবিট</a:t>
                      </a:r>
                    </a:p>
                    <a:p>
                      <a:pPr algn="ctr"/>
                      <a:r>
                        <a:rPr lang="as-IN" sz="36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IN" sz="36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</a:t>
                      </a:r>
                      <a:r>
                        <a:rPr lang="as-IN" sz="36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টাকা)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ক্রেডিট</a:t>
                      </a:r>
                    </a:p>
                    <a:p>
                      <a:pPr algn="ctr"/>
                      <a:r>
                        <a:rPr lang="bn-BD" sz="3600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( টাকা)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18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n-B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5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n-B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5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n-B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5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n-B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95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n-B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CB7C1BE-357C-4F04-B81C-11C7311599E0}"/>
              </a:ext>
            </a:extLst>
          </p:cNvPr>
          <p:cNvSpPr txBox="1"/>
          <p:nvPr/>
        </p:nvSpPr>
        <p:spPr>
          <a:xfrm>
            <a:off x="263237" y="661182"/>
            <a:ext cx="96704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জনাব আলী হাসান</a:t>
            </a:r>
          </a:p>
          <a:p>
            <a:pPr algn="ctr"/>
            <a:r>
              <a:rPr lang="bn-IN" sz="32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রেওয়ামিল</a:t>
            </a:r>
          </a:p>
          <a:p>
            <a:pPr algn="ctr"/>
            <a:r>
              <a:rPr lang="bn-IN" sz="32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৩১ </a:t>
            </a:r>
            <a:r>
              <a:rPr lang="en-US" sz="32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ডিসেম্বর</a:t>
            </a:r>
            <a:r>
              <a:rPr lang="bn-IN" sz="32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২০১৭ </a:t>
            </a:r>
            <a:endParaRPr lang="en-US" sz="3200" b="1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F3F254A-222E-4847-89DD-C354F0CE636E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50CF13-057C-4E51-A5DE-A8C13DBD7FAF}"/>
              </a:ext>
            </a:extLst>
          </p:cNvPr>
          <p:cNvSpPr txBox="1"/>
          <p:nvPr/>
        </p:nvSpPr>
        <p:spPr>
          <a:xfrm>
            <a:off x="7152402" y="376438"/>
            <a:ext cx="3487878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IN" sz="4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রেওয়ামিলের 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ছক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985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</TotalTime>
  <Words>1260</Words>
  <Application>Microsoft Office PowerPoint</Application>
  <PresentationFormat>Widescreen</PresentationFormat>
  <Paragraphs>637</Paragraphs>
  <Slides>26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NikoshBAN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Irfan Ali</dc:creator>
  <cp:lastModifiedBy>Irfan Ali</cp:lastModifiedBy>
  <cp:revision>131</cp:revision>
  <dcterms:created xsi:type="dcterms:W3CDTF">2020-06-12T14:08:59Z</dcterms:created>
  <dcterms:modified xsi:type="dcterms:W3CDTF">2020-06-24T18:05:57Z</dcterms:modified>
</cp:coreProperties>
</file>