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69" r:id="rId2"/>
    <p:sldId id="278" r:id="rId3"/>
    <p:sldId id="258" r:id="rId4"/>
    <p:sldId id="259" r:id="rId5"/>
    <p:sldId id="267" r:id="rId6"/>
    <p:sldId id="257" r:id="rId7"/>
    <p:sldId id="260" r:id="rId8"/>
    <p:sldId id="261" r:id="rId9"/>
    <p:sldId id="270" r:id="rId10"/>
    <p:sldId id="271" r:id="rId11"/>
    <p:sldId id="272" r:id="rId12"/>
    <p:sldId id="275" r:id="rId13"/>
    <p:sldId id="273" r:id="rId14"/>
    <p:sldId id="262" r:id="rId15"/>
    <p:sldId id="263" r:id="rId16"/>
    <p:sldId id="264" r:id="rId17"/>
    <p:sldId id="265" r:id="rId18"/>
    <p:sldId id="266" r:id="rId19"/>
    <p:sldId id="27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20" y="-2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A14A3-F992-4EDC-9027-2DE667438E1E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2527A-A0FC-47F1-B970-5CC9A0161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1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6430002"/>
            <a:ext cx="91567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http://www.bodlejaobodledao.com/wp-content/uploads/2013/03/images-00908.jpe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" y="42884"/>
            <a:ext cx="979632" cy="111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1567" y="6438967"/>
            <a:ext cx="737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cap="none" spc="0" baseline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1800" b="0" cap="none" spc="0" baseline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baseline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ঘরামী</a:t>
            </a:r>
            <a:r>
              <a:rPr lang="en-US" sz="1800" b="0" cap="none" spc="0" baseline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1800" b="0" cap="none" spc="0" baseline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800" b="0" cap="none" spc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baseline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800" b="0" cap="none" spc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b="0" cap="none" spc="0" baseline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1800" b="0" cap="none" spc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baseline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1800" b="0" cap="none" spc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baseline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800" b="0" cap="none" spc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baseline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800" b="0" cap="none" spc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1800" b="0" cap="none" spc="0" baseline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1800" b="0" cap="none" spc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b="0" cap="none" spc="0" baseline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পরেোজপুর</a:t>
            </a:r>
            <a:r>
              <a:rPr lang="en-US" sz="1800" b="0" cap="none" spc="0" baseline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162464"/>
            <a:ext cx="914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16" y="197916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35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DACE-B3E4-4736-88C7-DCE940DB1EF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4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DACE-B3E4-4736-88C7-DCE940DB1EF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1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DACE-B3E4-4736-88C7-DCE940DB1EF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DACE-B3E4-4736-88C7-DCE940DB1EF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3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DACE-B3E4-4736-88C7-DCE940DB1EF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6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DACE-B3E4-4736-88C7-DCE940DB1EF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5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DACE-B3E4-4736-88C7-DCE940DB1EF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7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DACE-B3E4-4736-88C7-DCE940DB1EF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2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DACE-B3E4-4736-88C7-DCE940DB1EF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5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DACE-B3E4-4736-88C7-DCE940DB1EF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0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DACE-B3E4-4736-88C7-DCE940DB1EF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5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DACE-B3E4-4736-88C7-DCE940DB1EF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8C194-5FE2-4815-B357-0133CF6D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8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4.xml"/><Relationship Id="rId3" Type="http://schemas.openxmlformats.org/officeDocument/2006/relationships/slide" Target="slide8.xml"/><Relationship Id="rId7" Type="http://schemas.openxmlformats.org/officeDocument/2006/relationships/slide" Target="slide19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png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slide" Target="slide17.xml"/><Relationship Id="rId11" Type="http://schemas.openxmlformats.org/officeDocument/2006/relationships/slide" Target="slide2.xml"/><Relationship Id="rId5" Type="http://schemas.openxmlformats.org/officeDocument/2006/relationships/slide" Target="slide18.xml"/><Relationship Id="rId15" Type="http://schemas.openxmlformats.org/officeDocument/2006/relationships/slide" Target="slide1.xml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4.xml"/><Relationship Id="rId3" Type="http://schemas.openxmlformats.org/officeDocument/2006/relationships/slide" Target="slide8.xml"/><Relationship Id="rId7" Type="http://schemas.openxmlformats.org/officeDocument/2006/relationships/slide" Target="slide19.xml"/><Relationship Id="rId12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2.xml"/><Relationship Id="rId5" Type="http://schemas.openxmlformats.org/officeDocument/2006/relationships/slide" Target="slide18.xml"/><Relationship Id="rId15" Type="http://schemas.openxmlformats.org/officeDocument/2006/relationships/slide" Target="slide1.xml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228601"/>
            <a:ext cx="2209800" cy="73504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সূচিপত্র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618516" y="3654413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 আলোচনা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6608308" y="3217508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কবি পরিচিতি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6618516" y="4108940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6618516" y="4529796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6618516" y="4978788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বাড়ীর </a:t>
            </a:r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hlinkClick r:id="" action="ppaction://noaction"/>
              </a:rPr>
              <a:t>কাজ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6618516" y="5410200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hlinkClick r:id="" action="ppaction://noaction"/>
              </a:rPr>
              <a:t>ধন্যবাদ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Rounded Rectangle 10">
            <a:hlinkClick r:id="rId9" action="ppaction://hlinksldjump"/>
          </p:cNvPr>
          <p:cNvSpPr/>
          <p:nvPr/>
        </p:nvSpPr>
        <p:spPr>
          <a:xfrm>
            <a:off x="6618516" y="2345784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hlinkClick r:id="rId10" action="ppaction://hlinksldjump"/>
              </a:rPr>
              <a:t>শিখনফল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6632584" y="192141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hlinkClick r:id="rId12" action="ppaction://hlinksldjump"/>
              </a:rPr>
              <a:t>পরিচিতি</a:t>
            </a:r>
            <a:endParaRPr lang="en-US" sz="2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Rounded Rectangle 12">
            <a:hlinkClick r:id="rId13" action="ppaction://hlinksldjump"/>
          </p:cNvPr>
          <p:cNvSpPr/>
          <p:nvPr/>
        </p:nvSpPr>
        <p:spPr>
          <a:xfrm>
            <a:off x="6608308" y="2792104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hlinkClick r:id="rId14" action="ppaction://hlinksldjump"/>
              </a:rPr>
              <a:t>পাঠ</a:t>
            </a:r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ঘোষনা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Rounded Rectangle 13">
            <a:hlinkClick r:id="rId15" action="ppaction://hlinksldjump"/>
          </p:cNvPr>
          <p:cNvSpPr/>
          <p:nvPr/>
        </p:nvSpPr>
        <p:spPr>
          <a:xfrm>
            <a:off x="6629400" y="1470076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শুভেচ্ছা বিনিময়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5" name="d17a0a8278e5834a3e8c28c6be43feb5_ros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6"/>
          <a:stretch>
            <a:fillRect/>
          </a:stretch>
        </p:blipFill>
        <p:spPr>
          <a:xfrm>
            <a:off x="457202" y="1373758"/>
            <a:ext cx="5748681" cy="4405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762000" y="3322316"/>
            <a:ext cx="56388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WELCOME   TO   YOU   ALL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0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935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4" grpId="0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1506940"/>
            <a:ext cx="2753847" cy="3979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5800" y="2514600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রানার! রানার!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জানা-অজানার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বোঝা আজ তার কাঁধে,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151992" y="2286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52 0.04579 C 0.24688 0.06129 0.23715 0.07331 0.22708 0.07331 C 0.21701 0.07331 0.20833 0.06129 0.20538 0.04579 C 0.20122 0.06129 0.19271 0.07331 0.18247 0.07331 C 0.17257 0.07331 0.16389 0.06129 0.16094 0.04579 C 0.15677 0.06129 0.14826 0.07331 0.1382 0.07331 C 0.12778 0.07331 0.11771 0.06129 0.11511 0.04579 C 0.11198 0.06129 0.10347 0.07331 0.09184 0.07331 C 0.08333 0.07331 0.07344 0.06129 0.07049 0.04579 C 0.06736 0.06129 0.05747 0.07331 0.04757 0.07331 C 0.0375 0.07331 0.02882 0.06129 0.02587 0.04579 C 0.0217 0.06129 0.0132 0.07331 0.00278 0.07331 C -0.00729 0.07331 -0.01597 0.06129 -0.01996 0.04579 C -0.02292 0.06129 -0.0316 0.07331 -0.04149 0.07331 C -0.05191 0.07331 -0.06163 0.06129 -0.06441 0.04579 C -0.06753 0.06129 -0.07621 0.07331 -0.0875 0.07331 C -0.09774 0.07331 -0.10608 0.06129 -0.10885 0.04579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13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4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09600" y="1981200"/>
            <a:ext cx="3490232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5754" y="2362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বোঝাই জাহাজ রানার চলেছে চিঠি আর সংবাদে;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151992" y="2286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05" y="1828800"/>
            <a:ext cx="4916606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886200" y="2931855"/>
            <a:ext cx="52612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রানার চলেছে, বুঝি ভোর হয় হয়,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আরো জোরে,আরো জোরে, এ রানার দুর্বার দুর্জয়।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151992" y="2286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3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57" y="1736677"/>
            <a:ext cx="5293057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800600" y="172408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তার জীবনের স্বপ্নের মতো পিছে স’রে যায় বন,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আরো পথ, আরো পথ- বুঝি হয় লাল ও-পূর্বকোণ।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অবাক রাতের তারারা, আকাশে মিট্‌মিট্ ক’রে চায়!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কেমন ক’রে এ রানার সবেগে হরিণের মতো যায়!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151992" y="2286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2" y="-76199"/>
            <a:ext cx="5295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শিক্ষকের আবৃত্তি</a:t>
            </a:r>
            <a:endParaRPr lang="en-US" sz="8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760337" y="4572000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আবৃত্তির  অডিও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14600"/>
            <a:ext cx="2745177" cy="2649168"/>
          </a:xfrm>
          <a:prstGeom prst="round2DiagRect">
            <a:avLst>
              <a:gd name="adj1" fmla="val 3712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6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4091" y="228600"/>
            <a:ext cx="3124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আবৃত্তি </a:t>
            </a:r>
            <a:endParaRPr lang="en-US" sz="36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47" y="1600200"/>
            <a:ext cx="6449596" cy="4343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 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D:\gif\running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9937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e/3/4/f/1194985029653514116hurricane_lamp_ganso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89" y="2819401"/>
            <a:ext cx="967445" cy="142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53" y="4408562"/>
            <a:ext cx="2601486" cy="1984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67834" y="1439138"/>
            <a:ext cx="15456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রানার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413476" y="3103369"/>
            <a:ext cx="1301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লন্ঠন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459514" y="4927938"/>
            <a:ext cx="13692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দূর্বার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4277886" y="1439138"/>
            <a:ext cx="48478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যিনি দৌড়ান</a:t>
            </a:r>
          </a:p>
          <a:p>
            <a:pPr algn="ctr"/>
            <a:r>
              <a:rPr lang="bn-B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(এখানে ডাক হরকরা অর্থে ব্যবহার করা হয়েছে। )</a:t>
            </a:r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894241" y="2918703"/>
            <a:ext cx="36150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হারিকেন</a:t>
            </a:r>
          </a:p>
          <a:p>
            <a:pPr algn="ctr"/>
            <a:r>
              <a:rPr lang="bn-B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(তেল দিয়ে চালিত আলোর আধর। )</a:t>
            </a:r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5142871" y="4647396"/>
            <a:ext cx="3315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দুর্দম</a:t>
            </a:r>
          </a:p>
          <a:p>
            <a:pPr algn="ctr"/>
            <a:r>
              <a:rPr lang="bn-B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(যার গতিকে রোধ করা যায়না। )</a:t>
            </a:r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38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1407" y="1371600"/>
            <a:ext cx="5105400" cy="533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চিহ্নিত কর 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29821" y="1959676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রানারের কাছে পৃথিবীটা “কালো ধোঁয়া” মনে হয় কেন?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990600" y="2590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ক। মেঘাচ্ছান্ন থাকায়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953000" y="2590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খ। অভাবের তাড়নায়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990600" y="3200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গ। সুর্য না ওঠায়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4983709" y="311402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ঘ। কলকারখানার কারণে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0" y="37554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দস্যুর ভয়ের চেয়েও রানার সুর্য ওঠাকে বেশি ভয় পান কেন?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898477" y="4427350"/>
            <a:ext cx="3648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ক। চাকরি হারানোর জন্য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983709" y="4427350"/>
            <a:ext cx="3398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খ। ডাক না পাওয়ার ভয়ে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990600" y="4972341"/>
            <a:ext cx="410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গ। বড়ি ফেরার তারা থাকায়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983709" y="4984231"/>
            <a:ext cx="329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ঘ। দায়িত্ববোদের কারণে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2812007" y="76202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143000" y="1462585"/>
            <a:ext cx="6477000" cy="914400"/>
          </a:xfrm>
          <a:prstGeom prst="flowChartTerminator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কবিতাংশটুকু বুঝিয়ে লেখঃ 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29000" y="228601"/>
            <a:ext cx="2057400" cy="646331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819400"/>
            <a:ext cx="8686800" cy="255454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“রাত্রির </a:t>
            </a: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পথে পথে চলে কোনো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নিষেধ </a:t>
            </a: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জানে না মানার।</a:t>
            </a:r>
            <a:b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দিগন্ত </a:t>
            </a: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দিগন্তে ছোটে রানার–</a:t>
            </a:r>
            <a:b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	     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নিয়েছে সে নতুন খবর আনার।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 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রানার</a:t>
            </a: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 রানার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!”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328" y="3276600"/>
            <a:ext cx="8686800" cy="2057400"/>
          </a:xfrm>
          <a:prstGeom prst="horizontalScroll">
            <a:avLst/>
          </a:prstGeom>
          <a:noFill/>
          <a:ln w="3810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জীবনের স্বপ্নের মতো পিছে স’রে যায় বন,</a:t>
            </a:r>
            <a:b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পথ, আরো পথ- বুঝি হয় লাল ও-পূর্বকোণ।</a:t>
            </a:r>
            <a:b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কথাটির ব্যাখ্যা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 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ome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2879249" y="1224887"/>
            <a:ext cx="3187121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124200" y="143470"/>
            <a:ext cx="2610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1384" y="1301260"/>
            <a:ext cx="8813800" cy="4718540"/>
            <a:chOff x="161384" y="1301260"/>
            <a:chExt cx="8813800" cy="4718540"/>
          </a:xfrm>
        </p:grpSpPr>
        <p:sp>
          <p:nvSpPr>
            <p:cNvPr id="2" name="Content Placeholder 10"/>
            <p:cNvSpPr txBox="1">
              <a:spLocks/>
            </p:cNvSpPr>
            <p:nvPr/>
          </p:nvSpPr>
          <p:spPr>
            <a:xfrm>
              <a:off x="161384" y="1301260"/>
              <a:ext cx="4316412" cy="4718540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bn-BD" u="sng" dirty="0" smtClean="0"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শিক্ষক পরিচিতি</a:t>
              </a:r>
              <a:endPara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  <p:sp>
          <p:nvSpPr>
            <p:cNvPr id="3" name="Content Placeholder 12"/>
            <p:cNvSpPr txBox="1">
              <a:spLocks/>
            </p:cNvSpPr>
            <p:nvPr/>
          </p:nvSpPr>
          <p:spPr>
            <a:xfrm>
              <a:off x="4657184" y="1304890"/>
              <a:ext cx="4318000" cy="4714910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BD" sz="3200" b="0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olaimanLipi" pitchFamily="65" charset="0"/>
                  <a:ea typeface="+mn-ea"/>
                  <a:cs typeface="SolaimanLipi" pitchFamily="65" charset="0"/>
                </a:rPr>
                <a:t>পাঠ পরিচিতি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BD" sz="3600" b="1" i="0" u="none" strike="noStrike" kern="1200" cap="none" spc="0" normalizeH="0" baseline="0" noProof="0" dirty="0" smtClean="0">
                  <a:ln/>
                  <a:solidFill>
                    <a:srgbClr val="4F032E"/>
                  </a:solidFill>
                  <a:effectLst/>
                  <a:uLnTx/>
                  <a:uFillTx/>
                  <a:latin typeface="SolaimanLipi" pitchFamily="65" charset="0"/>
                  <a:ea typeface="+mn-ea"/>
                  <a:cs typeface="SolaimanLipi" pitchFamily="65" charset="0"/>
                </a:rPr>
                <a:t>শ্রেণীঃ নবম-দশম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kumimoji="0" lang="bn-BD" sz="4000" b="1" i="0" u="none" strike="noStrike" kern="1200" cap="none" spc="0" normalizeH="0" baseline="0" noProof="0" dirty="0" smtClean="0">
                  <a:ln/>
                  <a:solidFill>
                    <a:srgbClr val="4F032E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বিষয়ঃ- </a:t>
              </a:r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</a:t>
              </a:r>
              <a:endParaRPr kumimoji="0" lang="bn-BD" sz="4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en-US" sz="2800" b="1" u="sng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bn-BD" sz="3600" b="1" u="sng" dirty="0" smtClean="0">
                  <a:ln/>
                  <a:solidFill>
                    <a:srgbClr val="C00000"/>
                  </a:solidFill>
                  <a:latin typeface="SolaimanLipi" pitchFamily="65" charset="0"/>
                  <a:cs typeface="SolaimanLipi" pitchFamily="65" charset="0"/>
                </a:rPr>
                <a:t>আলোচনার বিষয়</a:t>
              </a:r>
              <a:endParaRPr lang="bn-BD" sz="3600" b="1" u="sng" dirty="0">
                <a:ln/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bn-BD" sz="6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“রানার” কবিতা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6" name="Title 7"/>
          <p:cNvSpPr txBox="1">
            <a:spLocks/>
          </p:cNvSpPr>
          <p:nvPr/>
        </p:nvSpPr>
        <p:spPr>
          <a:xfrm>
            <a:off x="3092450" y="76202"/>
            <a:ext cx="2927350" cy="5921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3886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4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ঘরামী</a:t>
            </a:r>
            <a:r>
              <a:rPr lang="en-US" sz="54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6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6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4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পরেোজপুর</a:t>
            </a:r>
            <a:r>
              <a:rPr lang="en-US" sz="40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891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400" y="1296533"/>
            <a:ext cx="4689764" cy="4661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163782" y="3200402"/>
            <a:ext cx="4953000" cy="1002269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rte" pitchFamily="66" charset="0"/>
              </a:rPr>
              <a:t>THANKS  TO   YOU   ALL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6618516" y="3654413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 আলোচনা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6608308" y="3217508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কবি পরিচিতি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6618516" y="4108940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6618516" y="4529796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6618516" y="4978788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বাড়ীর </a:t>
            </a:r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hlinkClick r:id="" action="ppaction://noaction"/>
              </a:rPr>
              <a:t>কাজ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6618516" y="5410200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hlinkClick r:id="" action="ppaction://noaction"/>
              </a:rPr>
              <a:t>ধন্যবাদ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6618516" y="2345784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hlinkClick r:id="rId10" action="ppaction://hlinksldjump"/>
              </a:rPr>
              <a:t>শিখনফল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3" name="Rounded Rectangle 22">
            <a:hlinkClick r:id="rId11" action="ppaction://hlinksldjump"/>
          </p:cNvPr>
          <p:cNvSpPr/>
          <p:nvPr/>
        </p:nvSpPr>
        <p:spPr>
          <a:xfrm>
            <a:off x="6632584" y="192141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hlinkClick r:id="rId12" action="ppaction://hlinksldjump"/>
              </a:rPr>
              <a:t>পরিচিতি</a:t>
            </a:r>
            <a:endParaRPr lang="en-US" sz="2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4" name="Rounded Rectangle 23">
            <a:hlinkClick r:id="rId13" action="ppaction://hlinksldjump"/>
          </p:cNvPr>
          <p:cNvSpPr/>
          <p:nvPr/>
        </p:nvSpPr>
        <p:spPr>
          <a:xfrm>
            <a:off x="6608308" y="2792104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hlinkClick r:id="rId14" action="ppaction://hlinksldjump"/>
              </a:rPr>
              <a:t>পাঠ</a:t>
            </a:r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ঘোষনা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5" name="Rounded Rectangle 24">
            <a:hlinkClick r:id="rId15" action="ppaction://hlinksldjump"/>
          </p:cNvPr>
          <p:cNvSpPr/>
          <p:nvPr/>
        </p:nvSpPr>
        <p:spPr>
          <a:xfrm>
            <a:off x="6629400" y="1470076"/>
            <a:ext cx="2209800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শুভেচ্ছা বিনিময়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2200" y="111203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সৃষ্টিঃ </a:t>
            </a:r>
            <a:endParaRPr lang="en-US" sz="6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0"/>
            <a:ext cx="8064500" cy="2419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49311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5297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752600" y="46254"/>
            <a:ext cx="5410200" cy="11729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 ঘোষণাঃ 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2" y="1219200"/>
            <a:ext cx="4657919" cy="5181600"/>
            <a:chOff x="228600" y="1219200"/>
            <a:chExt cx="4657919" cy="51816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330" y="2895600"/>
              <a:ext cx="1212103" cy="3436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28600" y="1219200"/>
              <a:ext cx="4657919" cy="5181600"/>
              <a:chOff x="-117231" y="652226"/>
              <a:chExt cx="9401908" cy="5511846"/>
            </a:xfrm>
          </p:grpSpPr>
          <p:pic>
            <p:nvPicPr>
              <p:cNvPr id="5" name="Picture 4" descr="11970921851374951433bsantos_Palm_Tree.svg.hi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1877" y="753872"/>
                <a:ext cx="3352800" cy="54102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" name="Picture 5" descr="11970921851374951433bsantos_Palm_Tree.svg.hi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7231" y="652226"/>
                <a:ext cx="3352800" cy="541020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562384" y="1676400"/>
              <a:ext cx="2033438" cy="2076523"/>
              <a:chOff x="-117231" y="652226"/>
              <a:chExt cx="9401908" cy="5511846"/>
            </a:xfrm>
          </p:grpSpPr>
          <p:pic>
            <p:nvPicPr>
              <p:cNvPr id="8" name="Picture 7" descr="11970921851374951433bsantos_Palm_Tree.svg.hi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1877" y="753872"/>
                <a:ext cx="3352800" cy="54102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 descr="11970921851374951433bsantos_Palm_Tree.svg.hi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7231" y="652226"/>
                <a:ext cx="3352800" cy="54102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4648200" y="2133602"/>
            <a:ext cx="4402208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এসো আমরা একটি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চিত্র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দেখি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লক্ষ্য করে বলি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চিত্র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টি থেকে কি বোঝা যায়?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6519" y="4934369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রানার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চিঠির  বোঝা  বহন করছে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38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504" y="27710"/>
            <a:ext cx="6410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1" y="2124669"/>
            <a:ext cx="6202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“রানার” কবিতা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0059" y="3648670"/>
            <a:ext cx="4398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কবি- সুকান্ত ভট্রাচার্য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143002" y="180109"/>
            <a:ext cx="6906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শিক্ষার্থীরা যা শিখবেঃ 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57114" y="2122994"/>
            <a:ext cx="5687292" cy="707886"/>
            <a:chOff x="1458434" y="2235925"/>
            <a:chExt cx="5687292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1991834" y="2235925"/>
              <a:ext cx="51538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কবি পরিচিতি বলতে পারবে।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Quad Arrow 4"/>
            <p:cNvSpPr/>
            <p:nvPr/>
          </p:nvSpPr>
          <p:spPr>
            <a:xfrm>
              <a:off x="1458434" y="2323168"/>
              <a:ext cx="533400" cy="533400"/>
            </a:xfrm>
            <a:prstGeom prst="quad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4459069"/>
            <a:ext cx="8808236" cy="646331"/>
            <a:chOff x="-55175" y="4953000"/>
            <a:chExt cx="8808236" cy="646331"/>
          </a:xfrm>
        </p:grpSpPr>
        <p:sp>
          <p:nvSpPr>
            <p:cNvPr id="7" name="Rectangle 6"/>
            <p:cNvSpPr/>
            <p:nvPr/>
          </p:nvSpPr>
          <p:spPr>
            <a:xfrm>
              <a:off x="457200" y="4953000"/>
              <a:ext cx="82958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কবিতার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লাইনের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বিশ্লেষণ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8" name="Quad Arrow 7"/>
            <p:cNvSpPr/>
            <p:nvPr/>
          </p:nvSpPr>
          <p:spPr>
            <a:xfrm>
              <a:off x="-55175" y="5065931"/>
              <a:ext cx="533400" cy="533400"/>
            </a:xfrm>
            <a:prstGeom prst="quad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4493" y="3697068"/>
            <a:ext cx="8608715" cy="707886"/>
            <a:chOff x="382887" y="3885932"/>
            <a:chExt cx="8608715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877944" y="3885932"/>
              <a:ext cx="81136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কবিতাটি সুন্দর করে আবৃত্তি করতে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পড়তে পারবে।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Quad Arrow 10"/>
            <p:cNvSpPr/>
            <p:nvPr/>
          </p:nvSpPr>
          <p:spPr>
            <a:xfrm>
              <a:off x="382887" y="3973175"/>
              <a:ext cx="533400" cy="533400"/>
            </a:xfrm>
            <a:prstGeom prst="quad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72208" y="2935068"/>
            <a:ext cx="6704383" cy="707886"/>
            <a:chOff x="611244" y="3048000"/>
            <a:chExt cx="6704383" cy="707886"/>
          </a:xfrm>
        </p:grpSpPr>
        <p:sp>
          <p:nvSpPr>
            <p:cNvPr id="13" name="Rectangle 12"/>
            <p:cNvSpPr/>
            <p:nvPr/>
          </p:nvSpPr>
          <p:spPr>
            <a:xfrm>
              <a:off x="1066800" y="3048000"/>
              <a:ext cx="62488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জটিল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শব্দের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অর্থ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14" name="Quad Arrow 13"/>
            <p:cNvSpPr/>
            <p:nvPr/>
          </p:nvSpPr>
          <p:spPr>
            <a:xfrm>
              <a:off x="611244" y="3161368"/>
              <a:ext cx="533400" cy="533400"/>
            </a:xfrm>
            <a:prstGeom prst="quad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27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2" y="76202"/>
            <a:ext cx="4265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blog.seudolab.com/wp-content/uploads/2012/08/mazaad201012311293798167_suka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9" y="1828800"/>
            <a:ext cx="2687783" cy="2463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402" y="1524000"/>
            <a:ext cx="5379493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১৫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আগস্ট</a:t>
            </a:r>
            <a:r>
              <a:rPr lang="bn-BD" sz="3200" dirty="0"/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১৯২৬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2438400"/>
            <a:ext cx="5715000" cy="1524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উল্লেখযোগ্য গ্রন্থঃ </a:t>
            </a:r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ছাড়পত্র (১৯৪৭), ঘুম নেই (১৯৫৪, পূর্বাভাস (১৯৫০), অভিযান (১৯৫৩), মিঠে-কড়া (১৯৫১), হরতাল (১৯৬২), গীতিগুচ্ছ (১৯৪৪)।</a:t>
            </a:r>
          </a:p>
          <a:p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0344" y="3733800"/>
            <a:ext cx="6033656" cy="1447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পৈতৃক নিবাসঃ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ফরিদপুর বর্তমানে </a:t>
            </a:r>
          </a:p>
          <a:p>
            <a:r>
              <a:rPr lang="bn-BD" sz="2600" b="1" dirty="0" smtClean="0">
                <a:latin typeface="NikoshBAN" pitchFamily="2" charset="0"/>
                <a:cs typeface="NikoshBAN" pitchFamily="2" charset="0"/>
              </a:rPr>
              <a:t>    (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গোপালগঞ্জ জেলার কোটালীপাড়া থানার উনশিয়া গ্রামে)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4962434"/>
            <a:ext cx="510540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-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১৯৪৭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সালের ১৩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473" y="4500388"/>
            <a:ext cx="2964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নামঃসুকান্ত ভট্রাচার্য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51992" y="2286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1"/>
            <a:ext cx="1618592" cy="438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2649727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রানার ছুটেছে তাই ঝুম্‌ঝুম্ ঘণ্টা বাজছে রাতে</a:t>
            </a:r>
            <a:br>
              <a:rPr lang="bn-BD" sz="3600" b="1" dirty="0"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রানার চলেছে, খবরের বোঝা হাতে,</a:t>
            </a:r>
            <a:br>
              <a:rPr lang="bn-BD" sz="3600" b="1" dirty="0"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রানার চলেছে রানার!</a:t>
            </a:r>
            <a:br>
              <a:rPr lang="bn-BD" sz="3600" b="1" dirty="0">
                <a:latin typeface="NikoshBAN" pitchFamily="2" charset="0"/>
                <a:cs typeface="NikoshBAN" pitchFamily="2" charset="0"/>
              </a:rPr>
            </a:b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63 0.009 0.108 0.016 0.108 C 0.023 0.108 0.029 0.063 0.031 0 C 0.034 0.063 0.04 0.108 0.047 0.108 C 0.054 0.108 0.06 0.063 0.062 0 C 0.065 0.063 0.071 0.108 0.078 0.108 C 0.085 0.108 0.092 0.063 0.094 0 C 0.096 0.063 0.102 0.108 0.11 0.108 C 0.116 0.108 0.123 0.063 0.125 0 C 0.127 0.063 0.134 0.108 0.141 0.108 C 0.148 0.108 0.154 0.063 0.156 0 C 0.159 0.063 0.165 0.108 0.172 0.108 C 0.179 0.108 0.185 0.063 0.188 0 C 0.19 0.063 0.196 0.108 0.203 0.108 C 0.21 0.108 0.217 0.063 0.219 0 C 0.221 0.063 0.227 0.108 0.235 0.108 C 0.242 0.108 0.248 0.063 0.25 0 E" pathEditMode="relative" ptsTypes="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1828800"/>
            <a:ext cx="4961703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151992" y="2534216"/>
            <a:ext cx="716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রাত্রির পথে পথে চলে কোনো 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নিষেধ </a:t>
            </a:r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জানে না মানার।</a:t>
            </a:r>
            <a:b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       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দিগন্ত 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 দিগন্তে ছোটে রানার–</a:t>
            </a:r>
            <a:b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	     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নিয়েছে সে নতুন খবর আনার।</a:t>
            </a: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	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151992" y="2286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415</Words>
  <Application>Microsoft Office PowerPoint</Application>
  <PresentationFormat>On-screen Show (4:3)</PresentationFormat>
  <Paragraphs>98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93</cp:revision>
  <dcterms:created xsi:type="dcterms:W3CDTF">2013-09-03T07:54:28Z</dcterms:created>
  <dcterms:modified xsi:type="dcterms:W3CDTF">2020-06-25T07:10:15Z</dcterms:modified>
</cp:coreProperties>
</file>