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ptx" ContentType="aapplication/vnd.openxmlformats-officedocument.presentationml.presentation"/>
  <Default Extension="wmf" ContentType="image/x-wmf"/>
  <Default Extension="gif" ContentType="image/gif"/>
  <Default Extension="bin" ContentType="application/vnd.openxmlformats-officedocument.oleObject"/>
  <Default Extension="jpeg" ContentType="image/jpeg"/>
  <Default Extension="wav" ContentType="audio/x-wav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7.xml" ContentType="application/vnd.openxmlformats-officedocument.presentationml.notesSlide+xml"/>
  <Override PartName="/ppt/drawings/vmlDrawing3.vml" ContentType="application/vnd.openxmlformats-officedocument.vmlDrawing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1.xml" ContentType="application/vnd.openxmlformats-officedocument.presentationml.slide+xml"/>
  <Override PartName="/ppt/drawings/vmlDrawing4.vml" ContentType="application/vnd.openxmlformats-officedocument.vmlDrawing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DCFF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588" autoAdjust="0"/>
    <p:restoredTop sz="85864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drawings/_rels/vmlDrawing3.vml.rels><?xml version="1.0" encoding="UTF-8" standalone="yes"?>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3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83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3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3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4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bn-IN"/>
              <a:t>এই</a:t>
            </a:r>
            <a:r>
              <a:rPr baseline="0" dirty="0" lang="bn-IN"/>
              <a:t> স্লাইডের ছকটি শিক্ষার্থীদের খাতায় লিখে </a:t>
            </a:r>
            <a:r>
              <a:rPr dirty="0" sz="12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 পরীক্ষাটির দ্বারা </a:t>
            </a:r>
            <a:r>
              <a:rPr baseline="0" dirty="0" lang="bn-IN"/>
              <a:t>পূরণ করতে বলা যেতে পারে।</a:t>
            </a:r>
            <a:endParaRPr dirty="0" lang="en-US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bn-IN"/>
              <a:t>পূর্বের</a:t>
            </a:r>
            <a:r>
              <a:rPr baseline="0" dirty="0" lang="bn-IN"/>
              <a:t> পরীক্ষার সাথে </a:t>
            </a:r>
            <a:r>
              <a:rPr dirty="0" lang="bn-BD"/>
              <a:t>তুলনা</a:t>
            </a:r>
            <a:r>
              <a:rPr baseline="0" dirty="0" lang="bn-BD"/>
              <a:t> করতে </a:t>
            </a:r>
            <a:r>
              <a:rPr baseline="0" dirty="0" lang="bn-IN"/>
              <a:t>চিত্রটি দেওয়া হয়েছ্। পৃথিবী কোন সময় কোথায় অবস্থান করলে কোন ঋতু তা চিত্রটির দ্বারা</a:t>
            </a:r>
            <a:r>
              <a:rPr baseline="0" dirty="0" lang="bn-BD"/>
              <a:t> শিক্ষার্থী</a:t>
            </a:r>
            <a:r>
              <a:rPr baseline="0" dirty="0" lang="bn-IN"/>
              <a:t>দের বুঝিয়ে দেওয়া যেতে পারে।</a:t>
            </a:r>
            <a:endParaRPr dirty="0" lang="en-US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sz="1200" kern="1200" lang="bn-BD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dirty="0" lang="en-US"/>
          </a:p>
        </p:txBody>
      </p:sp>
      <p:sp>
        <p:nvSpPr>
          <p:cNvPr id="10486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bn-IN"/>
              <a:t>এই</a:t>
            </a:r>
            <a:r>
              <a:rPr baseline="0" dirty="0" lang="bn-IN"/>
              <a:t> স্লাইডের প্রদত্ত চিত্রগুলি দেখে বাংলাদেশে ঋতু বৈচিত্র সম্পর্কে শিক্ষার্থীরা ধারনা পাবে। </a:t>
            </a:r>
          </a:p>
          <a:p>
            <a:pPr indent="-171450" marL="171450">
              <a:buFont typeface="Wingdings" pitchFamily="2" charset="2"/>
              <a:buChar char="§"/>
            </a:pPr>
            <a:r>
              <a:rPr baseline="0" dirty="0" lang="bn-IN"/>
              <a:t>কোন ঋতুতে বাংলাদেশের উপর সূর্য খাড়া ভাবে তাপ দেয়?</a:t>
            </a:r>
          </a:p>
          <a:p>
            <a:pPr algn="l" defTabSz="914400" eaLnBrk="1" fontAlgn="auto" hangingPunct="1" indent="-171450" latinLnBrk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</a:pPr>
            <a:r>
              <a:rPr baseline="0" dirty="0" lang="bn-IN"/>
              <a:t>কোন ঋতুতে বাংলাদেশের উপর সূর্য খাড়া ভাবে তাপ দেয়? </a:t>
            </a:r>
            <a:endParaRPr dirty="0" lang="en-US"/>
          </a:p>
        </p:txBody>
      </p:sp>
      <p:sp>
        <p:nvSpPr>
          <p:cNvPr id="104868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bn-IN"/>
              <a:t>ছকটি</a:t>
            </a:r>
            <a:r>
              <a:rPr baseline="0" dirty="0" lang="bn-IN"/>
              <a:t> শিক্ষার্থীদের লিখতে বলে পূর্বের চিত্রগুলির মাধ্যমে পূরণ করতে বলা যেতে পারে। </a:t>
            </a:r>
            <a:r>
              <a:rPr dirty="0" sz="1200" kern="1200" lang="bn-BD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</a:t>
            </a:r>
            <a:r>
              <a:rPr sz="1200" kern="1200" lang="bn-BD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পারে।</a:t>
            </a:r>
            <a:r>
              <a:rPr baseline="0" lang="bn-IN"/>
              <a:t>	</a:t>
            </a:r>
            <a:endParaRPr dirty="0" lang="en-US"/>
          </a:p>
        </p:txBody>
      </p:sp>
      <p:sp>
        <p:nvSpPr>
          <p:cNvPr id="10487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74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dirty="0" lang="bn-BD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dirty="0" lang="en-US"/>
          </a:p>
        </p:txBody>
      </p:sp>
      <p:sp>
        <p:nvSpPr>
          <p:cNvPr id="1048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754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bn-BD"/>
              <a:t>প্রশ্নের</a:t>
            </a:r>
            <a:r>
              <a:rPr baseline="0" dirty="0" lang="bn-BD"/>
              <a:t> উত্তরে শিক্ষক শিক্ষার্থীকে সহায়তা করতে পারেন। </a:t>
            </a:r>
            <a:endParaRPr dirty="0" lang="en-US"/>
          </a:p>
        </p:txBody>
      </p:sp>
      <p:sp>
        <p:nvSpPr>
          <p:cNvPr id="104875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64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bn-BD"/>
              <a:t>শিক্ষার্থী</a:t>
            </a:r>
            <a:r>
              <a:rPr baseline="0" dirty="0" lang="bn-BD"/>
              <a:t> শব্দগুলো খাতায় লিখে নিতে পারে।</a:t>
            </a:r>
            <a:endParaRPr dirty="0" lang="en-US"/>
          </a:p>
        </p:txBody>
      </p:sp>
      <p:sp>
        <p:nvSpPr>
          <p:cNvPr id="10487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77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bn-BD"/>
              <a:t>বাড়ির কাজ শিক্ষার্থীকে</a:t>
            </a:r>
            <a:r>
              <a:rPr baseline="0" dirty="0" lang="bn-BD"/>
              <a:t> বুঝিয়ে দেয়া যেতে পারে।</a:t>
            </a:r>
            <a:endParaRPr dirty="0" lang="en-US"/>
          </a:p>
        </p:txBody>
      </p:sp>
      <p:sp>
        <p:nvSpPr>
          <p:cNvPr id="10487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778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bn-BD"/>
              <a:t>চিত্রটি দেখায়ে শিক্ষার্থীকে</a:t>
            </a:r>
            <a:r>
              <a:rPr baseline="0" dirty="0" lang="bn-BD"/>
              <a:t> বিভিন্ন প্রশ্ন করা যেতে পারে এবং সমগ্র পাঠটির সংক্ষিপ্ত ব্যাখ্যা দেয়া যেতে পারে।</a:t>
            </a:r>
            <a:endParaRPr dirty="0" lang="en-US"/>
          </a:p>
        </p:txBody>
      </p:sp>
      <p:sp>
        <p:nvSpPr>
          <p:cNvPr id="104877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sz="1200" kern="1200" lang="bn-I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dirty="0" sz="12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dirty="0" sz="1200" kern="1200" lang="bn-I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 এবং পাঠে আবহ সৃষ্টির জন্য চিত্রটি দেওয়া হয়েছে।</a:t>
            </a:r>
            <a:endParaRPr dirty="0" sz="1200" kern="1200" lang="en-US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1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lang="bn-BD"/>
              <a:t>কন্টেন্টটি মান</a:t>
            </a:r>
            <a:r>
              <a:rPr baseline="0" lang="bn-BD"/>
              <a:t>সম্মত করার জন্য মতামত দিলে কৃতজ্ঞ থাকবো।</a:t>
            </a:r>
            <a:endParaRPr dirty="0" lang="en-US"/>
          </a:p>
        </p:txBody>
      </p:sp>
      <p:sp>
        <p:nvSpPr>
          <p:cNvPr id="10486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DD23431-008F-4482-9940-A6045B4F62F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bn-BD"/>
              <a:t>পাঠ</a:t>
            </a:r>
            <a:r>
              <a:rPr baseline="0" dirty="0" lang="bn-BD"/>
              <a:t> শিরোনাম ঘোষনা </a:t>
            </a:r>
            <a:r>
              <a:rPr baseline="0" dirty="0" lang="en-US" err="1"/>
              <a:t>করার</a:t>
            </a:r>
            <a:r>
              <a:rPr baseline="0" dirty="0" lang="en-US"/>
              <a:t> </a:t>
            </a:r>
            <a:r>
              <a:rPr baseline="0" dirty="0" lang="en-US" err="1"/>
              <a:t>জন্য</a:t>
            </a:r>
            <a:r>
              <a:rPr baseline="0" dirty="0" lang="en-US"/>
              <a:t> </a:t>
            </a:r>
            <a:r>
              <a:rPr baseline="0" dirty="0" lang="en-US" err="1"/>
              <a:t>প্রথমে</a:t>
            </a:r>
            <a:r>
              <a:rPr baseline="0" dirty="0" lang="en-US"/>
              <a:t> </a:t>
            </a:r>
            <a:r>
              <a:rPr baseline="0" dirty="0" lang="bn-IN"/>
              <a:t>চিত্র </a:t>
            </a:r>
            <a:r>
              <a:rPr baseline="0" dirty="0" lang="en-US" err="1"/>
              <a:t>দেখিয়ে</a:t>
            </a:r>
            <a:r>
              <a:rPr baseline="0" dirty="0" lang="en-US"/>
              <a:t> </a:t>
            </a:r>
            <a:r>
              <a:rPr baseline="0" dirty="0" lang="en-US" err="1"/>
              <a:t>শিক্ষার্থীদের</a:t>
            </a:r>
            <a:r>
              <a:rPr baseline="0" dirty="0" lang="en-US"/>
              <a:t> </a:t>
            </a:r>
            <a:r>
              <a:rPr b="0" dirty="0" sz="1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 চারদিকে পৃথিবীর ঘূর্ণন- পৃথিবীর বার্ষিক গতি</a:t>
            </a:r>
            <a:r>
              <a:rPr baseline="0" b="0" dirty="0" sz="12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0" dirty="0" lang="en-US" err="1"/>
              <a:t>সম্পর্কে</a:t>
            </a:r>
            <a:r>
              <a:rPr baseline="0" b="0" dirty="0" lang="en-US"/>
              <a:t> </a:t>
            </a:r>
            <a:r>
              <a:rPr baseline="0" dirty="0" lang="en-US" err="1"/>
              <a:t>প্রাসঙ্গিক</a:t>
            </a:r>
            <a:r>
              <a:rPr baseline="0" dirty="0" lang="en-US"/>
              <a:t> </a:t>
            </a:r>
            <a:r>
              <a:rPr baseline="0" dirty="0" lang="en-US" err="1"/>
              <a:t>প্র</a:t>
            </a:r>
            <a:r>
              <a:rPr baseline="0" dirty="0" lang="bn-BD"/>
              <a:t>শ্ন</a:t>
            </a:r>
            <a:r>
              <a:rPr baseline="0" dirty="0" lang="en-US"/>
              <a:t> </a:t>
            </a:r>
            <a:r>
              <a:rPr baseline="0" dirty="0" lang="bn-BD"/>
              <a:t>করা যেতে পারে</a:t>
            </a:r>
            <a:r>
              <a:rPr baseline="0" dirty="0" lang="bn-IN"/>
              <a:t> </a:t>
            </a:r>
            <a:r>
              <a:rPr dirty="0" sz="1200" kern="1200" lang="bn-I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endParaRPr baseline="0" dirty="0" lang="en-US"/>
          </a:p>
          <a:p>
            <a:pPr algn="l" defTabSz="914400" eaLnBrk="1" fontAlgn="auto" hangingPunct="1" indent="-171450" latinLnBrk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</a:pPr>
            <a:r>
              <a:rPr baseline="0" dirty="0" lang="bn-IN"/>
              <a:t>ব</a:t>
            </a:r>
            <a:r>
              <a:rPr baseline="0" dirty="0" lang="en-US" err="1"/>
              <a:t>ছর</a:t>
            </a:r>
            <a:r>
              <a:rPr baseline="0" dirty="0" lang="en-US"/>
              <a:t> </a:t>
            </a:r>
            <a:r>
              <a:rPr baseline="0" dirty="0" lang="en-US" err="1"/>
              <a:t>বার</a:t>
            </a:r>
            <a:r>
              <a:rPr baseline="0" dirty="0" lang="en-US"/>
              <a:t> </a:t>
            </a:r>
            <a:r>
              <a:rPr baseline="0" dirty="0" lang="en-US" err="1"/>
              <a:t>বার</a:t>
            </a:r>
            <a:r>
              <a:rPr baseline="0" dirty="0" lang="en-US"/>
              <a:t> </a:t>
            </a:r>
            <a:r>
              <a:rPr baseline="0" dirty="0" lang="en-US" err="1"/>
              <a:t>ফিরে</a:t>
            </a:r>
            <a:r>
              <a:rPr baseline="0" dirty="0" lang="en-US"/>
              <a:t> </a:t>
            </a:r>
            <a:r>
              <a:rPr baseline="0" dirty="0" lang="en-US" err="1"/>
              <a:t>আসে</a:t>
            </a:r>
            <a:r>
              <a:rPr baseline="0" dirty="0" lang="en-US"/>
              <a:t> </a:t>
            </a:r>
            <a:r>
              <a:rPr baseline="0" dirty="0" lang="en-US" err="1"/>
              <a:t>কেন</a:t>
            </a:r>
            <a:r>
              <a:rPr baseline="0" dirty="0" lang="en-US"/>
              <a:t>?</a:t>
            </a:r>
          </a:p>
        </p:txBody>
      </p:sp>
      <p:sp>
        <p:nvSpPr>
          <p:cNvPr id="1048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baseline="0" dirty="0" lang="bn-IN"/>
              <a:t>পাঠ </a:t>
            </a:r>
            <a:r>
              <a:rPr baseline="0" dirty="0" lang="bn-BD"/>
              <a:t>শিরোনাম ঘোষনা </a:t>
            </a:r>
            <a:r>
              <a:rPr baseline="0" dirty="0" lang="en-US" err="1"/>
              <a:t>করার</a:t>
            </a:r>
            <a:r>
              <a:rPr baseline="0" dirty="0" lang="en-US"/>
              <a:t> </a:t>
            </a:r>
            <a:r>
              <a:rPr baseline="0" dirty="0" lang="en-US" err="1"/>
              <a:t>জন্য</a:t>
            </a:r>
            <a:r>
              <a:rPr baseline="0" dirty="0" lang="en-US"/>
              <a:t> </a:t>
            </a:r>
            <a:r>
              <a:rPr baseline="0" dirty="0" lang="bn-IN"/>
              <a:t>আরো</a:t>
            </a:r>
            <a:r>
              <a:rPr baseline="0" dirty="0" lang="en-US"/>
              <a:t> </a:t>
            </a:r>
            <a:r>
              <a:rPr baseline="0" dirty="0" lang="bn-IN"/>
              <a:t>চিত্র </a:t>
            </a:r>
            <a:r>
              <a:rPr baseline="0" dirty="0" lang="en-US" err="1"/>
              <a:t>দেখিয়ে</a:t>
            </a:r>
            <a:r>
              <a:rPr baseline="0" dirty="0" lang="en-US"/>
              <a:t> </a:t>
            </a:r>
            <a:r>
              <a:rPr baseline="0" dirty="0" lang="en-US" err="1"/>
              <a:t>শিক্ষার্থীদের</a:t>
            </a:r>
            <a:r>
              <a:rPr baseline="0" dirty="0" lang="en-US"/>
              <a:t> </a:t>
            </a:r>
            <a:r>
              <a:rPr b="0" dirty="0" sz="1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 চারদিকে পৃথিবীর ঘূর্ণন- পৃথিবীর বার্ষিক গতি</a:t>
            </a:r>
            <a:r>
              <a:rPr baseline="0" b="0" dirty="0" sz="12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0" dirty="0" lang="en-US" err="1"/>
              <a:t>সম্পর্কে</a:t>
            </a:r>
            <a:r>
              <a:rPr baseline="0" b="0" dirty="0" lang="en-US"/>
              <a:t> </a:t>
            </a:r>
            <a:r>
              <a:rPr baseline="0" dirty="0" lang="en-US" err="1"/>
              <a:t>প্রাসঙ্গিক</a:t>
            </a:r>
            <a:r>
              <a:rPr baseline="0" dirty="0" lang="en-US"/>
              <a:t> </a:t>
            </a:r>
            <a:r>
              <a:rPr baseline="0" dirty="0" lang="en-US" err="1"/>
              <a:t>প্র</a:t>
            </a:r>
            <a:r>
              <a:rPr baseline="0" dirty="0" lang="bn-BD"/>
              <a:t>শ্ন</a:t>
            </a:r>
            <a:r>
              <a:rPr baseline="0" dirty="0" lang="en-US"/>
              <a:t> </a:t>
            </a:r>
            <a:r>
              <a:rPr baseline="0" dirty="0" lang="bn-BD"/>
              <a:t>করা যেতে পারে</a:t>
            </a:r>
            <a:r>
              <a:rPr baseline="0" dirty="0" lang="bn-IN"/>
              <a:t> </a:t>
            </a:r>
            <a:r>
              <a:rPr dirty="0" sz="1200" kern="1200" lang="bn-I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endParaRPr dirty="0" sz="1200" kern="1200" lang="en-US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defTabSz="914400" eaLnBrk="1" fontAlgn="auto" hangingPunct="1" indent="-171450" latinLnBrk="0" marL="1714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</a:pPr>
            <a:r>
              <a:rPr baseline="0" dirty="0" lang="en-US" err="1"/>
              <a:t>বছর</a:t>
            </a:r>
            <a:r>
              <a:rPr baseline="0" dirty="0" lang="en-US"/>
              <a:t> </a:t>
            </a:r>
            <a:r>
              <a:rPr baseline="0" dirty="0" lang="en-US" err="1"/>
              <a:t>বার</a:t>
            </a:r>
            <a:r>
              <a:rPr baseline="0" dirty="0" lang="en-US"/>
              <a:t> </a:t>
            </a:r>
            <a:r>
              <a:rPr baseline="0" dirty="0" lang="en-US" err="1"/>
              <a:t>বার</a:t>
            </a:r>
            <a:r>
              <a:rPr baseline="0" dirty="0" lang="en-US"/>
              <a:t> </a:t>
            </a:r>
            <a:r>
              <a:rPr baseline="0" dirty="0" lang="en-US" err="1"/>
              <a:t>ফিরে</a:t>
            </a:r>
            <a:r>
              <a:rPr baseline="0" dirty="0" lang="en-US"/>
              <a:t> </a:t>
            </a:r>
            <a:r>
              <a:rPr baseline="0" dirty="0" lang="en-US" err="1"/>
              <a:t>আসার</a:t>
            </a:r>
            <a:r>
              <a:rPr baseline="0" dirty="0" lang="en-US"/>
              <a:t> </a:t>
            </a:r>
            <a:r>
              <a:rPr baseline="0" dirty="0" lang="en-US" err="1"/>
              <a:t>সাথে</a:t>
            </a:r>
            <a:r>
              <a:rPr baseline="0" dirty="0" lang="en-US"/>
              <a:t> </a:t>
            </a:r>
            <a:r>
              <a:rPr baseline="0" dirty="0" lang="en-US" err="1"/>
              <a:t>সৌর</a:t>
            </a:r>
            <a:r>
              <a:rPr baseline="0" dirty="0" lang="en-US"/>
              <a:t> </a:t>
            </a:r>
            <a:r>
              <a:rPr baseline="0" dirty="0" lang="en-US" err="1"/>
              <a:t>জগতের</a:t>
            </a:r>
            <a:r>
              <a:rPr baseline="0" dirty="0" lang="en-US"/>
              <a:t> </a:t>
            </a:r>
            <a:r>
              <a:rPr baseline="0" dirty="0" lang="en-US" err="1"/>
              <a:t>কী</a:t>
            </a:r>
            <a:r>
              <a:rPr baseline="0" dirty="0" lang="en-US"/>
              <a:t> </a:t>
            </a:r>
            <a:r>
              <a:rPr baseline="0" dirty="0" lang="en-US" err="1"/>
              <a:t>সম্পর্ক</a:t>
            </a:r>
            <a:r>
              <a:rPr baseline="0" dirty="0" lang="bn-IN"/>
              <a:t>?</a:t>
            </a:r>
            <a:r>
              <a:rPr baseline="0" dirty="0" lang="bn-BD"/>
              <a:t> </a:t>
            </a:r>
            <a:endParaRPr dirty="0" lang="en-US"/>
          </a:p>
        </p:txBody>
      </p:sp>
      <p:sp>
        <p:nvSpPr>
          <p:cNvPr id="10485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"/>
          <p:cNvSpPr>
            <a:spLocks noGrp="1"/>
          </p:cNvSpPr>
          <p:nvPr>
            <p:ph type="body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59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sz="1200" kern="1200" lang="bn-I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ভিডিওটি দেওয়া হয়েছে।</a:t>
            </a:r>
          </a:p>
          <a:p>
            <a:pPr indent="-171450" marL="171450">
              <a:buFont typeface="Wingdings" pitchFamily="2" charset="2"/>
              <a:buChar char="§"/>
            </a:pPr>
            <a:r>
              <a:rPr dirty="0" sz="1200" kern="1200" lang="bn-I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ভিডিওটি</a:t>
            </a:r>
            <a:r>
              <a:rPr baseline="0" dirty="0" sz="1200" kern="1200" lang="bn-I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দেখে স্লাইডে দেওয়া ছকটির প্রশ্নগুলির ক্রমান্বয় উত্তর দেওয়া।</a:t>
            </a:r>
          </a:p>
          <a:p>
            <a:pPr indent="-171450" marL="171450">
              <a:buFont typeface="Wingdings" pitchFamily="2" charset="2"/>
              <a:buChar char="§"/>
            </a:pPr>
            <a:r>
              <a:rPr baseline="0" dirty="0" sz="1200" kern="1200" lang="bn-I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 গুলি থেকে বার্ষিক গতি সম্পর্কে ধারনা পাওয়া।</a:t>
            </a:r>
          </a:p>
          <a:p>
            <a:pPr indent="-171450" marL="171450">
              <a:buFont typeface="Wingdings" pitchFamily="2" charset="2"/>
              <a:buChar char="§"/>
            </a:pPr>
            <a:endParaRPr dirty="0" sz="1200" kern="1200" lang="en-US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sz="1200" kern="1200" lang="bn-BD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dirty="0" sz="1200" kern="1200" lang="en-US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4864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sz="1200" kern="1200" lang="bn-I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পরীক্ষাটি দেওয়া হয়েছে।</a:t>
            </a:r>
            <a:r>
              <a:rPr dirty="0" lang="en-US" err="1"/>
              <a:t>উপকরণ</a:t>
            </a:r>
            <a:r>
              <a:rPr baseline="0" dirty="0" lang="en-US"/>
              <a:t> </a:t>
            </a:r>
            <a:r>
              <a:rPr baseline="0" dirty="0" lang="en-US" err="1"/>
              <a:t>সরবরাহ</a:t>
            </a:r>
            <a:r>
              <a:rPr baseline="0" dirty="0" lang="en-US"/>
              <a:t> </a:t>
            </a:r>
            <a:r>
              <a:rPr baseline="0" dirty="0" lang="en-US" err="1"/>
              <a:t>করে</a:t>
            </a:r>
            <a:r>
              <a:rPr baseline="0" dirty="0" lang="en-US"/>
              <a:t> </a:t>
            </a:r>
            <a:r>
              <a:rPr dirty="0" lang="en-US" err="1"/>
              <a:t>কাজটি</a:t>
            </a:r>
            <a:r>
              <a:rPr dirty="0" lang="en-US"/>
              <a:t> </a:t>
            </a:r>
            <a:r>
              <a:rPr dirty="0" lang="en-US" err="1"/>
              <a:t>শিক্ষার্থীদের</a:t>
            </a:r>
            <a:r>
              <a:rPr baseline="0" dirty="0" lang="en-US"/>
              <a:t> </a:t>
            </a:r>
            <a:r>
              <a:rPr baseline="0" dirty="0" lang="en-US" err="1"/>
              <a:t>দিয়ে</a:t>
            </a:r>
            <a:r>
              <a:rPr baseline="0" dirty="0" lang="en-US"/>
              <a:t> </a:t>
            </a:r>
            <a:r>
              <a:rPr baseline="0" dirty="0" lang="en-US" err="1"/>
              <a:t>করানো</a:t>
            </a:r>
            <a:r>
              <a:rPr baseline="0" dirty="0" lang="en-US"/>
              <a:t> </a:t>
            </a:r>
            <a:r>
              <a:rPr baseline="0" dirty="0" lang="en-US" err="1"/>
              <a:t>যেতে</a:t>
            </a:r>
            <a:r>
              <a:rPr baseline="0" dirty="0" lang="en-US"/>
              <a:t> </a:t>
            </a:r>
            <a:r>
              <a:rPr baseline="0" dirty="0" lang="en-US" err="1"/>
              <a:t>পারে</a:t>
            </a:r>
            <a:r>
              <a:rPr baseline="0" dirty="0" lang="bn-BD"/>
              <a:t> অথবা প্রদর্শনের মাধ্যমে বিষয়টি</a:t>
            </a:r>
            <a:r>
              <a:rPr baseline="0" dirty="0" lang="en-US"/>
              <a:t> </a:t>
            </a:r>
            <a:r>
              <a:rPr baseline="0" dirty="0" lang="bn-BD"/>
              <a:t>শিক্ষার্থীকে বুঝানো যেতে পারে। </a:t>
            </a:r>
            <a:endParaRPr dirty="0" lang="en-US"/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5EFBA06-131C-4859-9C39-A0BB73E6E75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8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7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0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8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79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7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7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8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8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82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8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78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3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3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8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0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0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8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25-Jun-20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9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PowerPoint_____1.pptx"/><Relationship Id="rId2" Type="http://schemas.openxmlformats.org/officeDocument/2006/relationships/image" Target="../media/image21.emf"/><Relationship Id="rId3" Type="http://schemas.openxmlformats.org/officeDocument/2006/relationships/slideLayout" Target="../slideLayouts/slideLayout7.xml"/><Relationship Id="rId4" Type="http://schemas.openxmlformats.org/officeDocument/2006/relationships/vmlDrawing" Target="../drawings/vmlDrawing4.v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vmlDrawing" Target="../drawings/vmlDrawing3.v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5"/>
          <p:cNvSpPr/>
          <p:nvPr/>
        </p:nvSpPr>
        <p:spPr>
          <a:xfrm>
            <a:off x="0" y="0"/>
            <a:ext cx="9144000" cy="6934200"/>
          </a:xfrm>
          <a:prstGeom prst="rect"/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lang="en-US"/>
              <a:t>ফ</a:t>
            </a:r>
          </a:p>
        </p:txBody>
      </p:sp>
      <p:sp>
        <p:nvSpPr>
          <p:cNvPr id="1048614" name="TextBox 2"/>
          <p:cNvSpPr txBox="1"/>
          <p:nvPr/>
        </p:nvSpPr>
        <p:spPr>
          <a:xfrm>
            <a:off x="1066800" y="1447800"/>
            <a:ext cx="6858000" cy="830997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400" lang="bn-BD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dirty="0" sz="2400" lang="bn-IN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15" name="Rectangle 3"/>
          <p:cNvSpPr/>
          <p:nvPr/>
        </p:nvSpPr>
        <p:spPr>
          <a:xfrm>
            <a:off x="1066800" y="5756701"/>
            <a:ext cx="6858000" cy="830997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2400" lang="bn-BD">
                <a:latin typeface="NikoshBAN" pitchFamily="2" charset="0"/>
                <a:cs typeface="NikoshBAN" pitchFamily="2" charset="0"/>
              </a:rPr>
              <a:t>কন্টেন্টটি একটি মডেল। এর চেয়েও ভিন্ন আঙ্গিকে ভাল মানের কন্টেন্ট তৈরি করে ক্লাসে প্রদর্শন করা যেতে পারে।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Rectangle 4"/>
          <p:cNvSpPr/>
          <p:nvPr/>
        </p:nvSpPr>
        <p:spPr>
          <a:xfrm>
            <a:off x="1008743" y="4343400"/>
            <a:ext cx="6858000" cy="830997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2400" lang="bn-BD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latin typeface="NikoshBAN" pitchFamily="2" charset="0"/>
                <a:cs typeface="NikoshBAN" pitchFamily="2" charset="0"/>
              </a:rPr>
              <a:t>অথবা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>
                <a:latin typeface="Times New Roman" pitchFamily="18" charset="0"/>
                <a:cs typeface="Times New Roman" pitchFamily="18" charset="0"/>
              </a:rPr>
              <a:t>F5</a:t>
            </a:r>
            <a:r>
              <a:rPr dirty="0" sz="2400" lang="bn-BD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400" lang="bn-BD">
                <a:latin typeface="NikoshBAN" pitchFamily="2" charset="0"/>
                <a:cs typeface="NikoshBAN" pitchFamily="2" charset="0"/>
              </a:rPr>
              <a:t>চেপে 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slide show-</a:t>
            </a:r>
            <a:r>
              <a:rPr sz="2400" lang="bn-BD">
                <a:latin typeface="NikoshBAN" pitchFamily="2" charset="0"/>
                <a:cs typeface="NikoshBAN" pitchFamily="2" charset="0"/>
              </a:rPr>
              <a:t>তে যেতে </a:t>
            </a:r>
            <a:r>
              <a:rPr dirty="0" sz="2400" lang="bn-BD">
                <a:latin typeface="NikoshBAN" pitchFamily="2" charset="0"/>
                <a:cs typeface="NikoshBAN" pitchFamily="2" charset="0"/>
              </a:rPr>
              <a:t>পারেন।</a:t>
            </a:r>
            <a:r>
              <a:rPr dirty="0" sz="2400" lang="en-US">
                <a:latin typeface="Times New Roman" pitchFamily="18" charset="0"/>
                <a:cs typeface="Times New Roman" pitchFamily="18" charset="0"/>
              </a:rPr>
              <a:t>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7" name="Rectangle 1"/>
          <p:cNvSpPr/>
          <p:nvPr/>
        </p:nvSpPr>
        <p:spPr>
          <a:xfrm>
            <a:off x="2362200" y="401782"/>
            <a:ext cx="4267200" cy="60960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dirty="0" sz="4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TextBox 6"/>
          <p:cNvSpPr txBox="1"/>
          <p:nvPr/>
        </p:nvSpPr>
        <p:spPr>
          <a:xfrm>
            <a:off x="1066800" y="2979003"/>
            <a:ext cx="6858000" cy="830997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400" lang="bn-BD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dirty="0" sz="2400" lang="en-US" err="1">
                <a:latin typeface="NikoshBAN" pitchFamily="2" charset="0"/>
                <a:cs typeface="NikoshBAN" pitchFamily="2" charset="0"/>
              </a:rPr>
              <a:t>নিচে</a:t>
            </a:r>
            <a:r>
              <a:rPr dirty="0" sz="2400" lang="bn-BD">
                <a:latin typeface="NikoshBAN" pitchFamily="2" charset="0"/>
                <a:cs typeface="NikoshBAN" pitchFamily="2" charset="0"/>
              </a:rPr>
              <a:t>র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 Note Bar</a:t>
            </a:r>
            <a:r>
              <a:rPr dirty="0" sz="2400" lang="bn-BD">
                <a:latin typeface="NikoshBAN" pitchFamily="2" charset="0"/>
                <a:cs typeface="NikoshBAN" pitchFamily="2" charset="0"/>
              </a:rPr>
              <a:t> এ দেয়া 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Notes</a:t>
            </a:r>
            <a:r>
              <a:rPr dirty="0" sz="2400" lang="bn-BD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44"/>
          <p:cNvSpPr/>
          <p:nvPr/>
        </p:nvSpPr>
        <p:spPr>
          <a:xfrm>
            <a:off x="381000" y="4419600"/>
            <a:ext cx="8382000" cy="190500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just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পদ্ধতিঃ টেবিলে</a:t>
            </a:r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উপর মোমবাতি জ্বালিয়ে ভূগোলকটি মোমবাতির দক্ষিণ পার্শ্বে রাখ (চিত্রের অনুর</a:t>
            </a:r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প)। এবার ঘরটিকে অন্ধকার করে ভূগোলকটির দিকে তাকাও এবং ভূগোলকটি আস্তে আস্তে ঘুরাও। ভূ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গোলকটি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মোমবাতি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একই দুরত্বে, এর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সমান বৃত্তচাপে ৪টি স্থানে(চিত্রের অনুর</a:t>
            </a:r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প) পরীক্ষাটি কর এবং পর্যবেক্ষণ খাতায় লিখ।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Rectangle 27"/>
          <p:cNvSpPr/>
          <p:nvPr/>
        </p:nvSpPr>
        <p:spPr>
          <a:xfrm>
            <a:off x="457200" y="685800"/>
            <a:ext cx="4419600" cy="381000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ার্ষিক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গতি ও ঋতু পরিবর্তন পরীক্ষা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Rectangle 32"/>
          <p:cNvSpPr/>
          <p:nvPr/>
        </p:nvSpPr>
        <p:spPr>
          <a:xfrm>
            <a:off x="457200" y="1219200"/>
            <a:ext cx="3932292" cy="3810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উপকরণঃ ১টি ভূগোলক, মোমবাতি 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9" name="Rectangle 35"/>
          <p:cNvSpPr/>
          <p:nvPr/>
        </p:nvSpPr>
        <p:spPr>
          <a:xfrm>
            <a:off x="7162800" y="697468"/>
            <a:ext cx="1394934" cy="369332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ctr"/>
            <a:r>
              <a:rPr dirty="0" lang="bn-BD">
                <a:latin typeface="NikoshBAN" pitchFamily="2" charset="0"/>
                <a:cs typeface="NikoshBAN" pitchFamily="2" charset="0"/>
              </a:rPr>
              <a:t>সময়ঃ ১০ মিনিটি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3"/>
          <p:cNvGrpSpPr/>
          <p:nvPr/>
        </p:nvGrpSpPr>
        <p:grpSpPr>
          <a:xfrm>
            <a:off x="5181600" y="1464829"/>
            <a:ext cx="3581400" cy="2726171"/>
            <a:chOff x="5111629" y="1721707"/>
            <a:chExt cx="3833428" cy="2796907"/>
          </a:xfrm>
        </p:grpSpPr>
        <p:grpSp>
          <p:nvGrpSpPr>
            <p:cNvPr id="62" name="Group 34"/>
            <p:cNvGrpSpPr/>
            <p:nvPr/>
          </p:nvGrpSpPr>
          <p:grpSpPr>
            <a:xfrm>
              <a:off x="5388328" y="2049333"/>
              <a:ext cx="3053808" cy="2057736"/>
              <a:chOff x="5388328" y="1439733"/>
              <a:chExt cx="3053808" cy="2057736"/>
            </a:xfrm>
          </p:grpSpPr>
          <p:cxnSp>
            <p:nvCxnSpPr>
              <p:cNvPr id="3145728" name="Straight Connector 22"/>
              <p:cNvCxnSpPr>
                <a:cxnSpLocks/>
              </p:cNvCxnSpPr>
              <p:nvPr/>
            </p:nvCxnSpPr>
            <p:spPr>
              <a:xfrm rot="5400000">
                <a:off x="5999476" y="2468600"/>
                <a:ext cx="2057736" cy="1"/>
              </a:xfrm>
              <a:prstGeom prst="lin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29" name="Straight Connector 33"/>
              <p:cNvCxnSpPr>
                <a:cxnSpLocks/>
              </p:cNvCxnSpPr>
              <p:nvPr/>
            </p:nvCxnSpPr>
            <p:spPr>
              <a:xfrm rot="232262" flipV="1">
                <a:off x="5388328" y="2504326"/>
                <a:ext cx="3053808" cy="155686"/>
              </a:xfrm>
              <a:prstGeom prst="lin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8630" name="Oval 55"/>
            <p:cNvSpPr/>
            <p:nvPr/>
          </p:nvSpPr>
          <p:spPr>
            <a:xfrm>
              <a:off x="6705605" y="1721707"/>
              <a:ext cx="685800" cy="533400"/>
            </a:xfrm>
            <a:prstGeom prst="ellipse"/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16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৩য় স্থান</a:t>
              </a:r>
              <a:endParaRPr dirty="0" sz="16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631" name="Oval 56"/>
            <p:cNvSpPr/>
            <p:nvPr/>
          </p:nvSpPr>
          <p:spPr>
            <a:xfrm>
              <a:off x="8259257" y="2920034"/>
              <a:ext cx="685800" cy="533400"/>
            </a:xfrm>
            <a:prstGeom prst="ellipse"/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16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২য় স্থান</a:t>
              </a:r>
              <a:endParaRPr dirty="0" sz="16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632" name="Oval 58"/>
            <p:cNvSpPr/>
            <p:nvPr/>
          </p:nvSpPr>
          <p:spPr>
            <a:xfrm>
              <a:off x="6705297" y="3985214"/>
              <a:ext cx="685800" cy="533400"/>
            </a:xfrm>
            <a:prstGeom prst="ellipse"/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16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১ম স্থান</a:t>
              </a:r>
              <a:endParaRPr dirty="0" sz="16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633" name="Oval 59"/>
            <p:cNvSpPr/>
            <p:nvPr/>
          </p:nvSpPr>
          <p:spPr>
            <a:xfrm>
              <a:off x="5111629" y="2916810"/>
              <a:ext cx="685800" cy="533400"/>
            </a:xfrm>
            <a:prstGeom prst="ellipse"/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16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৪র্থ স্থান</a:t>
              </a:r>
              <a:endParaRPr dirty="0" sz="16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634" name="Oval 62"/>
            <p:cNvSpPr/>
            <p:nvPr/>
          </p:nvSpPr>
          <p:spPr>
            <a:xfrm>
              <a:off x="6629400" y="2819400"/>
              <a:ext cx="762000" cy="609600"/>
            </a:xfrm>
            <a:prstGeom prst="ellipse"/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16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মোম বাতি</a:t>
              </a:r>
              <a:endParaRPr dirty="0" sz="16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3" name="Group 37"/>
          <p:cNvGrpSpPr/>
          <p:nvPr/>
        </p:nvGrpSpPr>
        <p:grpSpPr>
          <a:xfrm>
            <a:off x="457200" y="1676400"/>
            <a:ext cx="3962401" cy="2362204"/>
            <a:chOff x="457200" y="1676400"/>
            <a:chExt cx="3962401" cy="2362204"/>
          </a:xfrm>
        </p:grpSpPr>
        <p:grpSp>
          <p:nvGrpSpPr>
            <p:cNvPr id="64" name="Group 18"/>
            <p:cNvGrpSpPr/>
            <p:nvPr/>
          </p:nvGrpSpPr>
          <p:grpSpPr>
            <a:xfrm>
              <a:off x="457200" y="1676400"/>
              <a:ext cx="3962401" cy="2362204"/>
              <a:chOff x="457200" y="1676400"/>
              <a:chExt cx="3962401" cy="2209804"/>
            </a:xfrm>
          </p:grpSpPr>
          <p:grpSp>
            <p:nvGrpSpPr>
              <p:cNvPr id="65" name="Group 52"/>
              <p:cNvGrpSpPr/>
              <p:nvPr/>
            </p:nvGrpSpPr>
            <p:grpSpPr>
              <a:xfrm>
                <a:off x="457200" y="1676400"/>
                <a:ext cx="3962401" cy="2209804"/>
                <a:chOff x="457200" y="1676400"/>
                <a:chExt cx="3962401" cy="2209804"/>
              </a:xfrm>
            </p:grpSpPr>
            <p:sp>
              <p:nvSpPr>
                <p:cNvPr id="1048635" name="Rectangle 49"/>
                <p:cNvSpPr/>
                <p:nvPr/>
              </p:nvSpPr>
              <p:spPr>
                <a:xfrm>
                  <a:off x="457200" y="1676400"/>
                  <a:ext cx="2743200" cy="1905000"/>
                </a:xfrm>
                <a:prstGeom prst="rect"/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grpSp>
              <p:nvGrpSpPr>
                <p:cNvPr id="66" name="Group 17"/>
                <p:cNvGrpSpPr/>
                <p:nvPr/>
              </p:nvGrpSpPr>
              <p:grpSpPr>
                <a:xfrm>
                  <a:off x="3105667" y="1676402"/>
                  <a:ext cx="1313934" cy="2209802"/>
                  <a:chOff x="3105667" y="1828800"/>
                  <a:chExt cx="1313934" cy="2057400"/>
                </a:xfrm>
              </p:grpSpPr>
              <p:sp>
                <p:nvSpPr>
                  <p:cNvPr id="1048636" name="Rectangle 61"/>
                  <p:cNvSpPr/>
                  <p:nvPr/>
                </p:nvSpPr>
                <p:spPr>
                  <a:xfrm>
                    <a:off x="3105667" y="3581400"/>
                    <a:ext cx="1313934" cy="304800"/>
                  </a:xfrm>
                  <a:prstGeom prst="rect"/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p>
                    <a:pPr algn="ctr"/>
                    <a:r>
                      <a:rPr dirty="0" sz="2000" lang="bn-BD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মোমবাতি</a:t>
                    </a:r>
                    <a:endParaRPr dirty="0" sz="2000" lang="en-US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pic>
                <p:nvPicPr>
                  <p:cNvPr id="2097161" name="Picture 64" descr="giphy.gif"/>
                  <p:cNvPicPr>
                    <a:picLocks noChangeAspect="1"/>
                  </p:cNvPicPr>
                  <p:nvPr/>
                </p:nvPicPr>
                <p:blipFill>
                  <a:blip xmlns:r="http://schemas.openxmlformats.org/officeDocument/2006/relationships" r:embed="rId1" cstate="screen"/>
                  <a:stretch>
                    <a:fillRect/>
                  </a:stretch>
                </p:blipFill>
                <p:spPr>
                  <a:xfrm>
                    <a:off x="3200400" y="1828800"/>
                    <a:ext cx="1219200" cy="1773621"/>
                  </a:xfrm>
                  <a:prstGeom prst="rect"/>
                </p:spPr>
              </p:pic>
            </p:grpSp>
          </p:grpSp>
          <p:grpSp>
            <p:nvGrpSpPr>
              <p:cNvPr id="67" name="Group 16"/>
              <p:cNvGrpSpPr/>
              <p:nvPr/>
            </p:nvGrpSpPr>
            <p:grpSpPr>
              <a:xfrm>
                <a:off x="533400" y="1676400"/>
                <a:ext cx="1600200" cy="2209800"/>
                <a:chOff x="533400" y="1676400"/>
                <a:chExt cx="1600200" cy="2209800"/>
              </a:xfrm>
            </p:grpSpPr>
            <p:sp>
              <p:nvSpPr>
                <p:cNvPr id="1048637" name="Rectangle 45"/>
                <p:cNvSpPr/>
                <p:nvPr/>
              </p:nvSpPr>
              <p:spPr>
                <a:xfrm>
                  <a:off x="643467" y="3597811"/>
                  <a:ext cx="1290917" cy="288389"/>
                </a:xfrm>
                <a:prstGeom prst="rect"/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r>
                    <a:rPr dirty="0" sz="2000" lang="bn-BD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ভূগোলক</a:t>
                  </a:r>
                  <a:endParaRPr dirty="0" sz="2000"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097162" name="Picture 48" descr="j0213508[1].gif"/>
                <p:cNvPicPr>
                  <a:picLocks noChangeAspect="1"/>
                </p:cNvPicPr>
                <p:nvPr/>
              </p:nvPicPr>
              <p:blipFill>
                <a:blip xmlns:r="http://schemas.openxmlformats.org/officeDocument/2006/relationships" r:embed="rId2"/>
                <a:stretch>
                  <a:fillRect/>
                </a:stretch>
              </p:blipFill>
              <p:spPr>
                <a:xfrm>
                  <a:off x="533400" y="1676400"/>
                  <a:ext cx="1600200" cy="1905000"/>
                </a:xfrm>
                <a:prstGeom prst="rect"/>
              </p:spPr>
            </p:pic>
          </p:grpSp>
        </p:grpSp>
        <p:sp>
          <p:nvSpPr>
            <p:cNvPr id="1048638" name="Chord 39"/>
            <p:cNvSpPr/>
            <p:nvPr/>
          </p:nvSpPr>
          <p:spPr>
            <a:xfrm>
              <a:off x="667871" y="1882588"/>
              <a:ext cx="1295400" cy="1295400"/>
            </a:xfrm>
            <a:prstGeom prst="chord"/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39" name="Rectangle 41"/>
            <p:cNvSpPr/>
            <p:nvPr/>
          </p:nvSpPr>
          <p:spPr>
            <a:xfrm rot="20216150">
              <a:off x="1187001" y="1860817"/>
              <a:ext cx="425632" cy="1284992"/>
            </a:xfrm>
            <a:prstGeom prst="rect"/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7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1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15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  <p:bldP spid="1048627" grpId="0" animBg="1"/>
      <p:bldP spid="1048628" grpId="0" animBg="1"/>
      <p:bldP spid="10486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Table 1"/>
          <p:cNvGraphicFramePr>
            <a:graphicFrameLocks noGrp="1"/>
          </p:cNvGraphicFramePr>
          <p:nvPr/>
        </p:nvGraphicFramePr>
        <p:xfrm>
          <a:off x="533399" y="1143000"/>
          <a:ext cx="8077201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375"/>
                <a:gridCol w="990826"/>
                <a:gridCol w="2826727"/>
                <a:gridCol w="2126273"/>
                <a:gridCol w="1524000"/>
              </a:tblGrid>
              <a:tr h="524933"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স্থান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গোলার্ধ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ভূগোলকে আলোর</a:t>
                      </a:r>
                      <a:r>
                        <a:rPr baseline="0"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প্রতিফলন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</a:t>
                      </a:r>
                      <a:r>
                        <a:rPr baseline="0"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সঙ্গে তুলনা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4933">
                <a:tc rowSpan="2"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  <a:tr h="524933">
                <a:tc rowSpan="2"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  <a:tr h="524933">
                <a:tc rowSpan="2"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  <a:tr h="524933">
                <a:tc rowSpan="2"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</a:tbl>
          </a:graphicData>
        </a:graphic>
      </p:graphicFrame>
      <p:sp>
        <p:nvSpPr>
          <p:cNvPr id="1048643" name="Rectangle 2"/>
          <p:cNvSpPr/>
          <p:nvPr/>
        </p:nvSpPr>
        <p:spPr>
          <a:xfrm>
            <a:off x="762000" y="238780"/>
            <a:ext cx="7696200" cy="52322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2800" lang="bn-BD">
                <a:latin typeface="NikoshBAN" pitchFamily="2" charset="0"/>
                <a:cs typeface="NikoshBAN" pitchFamily="2" charset="0"/>
              </a:rPr>
              <a:t>তোমার পর্যবেক্ষণ নিচের ছকে লিখ।</a:t>
            </a:r>
            <a:endParaRPr dirty="0" sz="28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 descr="earth_revolution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8200" y="2133600"/>
            <a:ext cx="7620000" cy="2895600"/>
          </a:xfrm>
          <a:prstGeom prst="rect"/>
        </p:spPr>
      </p:pic>
      <p:sp>
        <p:nvSpPr>
          <p:cNvPr id="1048647" name="Rectangle 2"/>
          <p:cNvSpPr/>
          <p:nvPr/>
        </p:nvSpPr>
        <p:spPr>
          <a:xfrm>
            <a:off x="3733800" y="1371600"/>
            <a:ext cx="1676400" cy="76200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মার্চ</a:t>
            </a:r>
          </a:p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8" name="Rectangle 3"/>
          <p:cNvSpPr/>
          <p:nvPr/>
        </p:nvSpPr>
        <p:spPr>
          <a:xfrm>
            <a:off x="3733800" y="5029200"/>
            <a:ext cx="1752600" cy="76200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 সেপ্টেম্বর</a:t>
            </a:r>
          </a:p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</a:p>
          <a:p>
            <a:pPr algn="ctr"/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9" name="Rectangle 4"/>
          <p:cNvSpPr/>
          <p:nvPr/>
        </p:nvSpPr>
        <p:spPr>
          <a:xfrm>
            <a:off x="7162800" y="5029200"/>
            <a:ext cx="1295400" cy="91440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ডিসেম্বর</a:t>
            </a:r>
          </a:p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0" name="Rectangle 5"/>
          <p:cNvSpPr/>
          <p:nvPr/>
        </p:nvSpPr>
        <p:spPr>
          <a:xfrm>
            <a:off x="838200" y="5029200"/>
            <a:ext cx="1066800" cy="91440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21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</a:p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0" name="Straight Arrow Connector 7"/>
          <p:cNvCxnSpPr>
            <a:cxnSpLocks/>
          </p:cNvCxnSpPr>
          <p:nvPr/>
        </p:nvCxnSpPr>
        <p:spPr>
          <a:xfrm rot="16200000" flipH="1">
            <a:off x="4468112" y="2286000"/>
            <a:ext cx="304800" cy="1588"/>
          </a:xfrm>
          <a:prstGeom prst="straightConnector1"/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9"/>
          <p:cNvCxnSpPr>
            <a:cxnSpLocks/>
          </p:cNvCxnSpPr>
          <p:nvPr/>
        </p:nvCxnSpPr>
        <p:spPr>
          <a:xfrm rot="5400000" flipH="1" flipV="1">
            <a:off x="800894" y="4533900"/>
            <a:ext cx="990600" cy="1588"/>
          </a:xfrm>
          <a:prstGeom prst="straightConnector1"/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11"/>
          <p:cNvCxnSpPr>
            <a:cxnSpLocks/>
          </p:cNvCxnSpPr>
          <p:nvPr/>
        </p:nvCxnSpPr>
        <p:spPr>
          <a:xfrm rot="5400000" flipH="1">
            <a:off x="4482353" y="4876800"/>
            <a:ext cx="304800" cy="1588"/>
          </a:xfrm>
          <a:prstGeom prst="straightConnector1"/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14"/>
          <p:cNvCxnSpPr>
            <a:cxnSpLocks/>
          </p:cNvCxnSpPr>
          <p:nvPr/>
        </p:nvCxnSpPr>
        <p:spPr>
          <a:xfrm rot="5400000" flipH="1" flipV="1">
            <a:off x="7506494" y="4533106"/>
            <a:ext cx="990600" cy="1588"/>
          </a:xfrm>
          <a:prstGeom prst="straightConnector1"/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1" name="Rectangle 15"/>
          <p:cNvSpPr/>
          <p:nvPr/>
        </p:nvSpPr>
        <p:spPr>
          <a:xfrm>
            <a:off x="609600" y="228600"/>
            <a:ext cx="7924800" cy="76200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bn-BD">
                <a:latin typeface="NikoshBAN" pitchFamily="2" charset="0"/>
                <a:cs typeface="NikoshBAN" pitchFamily="2" charset="0"/>
              </a:rPr>
              <a:t>নিচের চিত্রের সাথে তোমার পরীক্ষণের তুলনা কর। 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2"/>
          <p:cNvSpPr/>
          <p:nvPr/>
        </p:nvSpPr>
        <p:spPr>
          <a:xfrm>
            <a:off x="762000" y="238780"/>
            <a:ext cx="7696200" cy="52322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2800" lang="bn-BD"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নাও।</a:t>
            </a:r>
            <a:endParaRPr dirty="0" sz="2800" lang="en-US"/>
          </a:p>
        </p:txBody>
      </p:sp>
      <p:graphicFrame>
        <p:nvGraphicFramePr>
          <p:cNvPr id="4194308" name="Table 15"/>
          <p:cNvGraphicFramePr>
            <a:graphicFrameLocks noGrp="1"/>
          </p:cNvGraphicFramePr>
          <p:nvPr/>
        </p:nvGraphicFramePr>
        <p:xfrm>
          <a:off x="533399" y="1143000"/>
          <a:ext cx="8077201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375"/>
                <a:gridCol w="990826"/>
                <a:gridCol w="2826727"/>
                <a:gridCol w="2126273"/>
                <a:gridCol w="1524000"/>
              </a:tblGrid>
              <a:tr h="524933"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স্থান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গোলার্ধ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ভূগোলকে আলোর</a:t>
                      </a:r>
                      <a:r>
                        <a:rPr baseline="0"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প্রতিফলন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</a:t>
                      </a:r>
                      <a:r>
                        <a:rPr baseline="0"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সঙ্গে তুলনা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4933">
                <a:tc rowSpan="2"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  <a:tr h="524933">
                <a:tc rowSpan="2"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  <a:tr h="524933">
                <a:tc rowSpan="2"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  <a:tr h="524933">
                <a:tc rowSpan="2"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4933"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p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</a:tbl>
          </a:graphicData>
        </a:graphic>
      </p:graphicFrame>
      <p:sp>
        <p:nvSpPr>
          <p:cNvPr id="1048656" name="Rectangle 19"/>
          <p:cNvSpPr/>
          <p:nvPr/>
        </p:nvSpPr>
        <p:spPr>
          <a:xfrm>
            <a:off x="2743200" y="1752600"/>
            <a:ext cx="11430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7" name="Rectangle 22"/>
          <p:cNvSpPr/>
          <p:nvPr/>
        </p:nvSpPr>
        <p:spPr>
          <a:xfrm>
            <a:off x="2743200" y="22860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</a:p>
        </p:txBody>
      </p:sp>
      <p:sp>
        <p:nvSpPr>
          <p:cNvPr id="1048658" name="Rectangle 14"/>
          <p:cNvSpPr/>
          <p:nvPr/>
        </p:nvSpPr>
        <p:spPr>
          <a:xfrm>
            <a:off x="2819400" y="2743200"/>
            <a:ext cx="1219200" cy="381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সমানভাবে</a:t>
            </a:r>
          </a:p>
        </p:txBody>
      </p:sp>
      <p:sp>
        <p:nvSpPr>
          <p:cNvPr id="1048659" name="Rectangle 9"/>
          <p:cNvSpPr/>
          <p:nvPr/>
        </p:nvSpPr>
        <p:spPr>
          <a:xfrm>
            <a:off x="2819400" y="33528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0" name="Rectangle 21"/>
          <p:cNvSpPr/>
          <p:nvPr/>
        </p:nvSpPr>
        <p:spPr>
          <a:xfrm>
            <a:off x="2743200" y="38862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1" name="Rectangle 12"/>
          <p:cNvSpPr/>
          <p:nvPr/>
        </p:nvSpPr>
        <p:spPr>
          <a:xfrm>
            <a:off x="2743200" y="4343400"/>
            <a:ext cx="1295400" cy="381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2" name="Rectangle 10"/>
          <p:cNvSpPr/>
          <p:nvPr/>
        </p:nvSpPr>
        <p:spPr>
          <a:xfrm>
            <a:off x="2743200" y="4953000"/>
            <a:ext cx="12954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3" name="Rectangle 20"/>
          <p:cNvSpPr/>
          <p:nvPr/>
        </p:nvSpPr>
        <p:spPr>
          <a:xfrm>
            <a:off x="2743200" y="5486400"/>
            <a:ext cx="14478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সমানভাবে</a:t>
            </a:r>
          </a:p>
        </p:txBody>
      </p:sp>
      <p:sp>
        <p:nvSpPr>
          <p:cNvPr id="1048664" name="Rectangle 16"/>
          <p:cNvSpPr/>
          <p:nvPr/>
        </p:nvSpPr>
        <p:spPr>
          <a:xfrm>
            <a:off x="5486400" y="1752600"/>
            <a:ext cx="11430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5" name="Rectangle 17"/>
          <p:cNvSpPr/>
          <p:nvPr/>
        </p:nvSpPr>
        <p:spPr>
          <a:xfrm>
            <a:off x="5334000" y="22860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6" name="Rectangle 18"/>
          <p:cNvSpPr/>
          <p:nvPr/>
        </p:nvSpPr>
        <p:spPr>
          <a:xfrm>
            <a:off x="7162800" y="20574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জুন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7" name="Rectangle 25"/>
          <p:cNvSpPr/>
          <p:nvPr/>
        </p:nvSpPr>
        <p:spPr>
          <a:xfrm>
            <a:off x="5410200" y="2819400"/>
            <a:ext cx="1447800" cy="381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8" name="Rectangle 26"/>
          <p:cNvSpPr/>
          <p:nvPr/>
        </p:nvSpPr>
        <p:spPr>
          <a:xfrm>
            <a:off x="5257800" y="3352800"/>
            <a:ext cx="16002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</a:t>
            </a:r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9" name="Rectangle 27"/>
          <p:cNvSpPr/>
          <p:nvPr/>
        </p:nvSpPr>
        <p:spPr>
          <a:xfrm>
            <a:off x="7162800" y="3048000"/>
            <a:ext cx="14478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 সেপ্টেম্বর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0" name="Rectangle 28"/>
          <p:cNvSpPr/>
          <p:nvPr/>
        </p:nvSpPr>
        <p:spPr>
          <a:xfrm>
            <a:off x="5334000" y="38862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1" name="Rectangle 29"/>
          <p:cNvSpPr/>
          <p:nvPr/>
        </p:nvSpPr>
        <p:spPr>
          <a:xfrm>
            <a:off x="5410200" y="4419600"/>
            <a:ext cx="1295400" cy="381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2" name="Rectangle 30"/>
          <p:cNvSpPr/>
          <p:nvPr/>
        </p:nvSpPr>
        <p:spPr>
          <a:xfrm>
            <a:off x="7162800" y="41148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ডিসেম্বর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3" name="Rectangle 31"/>
          <p:cNvSpPr/>
          <p:nvPr/>
        </p:nvSpPr>
        <p:spPr>
          <a:xfrm>
            <a:off x="5334000" y="4953000"/>
            <a:ext cx="15240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4" name="Rectangle 32"/>
          <p:cNvSpPr/>
          <p:nvPr/>
        </p:nvSpPr>
        <p:spPr>
          <a:xfrm>
            <a:off x="5410200" y="5486400"/>
            <a:ext cx="14478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5" name="Rectangle 33"/>
          <p:cNvSpPr/>
          <p:nvPr/>
        </p:nvSpPr>
        <p:spPr>
          <a:xfrm>
            <a:off x="7086600" y="5181600"/>
            <a:ext cx="15240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মার্চ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41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3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8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3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8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3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>
                      <p:stCondLst>
                        <p:cond delay="indefinite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8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3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8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93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98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3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>
                      <p:stCondLst>
                        <p:cond delay="indefinite"/>
                      </p:stCondLst>
                      <p:childTnLst>
                        <p:par>
                          <p:cTn fill="hold" id="10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8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13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  <p:bldP spid="1048656" grpId="0"/>
      <p:bldP spid="1048657" grpId="0"/>
      <p:bldP spid="1048658" grpId="0"/>
      <p:bldP spid="1048659" grpId="0"/>
      <p:bldP spid="1048660" grpId="0"/>
      <p:bldP spid="1048661" grpId="0"/>
      <p:bldP spid="1048662" grpId="0"/>
      <p:bldP spid="1048663" grpId="0"/>
      <p:bldP spid="1048664" grpId="0"/>
      <p:bldP spid="1048665" grpId="0"/>
      <p:bldP spid="1048666" grpId="0"/>
      <p:bldP spid="1048667" grpId="0"/>
      <p:bldP spid="1048668" grpId="0"/>
      <p:bldP spid="1048669" grpId="0"/>
      <p:bldP spid="1048670" grpId="0"/>
      <p:bldP spid="1048671" grpId="0"/>
      <p:bldP spid="1048672" grpId="0"/>
      <p:bldP spid="1048673" grpId="0"/>
      <p:bldP spid="1048674" grpId="0"/>
      <p:bldP spid="10486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1"/>
          <p:cNvSpPr/>
          <p:nvPr/>
        </p:nvSpPr>
        <p:spPr>
          <a:xfrm>
            <a:off x="152400" y="742890"/>
            <a:ext cx="8839200" cy="40011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2000" lang="bn-BD">
                <a:latin typeface="NikoshBAN" pitchFamily="2" charset="0"/>
                <a:cs typeface="NikoshBAN" pitchFamily="2" charset="0"/>
              </a:rPr>
              <a:t>নিচের চিত্রগুলি বাংলাদেশের কোন ঋতু নির্দেশ করে এবং কোন ঋতুতে সূর্য কীভাবে তাপ দেয় তা খাতায় লিখ।</a:t>
            </a:r>
            <a:endParaRPr dirty="0" sz="2000" lang="en-US"/>
          </a:p>
        </p:txBody>
      </p:sp>
      <p:grpSp>
        <p:nvGrpSpPr>
          <p:cNvPr id="80" name="Group 14"/>
          <p:cNvGrpSpPr/>
          <p:nvPr/>
        </p:nvGrpSpPr>
        <p:grpSpPr>
          <a:xfrm>
            <a:off x="3200400" y="3962400"/>
            <a:ext cx="2743200" cy="2362200"/>
            <a:chOff x="457200" y="990600"/>
            <a:chExt cx="2438400" cy="2357438"/>
          </a:xfrm>
        </p:grpSpPr>
        <p:pic>
          <p:nvPicPr>
            <p:cNvPr id="2097164" name="Picture 8" descr="BANGLADESH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457200" y="990600"/>
              <a:ext cx="2438400" cy="1981200"/>
            </a:xfrm>
            <a:prstGeom prst="rect"/>
            <a:ln w="12700">
              <a:solidFill>
                <a:schemeClr val="tx1"/>
              </a:solidFill>
            </a:ln>
          </p:spPr>
        </p:pic>
        <p:sp>
          <p:nvSpPr>
            <p:cNvPr id="1048680" name="Rectangle 13"/>
            <p:cNvSpPr/>
            <p:nvPr/>
          </p:nvSpPr>
          <p:spPr>
            <a:xfrm>
              <a:off x="457200" y="2971800"/>
              <a:ext cx="2438400" cy="376238"/>
            </a:xfrm>
            <a:prstGeom prst="rect"/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0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৫ম চিত্র</a:t>
              </a:r>
              <a:endPara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1" name="Group 17"/>
          <p:cNvGrpSpPr/>
          <p:nvPr/>
        </p:nvGrpSpPr>
        <p:grpSpPr>
          <a:xfrm>
            <a:off x="6172200" y="3962400"/>
            <a:ext cx="2667000" cy="2362200"/>
            <a:chOff x="3348561" y="914400"/>
            <a:chExt cx="2298357" cy="2385291"/>
          </a:xfrm>
        </p:grpSpPr>
        <p:pic>
          <p:nvPicPr>
            <p:cNvPr id="2097165" name="Picture 16" descr="081394eedfac43d5b71bcb83024c4ce3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352800" y="914400"/>
              <a:ext cx="2286000" cy="1981200"/>
            </a:xfrm>
            <a:prstGeom prst="rect"/>
            <a:ln w="12700">
              <a:solidFill>
                <a:schemeClr val="tx1"/>
              </a:solidFill>
            </a:ln>
          </p:spPr>
        </p:pic>
        <p:sp>
          <p:nvSpPr>
            <p:cNvPr id="1048681" name="Rectangle 15"/>
            <p:cNvSpPr/>
            <p:nvPr/>
          </p:nvSpPr>
          <p:spPr>
            <a:xfrm>
              <a:off x="3348561" y="2918691"/>
              <a:ext cx="2298357" cy="381000"/>
            </a:xfrm>
            <a:prstGeom prst="rect"/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0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৬ষ্ঠ চিত্র</a:t>
              </a:r>
              <a:endPara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2" name="Group 20"/>
          <p:cNvGrpSpPr/>
          <p:nvPr/>
        </p:nvGrpSpPr>
        <p:grpSpPr>
          <a:xfrm>
            <a:off x="304800" y="1371600"/>
            <a:ext cx="2667000" cy="2362200"/>
            <a:chOff x="6400800" y="1066800"/>
            <a:chExt cx="2286000" cy="2362200"/>
          </a:xfrm>
        </p:grpSpPr>
        <p:pic>
          <p:nvPicPr>
            <p:cNvPr id="2097166" name="Picture 18" descr="51bffbee3630a-IMG_0573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6400800" y="1066800"/>
              <a:ext cx="2286000" cy="1981200"/>
            </a:xfrm>
            <a:prstGeom prst="rect"/>
            <a:ln w="12700">
              <a:solidFill>
                <a:schemeClr val="tx1"/>
              </a:solidFill>
            </a:ln>
          </p:spPr>
        </p:pic>
        <p:sp>
          <p:nvSpPr>
            <p:cNvPr id="1048682" name="Rectangle 19"/>
            <p:cNvSpPr/>
            <p:nvPr/>
          </p:nvSpPr>
          <p:spPr>
            <a:xfrm>
              <a:off x="6400800" y="3048000"/>
              <a:ext cx="2286000" cy="381000"/>
            </a:xfrm>
            <a:prstGeom prst="rect"/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0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১ম চিত্র</a:t>
              </a:r>
              <a:endPara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3" name="Group 23"/>
          <p:cNvGrpSpPr/>
          <p:nvPr/>
        </p:nvGrpSpPr>
        <p:grpSpPr>
          <a:xfrm>
            <a:off x="3200400" y="1371600"/>
            <a:ext cx="2770094" cy="2362200"/>
            <a:chOff x="524435" y="3886200"/>
            <a:chExt cx="2312894" cy="2362200"/>
          </a:xfrm>
        </p:grpSpPr>
        <p:pic>
          <p:nvPicPr>
            <p:cNvPr id="2097167" name="Picture 21" descr="image_125439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>
              <a:off x="533400" y="3886200"/>
              <a:ext cx="2286000" cy="1981200"/>
            </a:xfrm>
            <a:prstGeom prst="rect"/>
            <a:ln w="12700">
              <a:solidFill>
                <a:schemeClr val="tx1"/>
              </a:solidFill>
            </a:ln>
          </p:spPr>
        </p:pic>
        <p:sp>
          <p:nvSpPr>
            <p:cNvPr id="1048683" name="Rectangle 22"/>
            <p:cNvSpPr/>
            <p:nvPr/>
          </p:nvSpPr>
          <p:spPr>
            <a:xfrm>
              <a:off x="524435" y="5867400"/>
              <a:ext cx="2312894" cy="381000"/>
            </a:xfrm>
            <a:prstGeom prst="rect"/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0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২য় চিত্র</a:t>
              </a:r>
              <a:endPara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4" name="Group 26"/>
          <p:cNvGrpSpPr/>
          <p:nvPr/>
        </p:nvGrpSpPr>
        <p:grpSpPr>
          <a:xfrm>
            <a:off x="6172200" y="1371600"/>
            <a:ext cx="2667000" cy="2362200"/>
            <a:chOff x="3505200" y="3886200"/>
            <a:chExt cx="2299447" cy="2362200"/>
          </a:xfrm>
        </p:grpSpPr>
        <p:pic>
          <p:nvPicPr>
            <p:cNvPr id="2097168" name="Picture 24" descr="2012-09-27-13-38-16-506456c8331de-1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3505200" y="3886200"/>
              <a:ext cx="2286000" cy="1981200"/>
            </a:xfrm>
            <a:prstGeom prst="rect"/>
            <a:ln w="12700">
              <a:solidFill>
                <a:schemeClr val="tx1"/>
              </a:solidFill>
            </a:ln>
          </p:spPr>
        </p:pic>
        <p:sp>
          <p:nvSpPr>
            <p:cNvPr id="1048684" name="Rectangle 25"/>
            <p:cNvSpPr/>
            <p:nvPr/>
          </p:nvSpPr>
          <p:spPr>
            <a:xfrm>
              <a:off x="3518647" y="5867400"/>
              <a:ext cx="2286000" cy="381000"/>
            </a:xfrm>
            <a:prstGeom prst="rect"/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0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৩য় চিত্র</a:t>
              </a:r>
              <a:endPara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5" name="Group 29"/>
          <p:cNvGrpSpPr/>
          <p:nvPr/>
        </p:nvGrpSpPr>
        <p:grpSpPr>
          <a:xfrm>
            <a:off x="304800" y="3962400"/>
            <a:ext cx="2667000" cy="2362200"/>
            <a:chOff x="6248400" y="3886200"/>
            <a:chExt cx="2456688" cy="2362200"/>
          </a:xfrm>
        </p:grpSpPr>
        <p:pic>
          <p:nvPicPr>
            <p:cNvPr id="2097169" name="Picture 27" descr="images1.jp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6" cstate="screen"/>
            <a:srcRect/>
            <a:stretch>
              <a:fillRect/>
            </a:stretch>
          </p:blipFill>
          <p:spPr>
            <a:xfrm>
              <a:off x="6248400" y="3886200"/>
              <a:ext cx="2456688" cy="1981200"/>
            </a:xfrm>
            <a:prstGeom prst="rect"/>
            <a:ln w="12700">
              <a:solidFill>
                <a:schemeClr val="tx1"/>
              </a:solidFill>
            </a:ln>
          </p:spPr>
        </p:pic>
        <p:sp>
          <p:nvSpPr>
            <p:cNvPr id="1048685" name="Rectangle 28"/>
            <p:cNvSpPr/>
            <p:nvPr/>
          </p:nvSpPr>
          <p:spPr>
            <a:xfrm>
              <a:off x="6248400" y="5867400"/>
              <a:ext cx="2438400" cy="381000"/>
            </a:xfrm>
            <a:prstGeom prst="rect"/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000"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৪র্থ চিত্র</a:t>
              </a:r>
              <a:endPara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1000" id="7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/>
          <p:nvPr/>
        </p:nvSpPr>
        <p:spPr>
          <a:xfrm>
            <a:off x="762000" y="238780"/>
            <a:ext cx="7696200" cy="52322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2800" lang="bn-BD"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নাও।</a:t>
            </a:r>
            <a:endParaRPr dirty="0" sz="2800" lang="en-US"/>
          </a:p>
        </p:txBody>
      </p:sp>
      <p:graphicFrame>
        <p:nvGraphicFramePr>
          <p:cNvPr id="4194309" name="Table 15"/>
          <p:cNvGraphicFramePr>
            <a:graphicFrameLocks noGrp="1"/>
          </p:cNvGraphicFramePr>
          <p:nvPr/>
        </p:nvGraphicFramePr>
        <p:xfrm>
          <a:off x="533398" y="1143000"/>
          <a:ext cx="8001001" cy="495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2"/>
                <a:gridCol w="2667000"/>
                <a:gridCol w="2209800"/>
                <a:gridCol w="2209799"/>
              </a:tblGrid>
              <a:tr h="707571"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baseline="0"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r>
                        <a:rPr baseline="0"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বাংলাদেশে তাপ দেয়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বাংলাদেশে</a:t>
                      </a:r>
                      <a:r>
                        <a:rPr baseline="0"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ঋতু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(মাস)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p>
                      <a:pPr algn="ctr"/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৫ম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৬ষ্ঠ</a:t>
                      </a:r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endParaRPr dirty="0" sz="24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90" name="Rectangle 19"/>
          <p:cNvSpPr/>
          <p:nvPr/>
        </p:nvSpPr>
        <p:spPr>
          <a:xfrm>
            <a:off x="1981200" y="1981200"/>
            <a:ext cx="1676400" cy="381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</a:t>
            </a:r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1" name="Rectangle 22"/>
          <p:cNvSpPr/>
          <p:nvPr/>
        </p:nvSpPr>
        <p:spPr>
          <a:xfrm>
            <a:off x="2133600" y="27432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</a:p>
        </p:txBody>
      </p:sp>
      <p:sp>
        <p:nvSpPr>
          <p:cNvPr id="1048692" name="Rectangle 14"/>
          <p:cNvSpPr/>
          <p:nvPr/>
        </p:nvSpPr>
        <p:spPr>
          <a:xfrm>
            <a:off x="1905000" y="3352800"/>
            <a:ext cx="1752600" cy="381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খাড়াভাবে</a:t>
            </a:r>
          </a:p>
        </p:txBody>
      </p:sp>
      <p:sp>
        <p:nvSpPr>
          <p:cNvPr id="1048693" name="Rectangle 9"/>
          <p:cNvSpPr/>
          <p:nvPr/>
        </p:nvSpPr>
        <p:spPr>
          <a:xfrm>
            <a:off x="1828800" y="4191000"/>
            <a:ext cx="18288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তীর্যকভাবে</a:t>
            </a:r>
          </a:p>
        </p:txBody>
      </p:sp>
      <p:sp>
        <p:nvSpPr>
          <p:cNvPr id="1048694" name="Rectangle 21"/>
          <p:cNvSpPr/>
          <p:nvPr/>
        </p:nvSpPr>
        <p:spPr>
          <a:xfrm>
            <a:off x="1981200" y="48768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5" name="Rectangle 12"/>
          <p:cNvSpPr/>
          <p:nvPr/>
        </p:nvSpPr>
        <p:spPr>
          <a:xfrm>
            <a:off x="1752600" y="5562600"/>
            <a:ext cx="1828800" cy="381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তির্যকভাবে</a:t>
            </a:r>
          </a:p>
        </p:txBody>
      </p:sp>
      <p:sp>
        <p:nvSpPr>
          <p:cNvPr id="1048696" name="Rectangle 10"/>
          <p:cNvSpPr/>
          <p:nvPr/>
        </p:nvSpPr>
        <p:spPr>
          <a:xfrm>
            <a:off x="6858000" y="4876800"/>
            <a:ext cx="1524000" cy="4572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পৌষ ও মাঘ</a:t>
            </a:r>
          </a:p>
        </p:txBody>
      </p:sp>
      <p:sp>
        <p:nvSpPr>
          <p:cNvPr id="1048697" name="Rectangle 16"/>
          <p:cNvSpPr/>
          <p:nvPr/>
        </p:nvSpPr>
        <p:spPr>
          <a:xfrm>
            <a:off x="4724400" y="2057400"/>
            <a:ext cx="11430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8" name="Rectangle 17"/>
          <p:cNvSpPr/>
          <p:nvPr/>
        </p:nvSpPr>
        <p:spPr>
          <a:xfrm>
            <a:off x="4572000" y="27432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9" name="Rectangle 18"/>
          <p:cNvSpPr/>
          <p:nvPr/>
        </p:nvSpPr>
        <p:spPr>
          <a:xfrm>
            <a:off x="6553200" y="2057400"/>
            <a:ext cx="19050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বৈশাখ ও জৈষ্ঠ্য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0" name="Rectangle 25"/>
          <p:cNvSpPr/>
          <p:nvPr/>
        </p:nvSpPr>
        <p:spPr>
          <a:xfrm>
            <a:off x="4572000" y="3429000"/>
            <a:ext cx="1447800" cy="381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1" name="Rectangle 26"/>
          <p:cNvSpPr/>
          <p:nvPr/>
        </p:nvSpPr>
        <p:spPr>
          <a:xfrm>
            <a:off x="4495800" y="4191000"/>
            <a:ext cx="16002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হেমন্তকাল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2" name="Rectangle 27"/>
          <p:cNvSpPr/>
          <p:nvPr/>
        </p:nvSpPr>
        <p:spPr>
          <a:xfrm>
            <a:off x="6781800" y="2743200"/>
            <a:ext cx="1752600" cy="381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আষাঢ় ও শ্রাবণ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3" name="Rectangle 28"/>
          <p:cNvSpPr/>
          <p:nvPr/>
        </p:nvSpPr>
        <p:spPr>
          <a:xfrm>
            <a:off x="4572000" y="4876800"/>
            <a:ext cx="13716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4" name="Rectangle 29"/>
          <p:cNvSpPr/>
          <p:nvPr/>
        </p:nvSpPr>
        <p:spPr>
          <a:xfrm>
            <a:off x="4648200" y="5562600"/>
            <a:ext cx="1295400" cy="3810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5" name="Rectangle 30"/>
          <p:cNvSpPr/>
          <p:nvPr/>
        </p:nvSpPr>
        <p:spPr>
          <a:xfrm>
            <a:off x="6858000" y="3505200"/>
            <a:ext cx="15240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ভাদ্র ও আশ্বিন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6" name="Rectangle 31"/>
          <p:cNvSpPr/>
          <p:nvPr/>
        </p:nvSpPr>
        <p:spPr>
          <a:xfrm>
            <a:off x="6858000" y="5638800"/>
            <a:ext cx="15240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ফাল্গুন ও চৈত্র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7" name="Rectangle 33"/>
          <p:cNvSpPr/>
          <p:nvPr/>
        </p:nvSpPr>
        <p:spPr>
          <a:xfrm>
            <a:off x="6477000" y="4191000"/>
            <a:ext cx="2057400" cy="3048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কার্তিক ও অগ্রহায়ণ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41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3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8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3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8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3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>
                      <p:stCondLst>
                        <p:cond delay="indefinite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8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3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8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93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98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3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9" grpId="0" animBg="1"/>
      <p:bldP spid="1048690" grpId="0"/>
      <p:bldP spid="1048691" grpId="0"/>
      <p:bldP spid="1048692" grpId="0"/>
      <p:bldP spid="1048693" grpId="0"/>
      <p:bldP spid="1048694" grpId="0"/>
      <p:bldP spid="1048695" grpId="0"/>
      <p:bldP spid="1048696" grpId="0"/>
      <p:bldP spid="1048697" grpId="0"/>
      <p:bldP spid="1048698" grpId="0"/>
      <p:bldP spid="1048699" grpId="0"/>
      <p:bldP spid="1048700" grpId="0"/>
      <p:bldP spid="1048701" grpId="0"/>
      <p:bldP spid="1048702" grpId="0"/>
      <p:bldP spid="1048703" grpId="0"/>
      <p:bldP spid="1048704" grpId="0"/>
      <p:bldP spid="1048705" grpId="0"/>
      <p:bldP spid="1048706" grpId="0"/>
      <p:bldP spid="10487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Oval 64"/>
          <p:cNvSpPr/>
          <p:nvPr/>
        </p:nvSpPr>
        <p:spPr>
          <a:xfrm>
            <a:off x="3886200" y="5943600"/>
            <a:ext cx="270933" cy="304800"/>
          </a:xfrm>
          <a:prstGeom prst="ellipse"/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2" name="Oval 66"/>
          <p:cNvSpPr/>
          <p:nvPr/>
        </p:nvSpPr>
        <p:spPr>
          <a:xfrm>
            <a:off x="3886200" y="5943600"/>
            <a:ext cx="304801" cy="304800"/>
          </a:xfrm>
          <a:prstGeom prst="ellipse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3" name="Rectangle 16"/>
          <p:cNvSpPr/>
          <p:nvPr/>
        </p:nvSpPr>
        <p:spPr>
          <a:xfrm>
            <a:off x="1904999" y="990600"/>
            <a:ext cx="6781803" cy="5334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48714" name="Right Arrow 18"/>
          <p:cNvSpPr/>
          <p:nvPr/>
        </p:nvSpPr>
        <p:spPr>
          <a:xfrm>
            <a:off x="381000" y="914400"/>
            <a:ext cx="1371600" cy="685800"/>
          </a:xfrm>
          <a:prstGeom prst="rightArrow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bIns="52746" lIns="105491" rIns="105491" rtlCol="0" tIns="52746"/>
          <a:p>
            <a:pPr algn="ctr"/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dirty="0" sz="2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5" name="Oval 19"/>
          <p:cNvSpPr/>
          <p:nvPr/>
        </p:nvSpPr>
        <p:spPr>
          <a:xfrm>
            <a:off x="3733800" y="1905000"/>
            <a:ext cx="304799" cy="304800"/>
          </a:xfrm>
          <a:prstGeom prst="ellipse"/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6" name="Multiply 20"/>
          <p:cNvSpPr/>
          <p:nvPr/>
        </p:nvSpPr>
        <p:spPr>
          <a:xfrm>
            <a:off x="5494617" y="1826557"/>
            <a:ext cx="372783" cy="459443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7" name="Oval 21"/>
          <p:cNvSpPr/>
          <p:nvPr/>
        </p:nvSpPr>
        <p:spPr>
          <a:xfrm>
            <a:off x="6400800" y="1905000"/>
            <a:ext cx="304801" cy="304800"/>
          </a:xfrm>
          <a:prstGeom prst="ellipse"/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8" name="Multiply 22"/>
          <p:cNvSpPr/>
          <p:nvPr/>
        </p:nvSpPr>
        <p:spPr>
          <a:xfrm>
            <a:off x="8124016" y="1828800"/>
            <a:ext cx="410384" cy="457200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9" name="Oval 23"/>
          <p:cNvSpPr/>
          <p:nvPr/>
        </p:nvSpPr>
        <p:spPr>
          <a:xfrm>
            <a:off x="6477000" y="2590800"/>
            <a:ext cx="270933" cy="304800"/>
          </a:xfrm>
          <a:prstGeom prst="ellipse"/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20" name="Half Frame 24"/>
          <p:cNvSpPr/>
          <p:nvPr/>
        </p:nvSpPr>
        <p:spPr>
          <a:xfrm rot="14014148">
            <a:off x="8256008" y="2429637"/>
            <a:ext cx="178156" cy="528515"/>
          </a:xfrm>
          <a:prstGeom prst="halfFrame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21" name="Oval 25"/>
          <p:cNvSpPr/>
          <p:nvPr/>
        </p:nvSpPr>
        <p:spPr>
          <a:xfrm>
            <a:off x="3733800" y="2590800"/>
            <a:ext cx="304801" cy="304800"/>
          </a:xfrm>
          <a:prstGeom prst="ellipse"/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22" name="Multiply 26"/>
          <p:cNvSpPr/>
          <p:nvPr/>
        </p:nvSpPr>
        <p:spPr>
          <a:xfrm>
            <a:off x="5528733" y="2514600"/>
            <a:ext cx="338667" cy="457200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23" name="Right Arrow 27"/>
          <p:cNvSpPr/>
          <p:nvPr/>
        </p:nvSpPr>
        <p:spPr>
          <a:xfrm>
            <a:off x="457200" y="2057401"/>
            <a:ext cx="3276600" cy="685800"/>
          </a:xfrm>
          <a:prstGeom prst="rightArrow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dirty="0" sz="2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4" name="Rectangle 29"/>
          <p:cNvSpPr/>
          <p:nvPr/>
        </p:nvSpPr>
        <p:spPr>
          <a:xfrm>
            <a:off x="4250267" y="1864659"/>
            <a:ext cx="1693333" cy="345141"/>
          </a:xfrm>
          <a:prstGeom prst="rect"/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dirty="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21 </a:t>
            </a:r>
            <a:r>
              <a:rPr dirty="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dirty="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lang="en-US"/>
          </a:p>
        </p:txBody>
      </p:sp>
      <p:sp>
        <p:nvSpPr>
          <p:cNvPr id="1048725" name="Rectangle 32"/>
          <p:cNvSpPr/>
          <p:nvPr/>
        </p:nvSpPr>
        <p:spPr>
          <a:xfrm>
            <a:off x="6917267" y="1864659"/>
            <a:ext cx="1693333" cy="345141"/>
          </a:xfrm>
          <a:prstGeom prst="rect"/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dirty="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dirty="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endParaRPr dirty="0" lang="en-US"/>
          </a:p>
        </p:txBody>
      </p:sp>
      <p:sp>
        <p:nvSpPr>
          <p:cNvPr id="1048726" name="Rectangle 35"/>
          <p:cNvSpPr/>
          <p:nvPr/>
        </p:nvSpPr>
        <p:spPr>
          <a:xfrm>
            <a:off x="4250267" y="2514600"/>
            <a:ext cx="1693333" cy="416111"/>
          </a:xfrm>
          <a:prstGeom prst="rect"/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dirty="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 </a:t>
            </a:r>
            <a:r>
              <a:rPr dirty="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dirty="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lang="en-US"/>
          </a:p>
        </p:txBody>
      </p:sp>
      <p:sp>
        <p:nvSpPr>
          <p:cNvPr id="1048727" name="Rectangle 38"/>
          <p:cNvSpPr/>
          <p:nvPr/>
        </p:nvSpPr>
        <p:spPr>
          <a:xfrm>
            <a:off x="6917267" y="2555689"/>
            <a:ext cx="1693333" cy="416111"/>
          </a:xfrm>
          <a:prstGeom prst="rect"/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dirty="0" sz="2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28" name="Oval 36"/>
          <p:cNvSpPr/>
          <p:nvPr/>
        </p:nvSpPr>
        <p:spPr>
          <a:xfrm>
            <a:off x="6477000" y="2590800"/>
            <a:ext cx="304801" cy="304800"/>
          </a:xfrm>
          <a:prstGeom prst="ellipse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29" name="Rectangle 39"/>
          <p:cNvSpPr/>
          <p:nvPr/>
        </p:nvSpPr>
        <p:spPr>
          <a:xfrm>
            <a:off x="3081867" y="304800"/>
            <a:ext cx="2844800" cy="381000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0" name="Rectangle 28"/>
          <p:cNvSpPr/>
          <p:nvPr/>
        </p:nvSpPr>
        <p:spPr>
          <a:xfrm>
            <a:off x="1981200" y="3352800"/>
            <a:ext cx="6781803" cy="16002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দিন-রাত সমান হয়-</a:t>
            </a:r>
          </a:p>
          <a:p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মার্চে</a:t>
            </a:r>
          </a:p>
          <a:p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 23 </a:t>
            </a:r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সেপ্টেম্বরে</a:t>
            </a:r>
          </a:p>
          <a:p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 </a:t>
            </a:r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ডিসেম্বর</a:t>
            </a:r>
            <a:endParaRPr dirty="0" sz="2000" lang="bn-IN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20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dirty="0" sz="2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1" name="Right Arrow 37"/>
          <p:cNvSpPr/>
          <p:nvPr/>
        </p:nvSpPr>
        <p:spPr>
          <a:xfrm>
            <a:off x="457201" y="3429000"/>
            <a:ext cx="1371600" cy="685800"/>
          </a:xfrm>
          <a:prstGeom prst="rightArrow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bIns="52746" lIns="105491" rIns="105491" rtlCol="0" tIns="52746"/>
          <a:p>
            <a:pPr algn="ctr"/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dirty="0" sz="2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2" name="Right Arrow 42"/>
          <p:cNvSpPr/>
          <p:nvPr/>
        </p:nvSpPr>
        <p:spPr>
          <a:xfrm>
            <a:off x="533400" y="5334000"/>
            <a:ext cx="3276600" cy="685800"/>
          </a:xfrm>
          <a:prstGeom prst="rightArrow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dirty="0" sz="2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33" name="Rectangle 54"/>
          <p:cNvSpPr/>
          <p:nvPr/>
        </p:nvSpPr>
        <p:spPr>
          <a:xfrm>
            <a:off x="4343400" y="5181600"/>
            <a:ext cx="1693333" cy="345141"/>
          </a:xfrm>
          <a:prstGeom prst="rect"/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dirty="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lang="en-US"/>
          </a:p>
        </p:txBody>
      </p:sp>
      <p:sp>
        <p:nvSpPr>
          <p:cNvPr id="1048734" name="Oval 55"/>
          <p:cNvSpPr/>
          <p:nvPr/>
        </p:nvSpPr>
        <p:spPr>
          <a:xfrm>
            <a:off x="3877983" y="5183843"/>
            <a:ext cx="304799" cy="304800"/>
          </a:xfrm>
          <a:prstGeom prst="ellipse"/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5" name="Multiply 56"/>
          <p:cNvSpPr/>
          <p:nvPr/>
        </p:nvSpPr>
        <p:spPr>
          <a:xfrm>
            <a:off x="5638800" y="5105400"/>
            <a:ext cx="372783" cy="459443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6" name="Rectangle 57"/>
          <p:cNvSpPr/>
          <p:nvPr/>
        </p:nvSpPr>
        <p:spPr>
          <a:xfrm>
            <a:off x="7162800" y="5181600"/>
            <a:ext cx="1693333" cy="345141"/>
          </a:xfrm>
          <a:prstGeom prst="rect"/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dirty="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dirty="0" lang="en-US"/>
          </a:p>
        </p:txBody>
      </p:sp>
      <p:sp>
        <p:nvSpPr>
          <p:cNvPr id="1048737" name="Oval 58"/>
          <p:cNvSpPr/>
          <p:nvPr/>
        </p:nvSpPr>
        <p:spPr>
          <a:xfrm>
            <a:off x="6734984" y="5181600"/>
            <a:ext cx="304801" cy="304800"/>
          </a:xfrm>
          <a:prstGeom prst="ellipse"/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8" name="Multiply 59"/>
          <p:cNvSpPr/>
          <p:nvPr/>
        </p:nvSpPr>
        <p:spPr>
          <a:xfrm>
            <a:off x="8458200" y="5105400"/>
            <a:ext cx="410384" cy="457200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9" name="Rectangle 60"/>
          <p:cNvSpPr/>
          <p:nvPr/>
        </p:nvSpPr>
        <p:spPr>
          <a:xfrm>
            <a:off x="7162800" y="5867400"/>
            <a:ext cx="1693333" cy="416111"/>
          </a:xfrm>
          <a:prstGeom prst="rect"/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dirty="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dirty="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lang="en-US"/>
          </a:p>
        </p:txBody>
      </p:sp>
      <p:sp>
        <p:nvSpPr>
          <p:cNvPr id="1048740" name="Oval 61"/>
          <p:cNvSpPr/>
          <p:nvPr/>
        </p:nvSpPr>
        <p:spPr>
          <a:xfrm>
            <a:off x="6705600" y="5943600"/>
            <a:ext cx="304801" cy="304800"/>
          </a:xfrm>
          <a:prstGeom prst="ellipse"/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1" name="Multiply 62"/>
          <p:cNvSpPr/>
          <p:nvPr/>
        </p:nvSpPr>
        <p:spPr>
          <a:xfrm>
            <a:off x="8534400" y="5867400"/>
            <a:ext cx="338667" cy="457200"/>
          </a:xfrm>
          <a:prstGeom prst="mathMultiply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42" name="Rectangle 63"/>
          <p:cNvSpPr/>
          <p:nvPr/>
        </p:nvSpPr>
        <p:spPr>
          <a:xfrm>
            <a:off x="4343400" y="5867400"/>
            <a:ext cx="1693333" cy="416111"/>
          </a:xfrm>
          <a:prstGeom prst="rect"/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0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dirty="0" sz="20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</a:p>
        </p:txBody>
      </p:sp>
      <p:sp>
        <p:nvSpPr>
          <p:cNvPr id="1048743" name="Half Frame 65"/>
          <p:cNvSpPr/>
          <p:nvPr/>
        </p:nvSpPr>
        <p:spPr>
          <a:xfrm rot="14014148">
            <a:off x="5665208" y="5782437"/>
            <a:ext cx="178156" cy="528515"/>
          </a:xfrm>
          <a:prstGeom prst="halfFrame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5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3"/>
                                        <p:tgtEl>
                                          <p:spTgt spid="104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6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9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4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7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0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3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86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87" nodeType="interactiveSeq" restart="whenNotActive">
                <p:stCondLst>
                  <p:cond evt="onClick" delay="0">
                    <p:tgtEl>
                      <p:spTgt spid="1048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88">
                      <p:stCondLst>
                        <p:cond delay="0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92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5"/>
                  </p:tgtEl>
                </p:cond>
              </p:nextCondLst>
            </p:seq>
            <p:seq concurrent="1" nextAc="seek">
              <p:cTn evtFilter="cancelBubble" fill="hold" id="93" nodeType="interactiveSeq" restart="whenNotActive">
                <p:stCondLst>
                  <p:cond evt="onClick" delay="0">
                    <p:tgtEl>
                      <p:spTgt spid="1048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94">
                      <p:stCondLst>
                        <p:cond delay="0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98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7"/>
                  </p:tgtEl>
                </p:cond>
              </p:nextCondLst>
            </p:seq>
            <p:seq concurrent="1" nextAc="seek">
              <p:cTn evtFilter="cancelBubble" fill="hold" id="99" nodeType="interactiveSeq" restart="whenNotActive">
                <p:stCondLst>
                  <p:cond evt="onClick" delay="0">
                    <p:tgtEl>
                      <p:spTgt spid="1048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00">
                      <p:stCondLst>
                        <p:cond delay="0"/>
                      </p:stCondLst>
                      <p:childTnLst>
                        <p:par>
                          <p:cTn fill="hold" id="10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4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10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07"/>
                                        <p:tgtEl>
                                          <p:spTgt spid="104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9"/>
                  </p:tgtEl>
                </p:cond>
              </p:nextCondLst>
            </p:seq>
            <p:seq concurrent="1" nextAc="seek">
              <p:cTn evtFilter="cancelBubble" fill="hold" id="108" nodeType="interactiveSeq" restart="whenNotActive">
                <p:stCondLst>
                  <p:cond evt="onClick" delay="0">
                    <p:tgtEl>
                      <p:spTgt spid="1048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09">
                      <p:stCondLst>
                        <p:cond delay="0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13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1"/>
                  </p:tgtEl>
                </p:cond>
              </p:nextCondLst>
            </p:seq>
            <p:seq concurrent="1" nextAc="seek">
              <p:cTn evtFilter="cancelBubble" fill="hold" id="114" nodeType="interactiveSeq" restart="whenNotActive">
                <p:stCondLst>
                  <p:cond evt="onClick" delay="0">
                    <p:tgtEl>
                      <p:spTgt spid="1048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15">
                      <p:stCondLst>
                        <p:cond delay="0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19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4"/>
                  </p:tgtEl>
                </p:cond>
              </p:nextCondLst>
            </p:seq>
            <p:seq concurrent="1" nextAc="seek">
              <p:cTn evtFilter="cancelBubble" fill="hold" id="120" nodeType="interactiveSeq" restart="whenNotActive">
                <p:stCondLst>
                  <p:cond evt="onClick" delay="0">
                    <p:tgtEl>
                      <p:spTgt spid="1048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21">
                      <p:stCondLst>
                        <p:cond delay="0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25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7"/>
                  </p:tgtEl>
                </p:cond>
              </p:nextCondLst>
            </p:seq>
            <p:seq concurrent="1" nextAc="seek">
              <p:cTn evtFilter="cancelBubble" fill="hold" id="126" nodeType="interactiveSeq" restart="whenNotActive">
                <p:stCondLst>
                  <p:cond evt="onClick" delay="0">
                    <p:tgtEl>
                      <p:spTgt spid="1048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27">
                      <p:stCondLst>
                        <p:cond delay="0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1"/>
                                        <p:tgtEl>
                                          <p:spTgt spid="104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40"/>
                  </p:tgtEl>
                </p:cond>
              </p:nextCondLst>
            </p:seq>
            <p:seq concurrent="1" nextAc="seek">
              <p:cTn evtFilter="cancelBubble" fill="hold" id="132" nodeType="interactiveSeq" restart="whenNotActive">
                <p:stCondLst>
                  <p:cond evt="onClick" delay="0">
                    <p:tgtEl>
                      <p:spTgt spid="1048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33">
                      <p:stCondLst>
                        <p:cond delay="0"/>
                      </p:stCondLst>
                      <p:childTnLst>
                        <p:par>
                          <p:cTn fill="hold" id="1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7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1" id="1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4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1"/>
                  </p:tgtEl>
                </p:cond>
              </p:nextCondLst>
            </p:seq>
            <p:seq concurrent="1" nextAc="seek">
              <p:cTn evtFilter="cancelBubble" fill="hold" id="141" nodeType="interactiveSeq" restart="whenNotActive">
                <p:stCondLst>
                  <p:cond evt="onClick" delay="0">
                    <p:tgtEl>
                      <p:spTgt spid="1048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42">
                      <p:stCondLst>
                        <p:cond delay="0"/>
                      </p:stCondLst>
                      <p:childTnLst>
                        <p:par>
                          <p:cTn fill="hold" id="1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46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2"/>
                  </p:tgtEl>
                </p:cond>
              </p:nextCondLst>
            </p:seq>
          </p:childTnLst>
        </p:cTn>
      </p:par>
    </p:tnLst>
    <p:bldLst>
      <p:bldP spid="1048711" grpId="0" animBg="1"/>
      <p:bldP spid="1048712" grpId="0" animBg="1"/>
      <p:bldP spid="1048712" grpId="1" animBg="1"/>
      <p:bldP spid="1048713" grpId="0" animBg="1"/>
      <p:bldP spid="1048714" grpId="0" animBg="1"/>
      <p:bldP spid="1048715" grpId="0" animBg="1"/>
      <p:bldP spid="1048716" grpId="0" animBg="1"/>
      <p:bldP spid="1048717" grpId="0" animBg="1"/>
      <p:bldP spid="1048718" grpId="0" animBg="1"/>
      <p:bldP spid="1048719" grpId="0" animBg="1"/>
      <p:bldP spid="1048720" grpId="0" animBg="1"/>
      <p:bldP spid="1048721" grpId="0" animBg="1"/>
      <p:bldP spid="1048722" grpId="0" animBg="1"/>
      <p:bldP spid="1048723" grpId="0" animBg="1"/>
      <p:bldP spid="1048724" grpId="0" animBg="1"/>
      <p:bldP spid="1048725" grpId="0" animBg="1"/>
      <p:bldP spid="1048726" grpId="0" animBg="1"/>
      <p:bldP spid="1048727" grpId="0" animBg="1"/>
      <p:bldP spid="1048728" grpId="0" animBg="1"/>
      <p:bldP spid="1048729" grpId="0" animBg="1"/>
      <p:bldP spid="1048730" grpId="0" animBg="1"/>
      <p:bldP spid="1048731" grpId="0" animBg="1"/>
      <p:bldP spid="1048732" grpId="0" animBg="1"/>
      <p:bldP spid="1048733" grpId="0" animBg="1"/>
      <p:bldP spid="1048734" grpId="0" animBg="1"/>
      <p:bldP spid="1048735" grpId="0" animBg="1"/>
      <p:bldP spid="1048736" grpId="0" animBg="1"/>
      <p:bldP spid="1048737" grpId="0" animBg="1"/>
      <p:bldP spid="1048738" grpId="0" animBg="1"/>
      <p:bldP spid="1048739" grpId="0" animBg="1"/>
      <p:bldP spid="1048740" grpId="0" animBg="1"/>
      <p:bldP spid="1048741" grpId="0" animBg="1"/>
      <p:bldP spid="1048742" grpId="0" animBg="1"/>
      <p:bldP spid="10487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8" name="Rectangle 21"/>
          <p:cNvSpPr/>
          <p:nvPr/>
        </p:nvSpPr>
        <p:spPr>
          <a:xfrm>
            <a:off x="2133600" y="1752600"/>
            <a:ext cx="5080000" cy="68580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v"/>
            </a:pP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সৌর বছর কাকে বলে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9" name="Rectangle 22"/>
          <p:cNvSpPr/>
          <p:nvPr/>
        </p:nvSpPr>
        <p:spPr>
          <a:xfrm>
            <a:off x="2133600" y="2895600"/>
            <a:ext cx="5080000" cy="6858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v"/>
            </a:pP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গরমকালে সূর্য কীভাবে তাপ দেয়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0" name="Rectangle 23"/>
          <p:cNvSpPr/>
          <p:nvPr/>
        </p:nvSpPr>
        <p:spPr>
          <a:xfrm>
            <a:off x="2133600" y="4114800"/>
            <a:ext cx="5080000" cy="68580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v"/>
            </a:pP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 কখন সূর্যের কাছে চলে আসে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1" name="Rectangle 24"/>
          <p:cNvSpPr/>
          <p:nvPr/>
        </p:nvSpPr>
        <p:spPr>
          <a:xfrm>
            <a:off x="2133600" y="5257800"/>
            <a:ext cx="5080000" cy="6858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v"/>
            </a:pP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কখন দিন-রাত সমান হয়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2" name="Rectangle 11"/>
          <p:cNvSpPr/>
          <p:nvPr/>
        </p:nvSpPr>
        <p:spPr>
          <a:xfrm>
            <a:off x="7078134" y="533400"/>
            <a:ext cx="1298753" cy="369332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p>
            <a:pPr algn="ctr"/>
            <a:r>
              <a:rPr dirty="0" lang="bn-BD">
                <a:latin typeface="NikoshBAN" pitchFamily="2" charset="0"/>
                <a:cs typeface="NikoshBAN" pitchFamily="2" charset="0"/>
              </a:rPr>
              <a:t>সময়ঃ </a:t>
            </a:r>
            <a:r>
              <a:rPr dirty="0" lang="en-US">
                <a:latin typeface="NikoshBAN" pitchFamily="2" charset="0"/>
                <a:cs typeface="NikoshBAN" pitchFamily="2" charset="0"/>
              </a:rPr>
              <a:t>4</a:t>
            </a:r>
            <a:r>
              <a:rPr dirty="0" lang="bn-BD">
                <a:latin typeface="NikoshBAN" pitchFamily="2" charset="0"/>
                <a:cs typeface="NikoshBAN" pitchFamily="2" charset="0"/>
              </a:rPr>
              <a:t> মিনিটি</a:t>
            </a:r>
            <a:endParaRPr dirty="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18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23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28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33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7" grpId="0" animBg="1"/>
      <p:bldP spid="1048748" grpId="0" animBg="1"/>
      <p:bldP spid="1048749" grpId="0" animBg="1"/>
      <p:bldP spid="1048750" grpId="0" animBg="1"/>
      <p:bldP spid="1048751" grpId="0" animBg="1"/>
      <p:bldP spid="10487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Rectangle 1"/>
          <p:cNvSpPr/>
          <p:nvPr/>
        </p:nvSpPr>
        <p:spPr>
          <a:xfrm>
            <a:off x="914400" y="457200"/>
            <a:ext cx="2506133" cy="76200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7" name="Rectangle 3"/>
          <p:cNvSpPr/>
          <p:nvPr/>
        </p:nvSpPr>
        <p:spPr>
          <a:xfrm>
            <a:off x="5410200" y="2286000"/>
            <a:ext cx="2751666" cy="7620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Ø"/>
            </a:pPr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বিষুব রেখা</a:t>
            </a:r>
            <a:endParaRPr dirty="0" sz="3200" lang="en-US"/>
          </a:p>
        </p:txBody>
      </p:sp>
      <p:sp>
        <p:nvSpPr>
          <p:cNvPr id="1048758" name="Rectangle 4"/>
          <p:cNvSpPr/>
          <p:nvPr/>
        </p:nvSpPr>
        <p:spPr>
          <a:xfrm>
            <a:off x="1600200" y="3810000"/>
            <a:ext cx="2743200" cy="76200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Ø"/>
            </a:pPr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গোলার্ধ</a:t>
            </a:r>
            <a:endParaRPr dirty="0" sz="3200" lang="en-US"/>
          </a:p>
        </p:txBody>
      </p:sp>
      <p:sp>
        <p:nvSpPr>
          <p:cNvPr id="1048759" name="Rectangle 5"/>
          <p:cNvSpPr/>
          <p:nvPr/>
        </p:nvSpPr>
        <p:spPr>
          <a:xfrm>
            <a:off x="5410200" y="3886200"/>
            <a:ext cx="2760133" cy="76200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Ø"/>
            </a:pPr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দক্ষিণ গোলার্ধ</a:t>
            </a:r>
            <a:endParaRPr dirty="0" sz="3200" lang="en-US"/>
          </a:p>
        </p:txBody>
      </p:sp>
      <p:sp>
        <p:nvSpPr>
          <p:cNvPr id="1048760" name="Rectangle 6"/>
          <p:cNvSpPr/>
          <p:nvPr/>
        </p:nvSpPr>
        <p:spPr>
          <a:xfrm>
            <a:off x="1600200" y="2209800"/>
            <a:ext cx="2709333" cy="7620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Ø"/>
            </a:pPr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সৌর বছর</a:t>
            </a:r>
            <a:endParaRPr dirty="0" sz="3200" lang="en-US"/>
          </a:p>
        </p:txBody>
      </p:sp>
      <p:sp>
        <p:nvSpPr>
          <p:cNvPr id="1048761" name="Rectangle 12"/>
          <p:cNvSpPr/>
          <p:nvPr/>
        </p:nvSpPr>
        <p:spPr>
          <a:xfrm>
            <a:off x="1600200" y="5257800"/>
            <a:ext cx="2743200" cy="76200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Ø"/>
            </a:pPr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লম্বভাবে</a:t>
            </a:r>
            <a:endParaRPr dirty="0" sz="3200" lang="en-US"/>
          </a:p>
        </p:txBody>
      </p:sp>
      <p:sp>
        <p:nvSpPr>
          <p:cNvPr id="1048762" name="Rectangle 13"/>
          <p:cNvSpPr/>
          <p:nvPr/>
        </p:nvSpPr>
        <p:spPr>
          <a:xfrm>
            <a:off x="5410200" y="5257800"/>
            <a:ext cx="2743200" cy="76200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Ø"/>
            </a:pPr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তীর্যকভাবে</a:t>
            </a:r>
            <a:endParaRPr dirty="0" sz="32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13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16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21"/>
                                        <p:tgtEl>
                                          <p:spTgt spid="104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24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29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32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6" grpId="0" animBg="1"/>
      <p:bldP spid="1048757" grpId="0" animBg="1"/>
      <p:bldP spid="1048758" grpId="0" animBg="1"/>
      <p:bldP spid="1048759" grpId="0" animBg="1"/>
      <p:bldP spid="1048760" grpId="0" animBg="1"/>
      <p:bldP spid="1048761" grpId="0" animBg="1"/>
      <p:bldP spid="10487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32"/>
          <p:cNvGrpSpPr/>
          <p:nvPr/>
        </p:nvGrpSpPr>
        <p:grpSpPr>
          <a:xfrm>
            <a:off x="304800" y="609600"/>
            <a:ext cx="8382000" cy="5257800"/>
            <a:chOff x="914400" y="609600"/>
            <a:chExt cx="6781800" cy="5257800"/>
          </a:xfrm>
        </p:grpSpPr>
        <p:grpSp>
          <p:nvGrpSpPr>
            <p:cNvPr id="102" name="Group 46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103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104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104876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/>
                  <a:blipFill>
                    <a:blip xmlns:r="http://schemas.openxmlformats.org/officeDocument/2006/relationships" r:embed="rId1"/>
                    <a:tile algn="tl" flip="none" sx="100000" sy="100000" tx="0" ty="0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 rtlCol="0"/>
                  <a:p>
                    <a:pPr algn="ctr"/>
                    <a:endParaRPr lang="en-US"/>
                  </a:p>
                </p:txBody>
              </p:sp>
              <p:sp>
                <p:nvSpPr>
                  <p:cNvPr id="104876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/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 rtlCol="0"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48768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/>
                <a:blipFill>
                  <a:blip xmlns:r="http://schemas.openxmlformats.org/officeDocument/2006/relationships" r:embed="rId2"/>
                  <a:tile algn="tl" flip="none" sx="100000" sy="100000" tx="0" ty="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dirty="0" sz="2800"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48769" name="Rectangle 30"/>
              <p:cNvSpPr/>
              <p:nvPr/>
            </p:nvSpPr>
            <p:spPr>
              <a:xfrm>
                <a:off x="3176426" y="1034774"/>
                <a:ext cx="3630202" cy="693167"/>
              </a:xfrm>
              <a:prstGeom prst="rect"/>
              <a:noFill/>
            </p:spPr>
            <p:txBody>
              <a:bodyPr wrap="square">
                <a:spAutoFit/>
              </a:bodyPr>
              <a:p>
                <a:pPr algn="ctr"/>
                <a:r>
                  <a:rPr dirty="0" sz="3600" lang="bn-IN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dirty="0" sz="3600"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48770" name="Rectangle 23"/>
            <p:cNvSpPr/>
            <p:nvPr/>
          </p:nvSpPr>
          <p:spPr>
            <a:xfrm>
              <a:off x="3733800" y="3124200"/>
              <a:ext cx="1219200" cy="1828800"/>
            </a:xfrm>
            <a:prstGeom prst="rec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771" name="Rectangle 18"/>
          <p:cNvSpPr/>
          <p:nvPr/>
        </p:nvSpPr>
        <p:spPr>
          <a:xfrm>
            <a:off x="1371600" y="2281535"/>
            <a:ext cx="6324599" cy="461665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dirty="0" sz="2400" lang="en-US" err="1">
                <a:latin typeface="NikoshBAN" pitchFamily="2" charset="0"/>
                <a:cs typeface="NikoshBAN" pitchFamily="2" charset="0"/>
              </a:rPr>
              <a:t>দিন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 ও </a:t>
            </a:r>
            <a:r>
              <a:rPr dirty="0" sz="2400" lang="en-US" err="1">
                <a:latin typeface="NikoshBAN" pitchFamily="2" charset="0"/>
                <a:cs typeface="NikoshBAN" pitchFamily="2" charset="0"/>
              </a:rPr>
              <a:t>রাত</a:t>
            </a:r>
            <a:r>
              <a:rPr dirty="0" sz="24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latin typeface="NikoshBAN" pitchFamily="2" charset="0"/>
                <a:cs typeface="NikoshBAN" pitchFamily="2" charset="0"/>
              </a:rPr>
              <a:t>পর্যবেক্ষণ করে বর্তমান মাস কোন ঋতু ব্যাখ্যা কর।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 descr="27487-color-animated-sunset-wallpaper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00" y="381000"/>
            <a:ext cx="8382000" cy="6096000"/>
          </a:xfrm>
          <a:prstGeom prst="rect"/>
        </p:spPr>
      </p:pic>
      <p:sp>
        <p:nvSpPr>
          <p:cNvPr id="1048622" name="Rectangle 2"/>
          <p:cNvSpPr/>
          <p:nvPr/>
        </p:nvSpPr>
        <p:spPr>
          <a:xfrm>
            <a:off x="1388533" y="990600"/>
            <a:ext cx="6637867" cy="91440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dirty="0" sz="4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dirty="0" sz="4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dirty="0" sz="4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dirty="0" sz="4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10" descr="zonsverduistering06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8200" y="533400"/>
            <a:ext cx="7391400" cy="5715000"/>
          </a:xfrm>
          <a:prstGeom prst="rect"/>
        </p:spPr>
      </p:pic>
      <p:sp>
        <p:nvSpPr>
          <p:cNvPr id="1048775" name="Rectangle 7"/>
          <p:cNvSpPr/>
          <p:nvPr/>
        </p:nvSpPr>
        <p:spPr>
          <a:xfrm>
            <a:off x="4191000" y="762000"/>
            <a:ext cx="3886200" cy="762000"/>
          </a:xfrm>
          <a:prstGeom prst="rect"/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dirty="0" sz="4000"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dirty="0" sz="4000" lang="en-US">
              <a:solidFill>
                <a:schemeClr val="bg1"/>
              </a:solidFill>
            </a:endParaRPr>
          </a:p>
        </p:txBody>
      </p:sp>
      <p:sp>
        <p:nvSpPr>
          <p:cNvPr id="1048776" name="Rectangle 8"/>
          <p:cNvSpPr/>
          <p:nvPr/>
        </p:nvSpPr>
        <p:spPr>
          <a:xfrm>
            <a:off x="5410201" y="5257800"/>
            <a:ext cx="2514600" cy="762000"/>
          </a:xfrm>
          <a:prstGeom prst="rect"/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6600" lang="bn-BD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dirty="0" sz="66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13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5" grpId="0"/>
      <p:bldP spid="10487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0" name="Object 1"/>
          <p:cNvGraphicFramePr>
            <a:graphicFrameLocks noChangeAspect="1"/>
          </p:cNvGraphicFramePr>
          <p:nvPr/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1" spid="_x0000_s2056" imgH="2766134" imgW="3689782" progId="PowerPoint.Show.12">
                  <p:embed/>
                </p:oleObj>
              </mc:Choice>
              <mc:Fallback>
                <p:oleObj name="Presentation" r:id="rId1" imgH="2766134" imgW="3689782" progId="PowerPoint.Show.12">
                  <p:embed/>
                  <p:pic>
                    <p:nvPicPr>
                      <p:cNvPr id="2097171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ounded Rectangle 15"/>
          <p:cNvSpPr/>
          <p:nvPr/>
        </p:nvSpPr>
        <p:spPr>
          <a:xfrm>
            <a:off x="457200" y="2895600"/>
            <a:ext cx="3733800" cy="3048000"/>
          </a:xfrm>
          <a:prstGeom prst="round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32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dirty="0" sz="3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সাইফুল</a:t>
            </a:r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dirty="0" sz="28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000" lang="en-US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সর্বলক্ষণা</a:t>
            </a:r>
            <a:r>
              <a:rPr dirty="0" sz="2000" lang="en-US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dirty="0" sz="2000" lang="bn-BD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আলিম মাদরাসা</a:t>
            </a:r>
            <a:endParaRPr dirty="0" sz="2000" lang="en-US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dirty="0" sz="2000" lang="en-US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মনোহরদী</a:t>
            </a:r>
            <a:r>
              <a:rPr dirty="0" sz="2000" lang="en-US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, </a:t>
            </a:r>
            <a:r>
              <a:rPr dirty="0" sz="2000" lang="en-US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নরসিংদী</a:t>
            </a:r>
            <a:r>
              <a:rPr dirty="0" sz="2000" lang="en-US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|</a:t>
            </a:r>
            <a:endParaRPr dirty="0" sz="2000" lang="bn-BD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r>
              <a:rPr dirty="0" sz="2000" lang="en-US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০১৭৫৩০৯৩৫৫৫</a:t>
            </a:r>
            <a:endParaRPr dirty="0" sz="2000" lang="bn-BD"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  <a:p>
            <a:pPr algn="ctr"/>
            <a:endParaRPr dirty="0" sz="20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dirty="0" sz="2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Rounded Rectangle 18"/>
          <p:cNvSpPr/>
          <p:nvPr/>
        </p:nvSpPr>
        <p:spPr>
          <a:xfrm>
            <a:off x="4953001" y="2971800"/>
            <a:ext cx="3615268" cy="2971800"/>
          </a:xfrm>
          <a:prstGeom prst="round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algn="ctr"/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দ্বাদশ</a:t>
            </a:r>
          </a:p>
          <a:p>
            <a:pPr algn="ctr"/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endParaRPr dirty="0" sz="32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17" descr="7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5867400" y="609600"/>
            <a:ext cx="1989667" cy="2285999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609" name="Left-Right Arrow 19"/>
          <p:cNvSpPr/>
          <p:nvPr/>
        </p:nvSpPr>
        <p:spPr>
          <a:xfrm>
            <a:off x="3352800" y="914400"/>
            <a:ext cx="2362200" cy="1219200"/>
          </a:xfrm>
          <a:prstGeom prst="leftRightArrow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>
            <a:prstTxWarp prst="textPlain"/>
          </a:bodyPr>
          <a:p>
            <a:pPr algn="ctr"/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 cstate="screen"/>
          <a:stretch>
            <a:fillRect/>
          </a:stretch>
        </p:blipFill>
        <p:spPr>
          <a:xfrm>
            <a:off x="990133" y="152399"/>
            <a:ext cx="2210267" cy="2590801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  <p:bldP spid="1048608" grpId="0" animBg="1"/>
      <p:bldP spid="10486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4" descr="images23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>
          <a:xfrm>
            <a:off x="381000" y="457200"/>
            <a:ext cx="4038600" cy="3657600"/>
          </a:xfrm>
          <a:prstGeom prst="rect"/>
        </p:spPr>
      </p:pic>
      <p:sp>
        <p:nvSpPr>
          <p:cNvPr id="1048597" name="Rectangle 5"/>
          <p:cNvSpPr/>
          <p:nvPr/>
        </p:nvSpPr>
        <p:spPr>
          <a:xfrm>
            <a:off x="381000" y="4419600"/>
            <a:ext cx="3886200" cy="83820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just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মহান স্বাধীনতা দিবস এক বছর পর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dirty="0" sz="24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dirty="0" sz="24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ফিরে আসে ।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Rectangle 6"/>
          <p:cNvSpPr/>
          <p:nvPr/>
        </p:nvSpPr>
        <p:spPr>
          <a:xfrm>
            <a:off x="685800" y="5562600"/>
            <a:ext cx="7620000" cy="5334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 </a:t>
            </a:r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 বার ফিরে আসার কারণ... 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9" name="Rectangle 13"/>
          <p:cNvSpPr/>
          <p:nvPr/>
        </p:nvSpPr>
        <p:spPr>
          <a:xfrm>
            <a:off x="4724400" y="4419600"/>
            <a:ext cx="3810000" cy="8382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just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 বার বার ফিরে আসার সাথে সৌর জগতের একটি সম্পর্ক রয়েছে।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7" name="Picture 12" descr="8517182_orig.gif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72000" y="457200"/>
            <a:ext cx="4191000" cy="36576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23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  <p:bldP spid="1048598" grpId="0" animBg="1"/>
      <p:bldP spid="10485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40"/>
          <p:cNvGrpSpPr/>
          <p:nvPr/>
        </p:nvGrpSpPr>
        <p:grpSpPr>
          <a:xfrm>
            <a:off x="152400" y="1066800"/>
            <a:ext cx="8839200" cy="4343400"/>
            <a:chOff x="381000" y="1371600"/>
            <a:chExt cx="8458199" cy="3657600"/>
          </a:xfrm>
        </p:grpSpPr>
        <p:pic>
          <p:nvPicPr>
            <p:cNvPr id="2097153" name="Picture 11" descr="Earth_tilt_animation.gif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381000" y="1371600"/>
              <a:ext cx="8458199" cy="3657600"/>
            </a:xfrm>
            <a:prstGeom prst="rect"/>
            <a:ln w="28575">
              <a:noFill/>
            </a:ln>
          </p:spPr>
        </p:pic>
        <p:sp>
          <p:nvSpPr>
            <p:cNvPr id="1048589" name="Rectangle 12"/>
            <p:cNvSpPr/>
            <p:nvPr/>
          </p:nvSpPr>
          <p:spPr>
            <a:xfrm>
              <a:off x="4140200" y="2764974"/>
              <a:ext cx="939800" cy="522514"/>
            </a:xfrm>
            <a:prstGeom prst="rect"/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r>
                <a:rPr dirty="0" sz="2000" lang="en-US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dirty="0" sz="20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6" descr="hqdefault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990600"/>
            <a:ext cx="8077200" cy="4800600"/>
          </a:xfrm>
          <a:prstGeom prst="rect"/>
        </p:spPr>
      </p:pic>
      <p:sp>
        <p:nvSpPr>
          <p:cNvPr id="1048584" name="Rounded Rectangle 1"/>
          <p:cNvSpPr/>
          <p:nvPr/>
        </p:nvSpPr>
        <p:spPr>
          <a:xfrm>
            <a:off x="1143000" y="2667000"/>
            <a:ext cx="6764867" cy="1676400"/>
          </a:xfrm>
          <a:prstGeom prst="roundRect"/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b="1" dirty="0" sz="5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5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 চারদিকে পৃথিবীর ঘূর্ণন- পৃথিবীর বার্ষিক গতি</a:t>
            </a:r>
          </a:p>
          <a:p>
            <a:pPr algn="ctr"/>
            <a:endParaRPr b="1" dirty="0" sz="5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Rounded Rectangle 15"/>
          <p:cNvSpPr/>
          <p:nvPr/>
        </p:nvSpPr>
        <p:spPr>
          <a:xfrm>
            <a:off x="685800" y="2057400"/>
            <a:ext cx="7467600" cy="762000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v"/>
            </a:pPr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বার্ষিক গতি কী তা বলতে পারবে।</a:t>
            </a:r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</a:p>
        </p:txBody>
      </p:sp>
      <p:sp>
        <p:nvSpPr>
          <p:cNvPr id="1048586" name="Rounded Rectangle 17"/>
          <p:cNvSpPr/>
          <p:nvPr/>
        </p:nvSpPr>
        <p:spPr>
          <a:xfrm>
            <a:off x="685800" y="3505200"/>
            <a:ext cx="7543800" cy="762000"/>
          </a:xfrm>
          <a:prstGeom prst="round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v"/>
            </a:pPr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বার্ষিক গতির ফলে সৃষ্ট ঘটনা ব্যাখ্যা করতে পারবে।</a:t>
            </a:r>
            <a:endParaRPr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Rounded Rectangle 21"/>
          <p:cNvSpPr/>
          <p:nvPr/>
        </p:nvSpPr>
        <p:spPr>
          <a:xfrm>
            <a:off x="685800" y="5029200"/>
            <a:ext cx="7619999" cy="762000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>
              <a:buFont typeface="Wingdings" pitchFamily="2" charset="2"/>
              <a:buChar char="v"/>
            </a:pPr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dirty="0" sz="28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পৃথিবীর বার্ষিক গতি</a:t>
            </a:r>
            <a:r>
              <a:rPr dirty="0" sz="28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dirty="0" sz="28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প্রভাব উপলব্ধি করতে পারবে।</a:t>
            </a:r>
            <a:endParaRPr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Rounded Rectangle 10"/>
          <p:cNvSpPr/>
          <p:nvPr/>
        </p:nvSpPr>
        <p:spPr>
          <a:xfrm>
            <a:off x="685799" y="803438"/>
            <a:ext cx="7239000" cy="762000"/>
          </a:xfrm>
          <a:prstGeom prst="roundRect"/>
          <a:scene3d>
            <a:camera prst="perspectiveAbove"/>
            <a:lightRig dir="t" rig="threeP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r>
              <a:rPr dirty="0" sz="3600" i="1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dirty="0" sz="36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7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12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1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500" id="22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  <p:bldP spid="1048586" grpId="0" animBg="1"/>
      <p:bldP spid="1048587" grpId="0" animBg="1"/>
      <p:bldP spid="10485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14"/>
          <p:cNvSpPr/>
          <p:nvPr/>
        </p:nvSpPr>
        <p:spPr>
          <a:xfrm>
            <a:off x="1066800" y="2438400"/>
            <a:ext cx="7086600" cy="4572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ভিডিওটি পর্যবেক্ষণ করে নিচের প্রশ্নগুলোর উত্তর খাতায় লিখ</a:t>
            </a:r>
            <a:endParaRPr dirty="0" sz="2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4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05200" y="304800"/>
          <a:ext cx="2209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" spid="_x0000_s1043" imgH="771480" imgW="914400" showAsIcon="1" progId="Package">
                  <p:embed/>
                </p:oleObj>
              </mc:Choice>
              <mc:Fallback>
                <p:oleObj name="Packager Shell Object" r:id="rId1" imgH="771480" imgW="914400" showAsIcon="1" progId="Package">
                  <p:embed/>
                  <p:pic>
                    <p:nvPicPr>
                      <p:cNvPr id="20971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"/>
                        <a:ext cx="2209800" cy="1828800"/>
                      </a:xfrm>
                      <a:prstGeom prst="rect"/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05" name="Table 8"/>
          <p:cNvGraphicFramePr>
            <a:graphicFrameLocks noGrp="1"/>
          </p:cNvGraphicFramePr>
          <p:nvPr/>
        </p:nvGraphicFramePr>
        <p:xfrm>
          <a:off x="381000" y="3492011"/>
          <a:ext cx="8305800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343400"/>
              </a:tblGrid>
              <a:tr h="533400">
                <a:tc>
                  <a:txBody>
                    <a:bodyPr/>
                    <a:p>
                      <a:pPr algn="ctr"/>
                      <a:r>
                        <a:rPr b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b="0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b="0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ভিডিওটি</a:t>
                      </a:r>
                      <a:r>
                        <a:rPr dirty="0" sz="2000" lang="bn-IN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তে</a:t>
                      </a:r>
                      <a:r>
                        <a:rPr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কী দেখলে?</a:t>
                      </a:r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endParaRPr b="1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6589">
                <a:tc>
                  <a:txBody>
                    <a:bodyPr/>
                    <a:p>
                      <a:pPr algn="l"/>
                      <a:r>
                        <a:rPr baseline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 চারপাশে একবার ঘুরে আসতে পৃথিবীর কত সময় লাগে? </a:t>
                      </a:r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b="1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এই সময়কে কী বলা হয়?</a:t>
                      </a:r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endParaRPr b="1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p>
                      <a:pPr algn="l"/>
                      <a:r>
                        <a:rPr baseline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এই সময়ের গতিকে কী বলা হয়?</a:t>
                      </a:r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b="1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b="1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Table 1"/>
          <p:cNvGraphicFramePr>
            <a:graphicFrameLocks noGrp="1"/>
          </p:cNvGraphicFramePr>
          <p:nvPr/>
        </p:nvGraphicFramePr>
        <p:xfrm>
          <a:off x="381000" y="1143000"/>
          <a:ext cx="8305801" cy="464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14801"/>
              </a:tblGrid>
              <a:tr h="919426">
                <a:tc>
                  <a:txBody>
                    <a:bodyPr/>
                    <a:p>
                      <a:pPr algn="ctr"/>
                      <a:r>
                        <a:rPr b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b="0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b="0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2193"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ভিডিওটি কী</a:t>
                      </a:r>
                      <a:r>
                        <a:rPr baseline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দেখলে</a:t>
                      </a:r>
                      <a:r>
                        <a:rPr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b="1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</a:t>
                      </a:r>
                      <a:r>
                        <a:rPr baseline="0" b="1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চারপাশে পৃথিবীর আবর্তনের</a:t>
                      </a:r>
                      <a:endParaRPr b="1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2193">
                <a:tc>
                  <a:txBody>
                    <a:bodyPr/>
                    <a:p>
                      <a:pPr algn="l"/>
                      <a:r>
                        <a:rPr baseline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 চারপাশে একবার ঘুরে আসতে পৃথিবীর কত সময় লাগে? </a:t>
                      </a:r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="1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৩৬৫ দিন ৬ ঘন্টা ৪৮ মিনিট ৪৭ সেকেন্ড</a:t>
                      </a:r>
                      <a:endParaRPr b="1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2193"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এই সময়কে কী বলা হয়?</a:t>
                      </a:r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b="1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সৌর বছর বা এক</a:t>
                      </a:r>
                      <a:r>
                        <a:rPr baseline="0" b="1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বছর।</a:t>
                      </a:r>
                      <a:endParaRPr b="1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32193">
                <a:tc>
                  <a:txBody>
                    <a:bodyPr/>
                    <a:p>
                      <a:pPr algn="l"/>
                      <a:r>
                        <a:rPr baseline="0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এই সময়ের গতিকে কী বলা হয়?</a:t>
                      </a:r>
                      <a:endParaRPr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b="1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বার্ষিক</a:t>
                      </a:r>
                      <a:r>
                        <a:rPr baseline="0" b="1" dirty="0" sz="2000" lang="bn-BD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গতি।</a:t>
                      </a:r>
                      <a:endParaRPr b="1" dirty="0" sz="2000" lang="en-US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03" name="Rectangle 2"/>
          <p:cNvSpPr/>
          <p:nvPr/>
        </p:nvSpPr>
        <p:spPr>
          <a:xfrm>
            <a:off x="1752600" y="304800"/>
            <a:ext cx="5334000" cy="6096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bn-BD">
                <a:latin typeface="NikoshBAN" pitchFamily="2" charset="0"/>
                <a:cs typeface="NikoshBAN" pitchFamily="2" charset="0"/>
              </a:rPr>
              <a:t>তোমার উত্তর মিলিয়ে নাও।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2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Uthrail Madrasah</dc:creator>
  <cp:lastModifiedBy>Shorif Molla</cp:lastModifiedBy>
  <dcterms:created xsi:type="dcterms:W3CDTF">2006-08-15T12:00:00Z</dcterms:created>
  <dcterms:modified xsi:type="dcterms:W3CDTF">2020-06-26T04:13:20Z</dcterms:modified>
</cp:coreProperties>
</file>