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8" r:id="rId5"/>
    <p:sldId id="263" r:id="rId6"/>
    <p:sldId id="264" r:id="rId7"/>
    <p:sldId id="279" r:id="rId8"/>
    <p:sldId id="267" r:id="rId9"/>
    <p:sldId id="280" r:id="rId10"/>
    <p:sldId id="268" r:id="rId11"/>
    <p:sldId id="281" r:id="rId12"/>
    <p:sldId id="282" r:id="rId13"/>
    <p:sldId id="283" r:id="rId14"/>
    <p:sldId id="284" r:id="rId15"/>
    <p:sldId id="285" r:id="rId16"/>
    <p:sldId id="286" r:id="rId17"/>
    <p:sldId id="275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7563-B0DB-40E1-AE0C-5E53CA44D61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728E-A058-456C-86DF-ED4058E89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7563-B0DB-40E1-AE0C-5E53CA44D61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728E-A058-456C-86DF-ED4058E89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12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7563-B0DB-40E1-AE0C-5E53CA44D61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728E-A058-456C-86DF-ED4058E89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8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7563-B0DB-40E1-AE0C-5E53CA44D61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728E-A058-456C-86DF-ED4058E89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4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7563-B0DB-40E1-AE0C-5E53CA44D61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728E-A058-456C-86DF-ED4058E89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5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7563-B0DB-40E1-AE0C-5E53CA44D61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728E-A058-456C-86DF-ED4058E89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7563-B0DB-40E1-AE0C-5E53CA44D61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728E-A058-456C-86DF-ED4058E89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26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7563-B0DB-40E1-AE0C-5E53CA44D61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728E-A058-456C-86DF-ED4058E89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9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7563-B0DB-40E1-AE0C-5E53CA44D61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728E-A058-456C-86DF-ED4058E89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4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7563-B0DB-40E1-AE0C-5E53CA44D61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728E-A058-456C-86DF-ED4058E89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4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7563-B0DB-40E1-AE0C-5E53CA44D61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728E-A058-456C-86DF-ED4058E89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7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37563-B0DB-40E1-AE0C-5E53CA44D61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B728E-A058-456C-86DF-ED4058E89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0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9666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318062" y="5287452"/>
            <a:ext cx="3007555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dirty="0" err="1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100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053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6370" y="2715005"/>
            <a:ext cx="13596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ধারা</a:t>
            </a:r>
            <a:endParaRPr lang="en-US" sz="54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5211" y="433512"/>
            <a:ext cx="90894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অনুক্রমের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পদগুলো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পরপর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+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লিখলে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20871" y="2361062"/>
            <a:ext cx="8598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1+2+3+………….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20871" y="3373270"/>
            <a:ext cx="8598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1+3+5+………….+ (</a:t>
            </a:r>
            <a:r>
              <a:rPr lang="en-US" sz="4000" dirty="0" err="1"/>
              <a:t>2n</a:t>
            </a:r>
            <a:r>
              <a:rPr lang="en-US" sz="4000" dirty="0"/>
              <a:t>-1)= ? </a:t>
            </a:r>
          </a:p>
        </p:txBody>
      </p:sp>
    </p:spTree>
    <p:extLst>
      <p:ext uri="{BB962C8B-B14F-4D97-AF65-F5344CB8AC3E}">
        <p14:creationId xmlns:p14="http://schemas.microsoft.com/office/powerpoint/2010/main" val="1025610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94308" y="0"/>
            <a:ext cx="40847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সমান্তর</a:t>
            </a:r>
            <a:r>
              <a:rPr lang="en-US" sz="5400" b="1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1" dirty="0" err="1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ধারা</a:t>
            </a:r>
            <a:endParaRPr lang="en-US" sz="5400" b="1" cap="none" spc="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2955" y="923330"/>
            <a:ext cx="11764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ধারার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পূর্ববর্তী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সমান্তর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20871" y="2361062"/>
            <a:ext cx="8598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1+2+3+………….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20871" y="3373270"/>
            <a:ext cx="8598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1+3+5+………….</a:t>
            </a:r>
          </a:p>
        </p:txBody>
      </p:sp>
    </p:spTree>
    <p:extLst>
      <p:ext uri="{BB962C8B-B14F-4D97-AF65-F5344CB8AC3E}">
        <p14:creationId xmlns:p14="http://schemas.microsoft.com/office/powerpoint/2010/main" val="3254883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363" y="177421"/>
            <a:ext cx="49404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সমান্তর</a:t>
            </a:r>
            <a:r>
              <a:rPr lang="en-US" sz="5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ধারার</a:t>
            </a:r>
            <a:r>
              <a:rPr lang="en-US" sz="5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সুত্রাবলীঃ</a:t>
            </a:r>
            <a:r>
              <a:rPr lang="en-US" sz="5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-37345" y="3427118"/>
                <a:ext cx="12102930" cy="119981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n </a:t>
                </a:r>
                <a:r>
                  <a:rPr lang="en-US" sz="5400" dirty="0" err="1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তম</a:t>
                </a:r>
                <a:r>
                  <a:rPr lang="en-US" sz="54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en-US" sz="5400" dirty="0" err="1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পদের</a:t>
                </a:r>
                <a:r>
                  <a:rPr lang="en-US" sz="54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en-US" sz="5400" dirty="0" err="1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সমষ্টি</a:t>
                </a:r>
                <a:r>
                  <a:rPr lang="en-US" sz="54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54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54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54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54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54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5400" b="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5400" b="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5400" b="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5400" b="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54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54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54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5400" b="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5400" b="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5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7345" y="3427118"/>
                <a:ext cx="12102930" cy="1199816"/>
              </a:xfrm>
              <a:prstGeom prst="rect">
                <a:avLst/>
              </a:prstGeom>
              <a:blipFill rotWithShape="0">
                <a:blip r:embed="rId2"/>
                <a:stretch>
                  <a:fillRect l="-2418" t="-9137" b="-203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18363" y="1889982"/>
                <a:ext cx="7406579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n </a:t>
                </a:r>
                <a:r>
                  <a:rPr lang="en-US" sz="5400" dirty="0" err="1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তম</a:t>
                </a:r>
                <a:r>
                  <a:rPr lang="en-US" sz="54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en-US" sz="5400" dirty="0" err="1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পদ</a:t>
                </a:r>
                <a:r>
                  <a:rPr lang="en-US" sz="54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= </a:t>
                </a:r>
                <a14:m>
                  <m:oMath xmlns:m="http://schemas.openxmlformats.org/officeDocument/2006/math">
                    <m:r>
                      <a:rPr lang="en-US" sz="5400" b="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5400" b="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54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54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54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5400" b="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US" sz="5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363" y="1889982"/>
                <a:ext cx="7406579" cy="923330"/>
              </a:xfrm>
              <a:prstGeom prst="rect">
                <a:avLst/>
              </a:prstGeom>
              <a:blipFill rotWithShape="0">
                <a:blip r:embed="rId3"/>
                <a:stretch>
                  <a:fillRect l="-4280" t="-23026" b="-44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7672" y="5240740"/>
                <a:ext cx="847525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1" i="1" smtClean="0">
                        <a:ln w="0"/>
                        <a:solidFill>
                          <a:srgbClr val="92D050"/>
                        </a:solidFill>
                        <a:effectLst/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800" b="1" i="1" smtClean="0">
                        <a:ln w="0"/>
                        <a:solidFill>
                          <a:srgbClr val="92D050"/>
                        </a:solidFill>
                        <a:effectLst/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sz="4800" b="1" i="1" smtClean="0">
                        <a:ln w="0"/>
                        <a:solidFill>
                          <a:srgbClr val="92D050"/>
                        </a:solidFill>
                        <a:effectLst/>
                        <a:latin typeface="Cambria Math" panose="02040503050406030204" pitchFamily="18" charset="0"/>
                      </a:rPr>
                      <m:t>প্রথম</m:t>
                    </m:r>
                    <m:r>
                      <a:rPr lang="en-US" sz="4800" b="1" i="1" smtClean="0">
                        <a:ln w="0"/>
                        <a:solidFill>
                          <a:srgbClr val="92D050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800" b="1" i="1" smtClean="0">
                        <a:ln w="0"/>
                        <a:solidFill>
                          <a:srgbClr val="92D050"/>
                        </a:solidFill>
                        <a:effectLst/>
                        <a:latin typeface="Cambria Math" panose="02040503050406030204" pitchFamily="18" charset="0"/>
                      </a:rPr>
                      <m:t>পদ</m:t>
                    </m:r>
                    <m:r>
                      <a:rPr lang="en-US" sz="4800" b="1" i="1" smtClean="0">
                        <a:ln w="0"/>
                        <a:solidFill>
                          <a:srgbClr val="92D050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800" b="1" i="0" smtClean="0">
                        <a:ln w="0"/>
                        <a:solidFill>
                          <a:srgbClr val="92D050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800" b="1" i="1" smtClean="0">
                        <a:ln w="0"/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en-US" sz="4800" b="1" dirty="0">
                    <a:ln w="0"/>
                    <a:solidFill>
                      <a:srgbClr val="00B0F0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 = </a:t>
                </a:r>
                <a:r>
                  <a:rPr lang="en-US" sz="4800" b="1" dirty="0" err="1">
                    <a:ln w="0"/>
                    <a:solidFill>
                      <a:srgbClr val="00B0F0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সাধারণ</a:t>
                </a:r>
                <a:r>
                  <a:rPr lang="en-US" sz="4800" b="1" dirty="0">
                    <a:ln w="0"/>
                    <a:solidFill>
                      <a:srgbClr val="00B0F0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b="1" dirty="0" err="1">
                    <a:ln w="0"/>
                    <a:solidFill>
                      <a:srgbClr val="00B0F0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অন্তর</a:t>
                </a:r>
                <a:r>
                  <a:rPr lang="en-US" sz="4800" b="1" dirty="0">
                    <a:ln w="0"/>
                    <a:solidFill>
                      <a:srgbClr val="00B0F0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4800" b="1" dirty="0">
                  <a:ln w="0"/>
                  <a:effectLst/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72" y="5240740"/>
                <a:ext cx="8475259" cy="830997"/>
              </a:xfrm>
              <a:prstGeom prst="rect">
                <a:avLst/>
              </a:prstGeom>
              <a:blipFill rotWithShape="0">
                <a:blip r:embed="rId4"/>
                <a:stretch>
                  <a:fillRect t="-15441" b="-39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565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0"/>
          <a:stretch/>
        </p:blipFill>
        <p:spPr>
          <a:xfrm>
            <a:off x="122829" y="1159493"/>
            <a:ext cx="11886862" cy="2498106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450376" y="1869743"/>
            <a:ext cx="8488908" cy="409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450376" y="2408546"/>
            <a:ext cx="8488908" cy="409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0376" y="1925580"/>
            <a:ext cx="61416" cy="49266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625385" y="1815149"/>
            <a:ext cx="191069" cy="65345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764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94" y="733276"/>
            <a:ext cx="11957006" cy="408438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481084" y="4271747"/>
            <a:ext cx="10600898" cy="136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27546" y="4887148"/>
            <a:ext cx="10890914" cy="747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19668" y="4182645"/>
            <a:ext cx="61416" cy="7045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986447" y="4164202"/>
            <a:ext cx="191069" cy="65345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7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50" y="1198240"/>
            <a:ext cx="11786318" cy="2350178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481084" y="2858237"/>
            <a:ext cx="10600898" cy="136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327546" y="3473638"/>
            <a:ext cx="10890914" cy="747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19668" y="2769135"/>
            <a:ext cx="61416" cy="7045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0986447" y="2750692"/>
            <a:ext cx="191069" cy="65345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285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99AC7A-A625-4042-A561-01D4043E3FDE}"/>
              </a:ext>
            </a:extLst>
          </p:cNvPr>
          <p:cNvSpPr/>
          <p:nvPr/>
        </p:nvSpPr>
        <p:spPr>
          <a:xfrm>
            <a:off x="1802704" y="547692"/>
            <a:ext cx="469657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s-IN" sz="6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66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ূল্যায়ন</a:t>
            </a:r>
            <a:r>
              <a:rPr lang="en-US" sz="6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7AB03EB-2802-48F8-BCA3-A41F6385DB91}"/>
              </a:ext>
            </a:extLst>
          </p:cNvPr>
          <p:cNvSpPr/>
          <p:nvPr/>
        </p:nvSpPr>
        <p:spPr>
          <a:xfrm>
            <a:off x="3474415" y="1825508"/>
            <a:ext cx="469657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as-IN" sz="48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8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8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8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as-IN" sz="48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 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B5EBBD-AB24-4679-B0D6-DD328AD806BD}"/>
              </a:ext>
            </a:extLst>
          </p:cNvPr>
          <p:cNvSpPr/>
          <p:nvPr/>
        </p:nvSpPr>
        <p:spPr>
          <a:xfrm>
            <a:off x="3474415" y="3013501"/>
            <a:ext cx="469657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err="1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48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48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108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5408" y="323557"/>
            <a:ext cx="34887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6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6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55845" y="1651379"/>
                <a:ext cx="10167582" cy="7467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 err="1"/>
                  <a:t>অনুক্রমগুলো</a:t>
                </a:r>
                <a:r>
                  <a:rPr lang="en-US" sz="3000" dirty="0"/>
                  <a:t> </a:t>
                </a:r>
                <a:r>
                  <a:rPr lang="en-US" sz="3000" dirty="0" err="1"/>
                  <a:t>লিখঃ</a:t>
                </a:r>
                <a:r>
                  <a:rPr lang="en-US" sz="3000" dirty="0"/>
                  <a:t> (ক)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3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 ,          </m:t>
                    </m:r>
                    <m:d>
                      <m:d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খ</m:t>
                        </m:r>
                      </m:e>
                    </m:d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f>
                      <m:f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3000" dirty="0"/>
                  <a:t>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845" y="1651379"/>
                <a:ext cx="10167582" cy="746743"/>
              </a:xfrm>
              <a:prstGeom prst="rect">
                <a:avLst/>
              </a:prstGeom>
              <a:blipFill rotWithShape="0">
                <a:blip r:embed="rId2"/>
                <a:stretch>
                  <a:fillRect l="-1379" b="-122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845" y="2491149"/>
            <a:ext cx="9661304" cy="273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325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4657" y="1329604"/>
            <a:ext cx="10709983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3900" b="1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ধন্যবাদ</a:t>
            </a:r>
            <a:endParaRPr lang="en-US" sz="23900" b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6681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299881" y="1869743"/>
            <a:ext cx="6646459" cy="212365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18" y="528603"/>
            <a:ext cx="4372585" cy="5582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228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278" y="1915804"/>
            <a:ext cx="7987907" cy="228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47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891" y="869061"/>
            <a:ext cx="9060977" cy="505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70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47921" y="3141007"/>
            <a:ext cx="67010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FINITE SERIES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187062" y="1779096"/>
            <a:ext cx="429636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6600" b="1" dirty="0" err="1">
                <a:ln/>
                <a:solidFill>
                  <a:srgbClr val="FF0000"/>
                </a:solidFill>
              </a:rPr>
              <a:t>সসীম</a:t>
            </a:r>
            <a:r>
              <a:rPr lang="en-US" sz="6600" b="1" dirty="0">
                <a:ln/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ln/>
                <a:solidFill>
                  <a:srgbClr val="FF0000"/>
                </a:solidFill>
              </a:rPr>
              <a:t>ধারা</a:t>
            </a:r>
            <a:endParaRPr lang="en-US" sz="6600" b="1" dirty="0">
              <a:ln/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58768" y="4213564"/>
            <a:ext cx="375295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err="1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88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১3</a:t>
            </a:r>
            <a:endParaRPr lang="en-US" sz="8800" b="1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36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50" y="245655"/>
            <a:ext cx="7042245" cy="769441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 শিখতে পারবে...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97038" y="1351128"/>
            <a:ext cx="9990161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অনুক্রম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99107" y="2412957"/>
            <a:ext cx="9988092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সমান্তর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26604" y="3430140"/>
            <a:ext cx="9960595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সমান্তর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ধারার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</p:spTree>
    <p:extLst>
      <p:ext uri="{BB962C8B-B14F-4D97-AF65-F5344CB8AC3E}">
        <p14:creationId xmlns:p14="http://schemas.microsoft.com/office/powerpoint/2010/main" val="1469712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375" y="395784"/>
            <a:ext cx="1815153" cy="70788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অনুক্রম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713" y="478913"/>
            <a:ext cx="6477640" cy="637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0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5911" y="477671"/>
            <a:ext cx="1965278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অনুক্রমঃ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4717" y="4408227"/>
            <a:ext cx="117507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রাশি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পূর্বের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পরের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সর্ম্পেকে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সাজানো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সেটকে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অবুক্রম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11689" y="477671"/>
            <a:ext cx="8598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1,2,3,………….,n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11689" y="1489879"/>
            <a:ext cx="8598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1,3,5,………….,(</a:t>
            </a:r>
            <a:r>
              <a:rPr lang="en-US" sz="4000" dirty="0" err="1"/>
              <a:t>2n</a:t>
            </a:r>
            <a:r>
              <a:rPr lang="en-US" sz="4000" dirty="0"/>
              <a:t>-1),….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111689" y="2502087"/>
                <a:ext cx="859809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1,4,9,………….,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,……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1689" y="2502087"/>
                <a:ext cx="8598090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2481" t="-14530" b="-35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723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39989" y="231932"/>
            <a:ext cx="1965278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অনুক্রম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20369" y="1555844"/>
                <a:ext cx="1624085" cy="1244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4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0369" y="1555844"/>
                <a:ext cx="1624085" cy="124482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620369" y="3045725"/>
                <a:ext cx="8598090" cy="966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40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40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40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40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sz="40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40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sz="40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rgbClr val="00B0F0"/>
                    </a:solidFill>
                  </a:rPr>
                  <a:t>,………..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0369" y="3045725"/>
                <a:ext cx="8598090" cy="966996"/>
              </a:xfrm>
              <a:prstGeom prst="rect">
                <a:avLst/>
              </a:prstGeom>
              <a:blipFill rotWithShape="0">
                <a:blip r:embed="rId3"/>
                <a:stretch>
                  <a:fillRect b="-13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237629" y="1695401"/>
                <a:ext cx="5363570" cy="9657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4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sz="4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4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sz="4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rgbClr val="C00000"/>
                    </a:solidFill>
                  </a:rPr>
                  <a:t>,………..</a:t>
                </a:r>
                <a:endParaRPr lang="en-US" sz="4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629" y="1695401"/>
                <a:ext cx="5363570" cy="965714"/>
              </a:xfrm>
              <a:prstGeom prst="rect">
                <a:avLst/>
              </a:prstGeom>
              <a:blipFill rotWithShape="0">
                <a:blip r:embed="rId4"/>
                <a:stretch>
                  <a:fillRect b="-12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38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193</Words>
  <Application>Microsoft Office PowerPoint</Application>
  <PresentationFormat>Widescreen</PresentationFormat>
  <Paragraphs>38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monir hossain</cp:lastModifiedBy>
  <cp:revision>41</cp:revision>
  <dcterms:created xsi:type="dcterms:W3CDTF">2020-03-29T04:42:32Z</dcterms:created>
  <dcterms:modified xsi:type="dcterms:W3CDTF">2020-05-12T08:37:31Z</dcterms:modified>
</cp:coreProperties>
</file>