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32" r:id="rId4"/>
    <p:sldMasterId id="2147483756" r:id="rId5"/>
    <p:sldMasterId id="2147483768" r:id="rId6"/>
    <p:sldMasterId id="2147483792" r:id="rId7"/>
    <p:sldMasterId id="2147483816" r:id="rId8"/>
    <p:sldMasterId id="2147483876" r:id="rId9"/>
    <p:sldMasterId id="2147483936" r:id="rId10"/>
    <p:sldMasterId id="2147483948" r:id="rId11"/>
    <p:sldMasterId id="2147483960" r:id="rId12"/>
    <p:sldMasterId id="2147483972" r:id="rId13"/>
    <p:sldMasterId id="2147483984" r:id="rId14"/>
    <p:sldMasterId id="2147483996" r:id="rId15"/>
  </p:sldMasterIdLst>
  <p:notesMasterIdLst>
    <p:notesMasterId r:id="rId37"/>
  </p:notesMasterIdLst>
  <p:sldIdLst>
    <p:sldId id="297" r:id="rId16"/>
    <p:sldId id="283" r:id="rId17"/>
    <p:sldId id="301" r:id="rId18"/>
    <p:sldId id="284" r:id="rId19"/>
    <p:sldId id="260" r:id="rId20"/>
    <p:sldId id="292" r:id="rId21"/>
    <p:sldId id="262" r:id="rId22"/>
    <p:sldId id="263" r:id="rId23"/>
    <p:sldId id="265" r:id="rId24"/>
    <p:sldId id="266" r:id="rId25"/>
    <p:sldId id="299" r:id="rId26"/>
    <p:sldId id="268" r:id="rId27"/>
    <p:sldId id="298" r:id="rId28"/>
    <p:sldId id="285" r:id="rId29"/>
    <p:sldId id="287" r:id="rId30"/>
    <p:sldId id="288" r:id="rId31"/>
    <p:sldId id="270" r:id="rId32"/>
    <p:sldId id="300" r:id="rId33"/>
    <p:sldId id="275" r:id="rId34"/>
    <p:sldId id="286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35DB5-741A-417A-A363-59B981D9127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3CD6D-00FE-4C16-ABA6-63776F22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0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0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20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15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62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2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77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4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9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74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D7EF-8A4D-4C33-805D-86128A67467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3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620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59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052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348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125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02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641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885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60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27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5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453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753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8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238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156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510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77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330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351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91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09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173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904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367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460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22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496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980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319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498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233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5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318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898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995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610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319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597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343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952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581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94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075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927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102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066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051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801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592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719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704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314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1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639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60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188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681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947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53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350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080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4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24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29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112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103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370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58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107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363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9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10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45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2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26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81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95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4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49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55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86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2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57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75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13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8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83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4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53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44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81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5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5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1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15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4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31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27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1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98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54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58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92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4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94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3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59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77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07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00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091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9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3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215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964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80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82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6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84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03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97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5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132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0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661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48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545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07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812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62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666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461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78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547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6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873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845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194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5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353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499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527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714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2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1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940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718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327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663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645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85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274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288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830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61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3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4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2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1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0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jpe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0.jpeg"/><Relationship Id="rId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0.xml"/><Relationship Id="rId6" Type="http://schemas.openxmlformats.org/officeDocument/2006/relationships/audio" Target="../media/audio20.wav"/><Relationship Id="rId5" Type="http://schemas.openxmlformats.org/officeDocument/2006/relationships/image" Target="../media/image43.jpe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image" Target="../media/image26.jpe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5.png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153400" cy="47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8358"/>
            <a:ext cx="8991600" cy="13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0" y="3352800"/>
            <a:ext cx="19510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5758" y="0"/>
                <a:ext cx="9144000" cy="6858000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3800" dirty="0" smtClean="0">
                    <a:solidFill>
                      <a:schemeClr val="tx1"/>
                    </a:solidFill>
                  </a:rPr>
                  <a:t>Q: (3,0)ও(7,0)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বিন্দুগামী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y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অক্ষকে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স্পর্শ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এরুপ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বৃত্তের</a:t>
                </a:r>
                <a:endParaRPr lang="en-US" sz="3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নির্ণয়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chemeClr val="tx1"/>
                    </a:solidFill>
                  </a:rPr>
                  <a:t>কর</a:t>
                </a:r>
                <a:endParaRPr lang="en-US" sz="3800" dirty="0" smtClean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 smtClean="0"/>
                  <a:t>   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400" dirty="0" err="1" smtClean="0">
                    <a:solidFill>
                      <a:schemeClr val="tx1"/>
                    </a:solidFill>
                  </a:rPr>
                  <a:t>সমাধানঃ</a:t>
                </a:r>
                <a:r>
                  <a:rPr lang="bn-IN" sz="25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3400" dirty="0" err="1" smtClean="0">
                    <a:solidFill>
                      <a:schemeClr val="tx1"/>
                    </a:solidFill>
                  </a:rPr>
                  <a:t>ধরি,বৃত্তের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400" dirty="0" err="1" smtClean="0">
                    <a:solidFill>
                      <a:schemeClr val="tx1"/>
                    </a:solidFill>
                  </a:rPr>
                  <a:t>সমীকরন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,  </a:t>
                </a:r>
              </a:p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                                     </a:t>
                </a:r>
                <a:r>
                  <a:rPr lang="bn-IN" sz="29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3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3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𝑔𝑥</m:t>
                    </m:r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𝑓𝑦</m:t>
                    </m:r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29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………..(1)</a:t>
                </a:r>
                <a:r>
                  <a:rPr lang="bn-IN" sz="29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bn-IN" sz="2900" dirty="0" smtClean="0">
                    <a:solidFill>
                      <a:schemeClr val="tx1"/>
                    </a:solidFill>
                  </a:rPr>
                  <a:t>                                                    </a:t>
                </a:r>
                <a:endParaRPr lang="bn-IN" sz="23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3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                </a:t>
                </a:r>
              </a:p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</a:t>
                </a:r>
                <a:r>
                  <a:rPr lang="bn-IN" sz="23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Y </a:t>
                </a:r>
                <a:r>
                  <a:rPr lang="en-US" sz="2900" dirty="0" err="1" smtClean="0">
                    <a:solidFill>
                      <a:schemeClr val="tx1"/>
                    </a:solidFill>
                  </a:rPr>
                  <a:t>অক্ষকে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900" dirty="0" err="1" smtClean="0">
                    <a:solidFill>
                      <a:schemeClr val="tx1"/>
                    </a:solidFill>
                  </a:rPr>
                  <a:t>স্পর্শ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9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,   </a:t>
                </a:r>
                <a:r>
                  <a:rPr lang="en-US" sz="2900" dirty="0">
                    <a:solidFill>
                      <a:schemeClr val="tx1"/>
                    </a:solidFill>
                  </a:rPr>
                  <a:t>অতএব </a:t>
                </a:r>
                <a:r>
                  <a:rPr lang="bn-IN" sz="29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9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9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bn-IN" sz="2900" dirty="0" smtClean="0">
                    <a:solidFill>
                      <a:schemeClr val="tx1"/>
                    </a:solidFill>
                  </a:rPr>
                  <a:t>        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………. </a:t>
                </a:r>
                <a:r>
                  <a:rPr lang="bn-IN" sz="2900" dirty="0" smtClean="0">
                    <a:solidFill>
                      <a:schemeClr val="tx1"/>
                    </a:solidFill>
                  </a:rPr>
                  <a:t> ............(2)</a:t>
                </a:r>
              </a:p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   </a:t>
                </a:r>
              </a:p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</a:t>
                </a:r>
                <a:r>
                  <a:rPr lang="bn-IN" sz="2900" dirty="0" smtClean="0">
                    <a:solidFill>
                      <a:schemeClr val="tx1"/>
                    </a:solidFill>
                  </a:rPr>
                  <a:t>(1)</a:t>
                </a:r>
                <a:r>
                  <a:rPr lang="en-US" sz="2900" dirty="0" err="1" smtClean="0">
                    <a:solidFill>
                      <a:schemeClr val="tx1"/>
                    </a:solidFill>
                  </a:rPr>
                  <a:t>বৃত্ত</a:t>
                </a:r>
                <a:r>
                  <a:rPr lang="en-US" sz="2900" dirty="0">
                    <a:solidFill>
                      <a:schemeClr val="tx1"/>
                    </a:solidFill>
                  </a:rPr>
                  <a:t> (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3,0) ও (</a:t>
                </a:r>
                <a:r>
                  <a:rPr lang="en-US" sz="2900" dirty="0">
                    <a:solidFill>
                      <a:schemeClr val="tx1"/>
                    </a:solidFill>
                  </a:rPr>
                  <a:t>7,0</a:t>
                </a:r>
                <a:r>
                  <a:rPr lang="en-US" sz="2300" dirty="0">
                    <a:solidFill>
                      <a:schemeClr val="tx1"/>
                    </a:solidFill>
                  </a:rPr>
                  <a:t>) </a:t>
                </a:r>
                <a:r>
                  <a:rPr lang="bn-IN" sz="2900" dirty="0" smtClean="0">
                    <a:solidFill>
                      <a:schemeClr val="tx1"/>
                    </a:solidFill>
                  </a:rPr>
                  <a:t>বিন্দুগামী</a:t>
                </a:r>
              </a:p>
              <a:p>
                <a:pPr marL="0" indent="0">
                  <a:buNone/>
                </a:pPr>
                <a:r>
                  <a:rPr lang="bn-IN" sz="23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</a:t>
                </a:r>
              </a:p>
              <a:p>
                <a:pPr marL="0" indent="0">
                  <a:buNone/>
                </a:pPr>
                <a:r>
                  <a:rPr lang="en-US" sz="2900" dirty="0" smtClean="0">
                    <a:solidFill>
                      <a:schemeClr val="tx1"/>
                    </a:solidFill>
                  </a:rPr>
                  <a:t>                                                                            </a:t>
                </a:r>
                <a:r>
                  <a:rPr lang="bn-IN" sz="2900" dirty="0" smtClean="0">
                    <a:solidFill>
                      <a:schemeClr val="tx1"/>
                    </a:solidFill>
                  </a:rPr>
                  <a:t>  9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+6g+c=0……….(3)</a:t>
                </a: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 </a:t>
                </a:r>
              </a:p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49+14g+c=0………..(4)</a:t>
                </a:r>
              </a:p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 </a:t>
                </a:r>
              </a:p>
              <a:p>
                <a:pPr marL="0" indent="0">
                  <a:buNone/>
                </a:pPr>
                <a:r>
                  <a:rPr lang="en-US" sz="2900" dirty="0" smtClean="0">
                    <a:solidFill>
                      <a:schemeClr val="tx1"/>
                    </a:solidFill>
                  </a:rPr>
                  <a:t>                       (3)-(4) </a:t>
                </a:r>
                <a:r>
                  <a:rPr lang="en-US" sz="29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900" dirty="0" err="1" smtClean="0">
                    <a:solidFill>
                      <a:schemeClr val="tx1"/>
                    </a:solidFill>
                  </a:rPr>
                  <a:t>পাই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, -40-8g=0 </a:t>
                </a:r>
                <a:r>
                  <a:rPr lang="en-US" sz="2900" dirty="0" err="1" smtClean="0">
                    <a:solidFill>
                      <a:schemeClr val="tx1"/>
                    </a:solidFill>
                  </a:rPr>
                  <a:t>বা,g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=-5  </a:t>
                </a:r>
                <a:r>
                  <a:rPr lang="en-US" sz="2900" dirty="0" err="1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 c=21</a:t>
                </a:r>
              </a:p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   </a:t>
                </a:r>
              </a:p>
              <a:p>
                <a:pPr marL="0" indent="0">
                  <a:buNone/>
                </a:pPr>
                <a:endParaRPr lang="en-US" sz="23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                               (2) </a:t>
                </a:r>
                <a:r>
                  <a:rPr lang="en-US" sz="2600" dirty="0" err="1" smtClean="0">
                    <a:solidFill>
                      <a:schemeClr val="tx1"/>
                    </a:solidFill>
                  </a:rPr>
                  <a:t>হতে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</a:rPr>
                  <a:t>পাই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,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21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               </a:t>
                </a:r>
              </a:p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   </a:t>
                </a: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                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                       (1)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হতে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পাই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21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=0</a:t>
                </a:r>
                <a:endParaRPr lang="bn-IN" dirty="0" smtClean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758" y="0"/>
                <a:ext cx="9144000" cy="68580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51738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Users\User-PC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37218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         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সমাধানঃ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ধরি,বৃত্তের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𝑔𝑥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𝑓𝑦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……………(1)</a:t>
                </a:r>
                <a:r>
                  <a:rPr lang="bn-IN" sz="1800" dirty="0">
                    <a:solidFill>
                      <a:schemeClr val="tx1"/>
                    </a:solidFill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(-g,-f)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কেন্দ্র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2x-y=3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রেখার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উপর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অবস্থিত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কাজেই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-2g+f=3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f=3+2g…….(2)</a:t>
                </a:r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(1)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(3,-2)ও (-2,0)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বিন্দুগামী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কাজেই,9+4+6g-4f+c=0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বা,13+6g-4(3+2g)+c=0 বা,1-2g+c=0     c=2g-1…………(3)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4-4g+c=0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4-4g+2g-1=0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3-2g=0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(3)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হতেপাই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c= 2.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(2)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নং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হতেপাই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f= 3+2.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6 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(1)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নং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এ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g,fও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c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মান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বসিয়ে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পাই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Ans.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76399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0" y="0"/>
            <a:ext cx="9144000" cy="762000"/>
          </a:xfrm>
          <a:prstGeom prst="flowChartProcess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x-y=3 </a:t>
            </a:r>
            <a:r>
              <a:rPr lang="en-US" dirty="0" err="1">
                <a:solidFill>
                  <a:srgbClr val="C00000"/>
                </a:solidFill>
              </a:rPr>
              <a:t>রেখার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উপর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কেন্দ্রবিশিষ্ট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একটি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বৃত্ত</a:t>
            </a:r>
            <a:r>
              <a:rPr lang="en-US" dirty="0">
                <a:solidFill>
                  <a:srgbClr val="C00000"/>
                </a:solidFill>
              </a:rPr>
              <a:t> (3,-2)ও (-2,0) </a:t>
            </a:r>
            <a:r>
              <a:rPr lang="en-US" dirty="0" err="1">
                <a:solidFill>
                  <a:srgbClr val="C00000"/>
                </a:solidFill>
              </a:rPr>
              <a:t>বিন্দুগামী।বৃত্তটির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সমীকরণ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নির্ণয়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কর</a:t>
            </a:r>
            <a:r>
              <a:rPr lang="en-US" dirty="0">
                <a:solidFill>
                  <a:srgbClr val="C0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03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76200"/>
            <a:ext cx="61722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0999" y="5486400"/>
                <a:ext cx="822960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একটি </a:t>
                </a:r>
                <a:r>
                  <a:rPr lang="en-US" dirty="0" err="1" smtClean="0"/>
                  <a:t>রিক্সার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সামনের</a:t>
                </a:r>
                <a:r>
                  <a:rPr lang="en-US" dirty="0" smtClean="0"/>
                  <a:t> </a:t>
                </a:r>
                <a:r>
                  <a:rPr lang="bn-IN" dirty="0" smtClean="0"/>
                  <a:t>চাকার সমীকরণ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০</m:t>
                    </m:r>
                  </m:oMath>
                </a14:m>
                <a:r>
                  <a:rPr lang="bn-IN" dirty="0" smtClean="0"/>
                  <a:t> এমন একটি চাকার সমীকরণ নির্ণয় কর যার কেন্দ্র </a:t>
                </a:r>
                <a:r>
                  <a:rPr lang="en-US" sz="2400" dirty="0"/>
                  <a:t>x- </a:t>
                </a:r>
                <a:r>
                  <a:rPr lang="bn-IN" dirty="0" smtClean="0"/>
                  <a:t>অক্ষে অবস্থিত এবং যা প্রদত্ত চাকার কেন্দ্র এবং </a:t>
                </a:r>
                <a:r>
                  <a:rPr lang="en-US" dirty="0"/>
                  <a:t>(</a:t>
                </a:r>
                <a:r>
                  <a:rPr lang="en-US" dirty="0" smtClean="0"/>
                  <a:t>3,0)</a:t>
                </a:r>
                <a:r>
                  <a:rPr lang="bn-IN" dirty="0" smtClean="0"/>
                  <a:t> বিন্দুগামী।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486400"/>
                <a:ext cx="8229601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592" t="-384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5867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9166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lvl="0" algn="l"/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bn-IN" sz="60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bn-IN" sz="60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কা</a:t>
                </a:r>
                <a:r>
                  <a:rPr lang="en-US" sz="60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জের</a:t>
                </a:r>
                <a:r>
                  <a:rPr lang="en-US" sz="60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dirty="0" err="1" smtClean="0">
                    <a:solidFill>
                      <a:prstClr val="black"/>
                    </a:solidFill>
                  </a:rPr>
                  <a:t>সমাধানঃ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ধরি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চাকার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বৃত্তের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</a:t>
                </a: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bn-IN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𝑔𝑥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……………(i)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   </a:t>
                </a:r>
              </a:p>
              <a:p>
                <a:pPr lvl="0" algn="l"/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            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কেন্দ্র </a:t>
                </a:r>
                <a:r>
                  <a:rPr lang="en-US" dirty="0">
                    <a:solidFill>
                      <a:prstClr val="black"/>
                    </a:solidFill>
                  </a:rPr>
                  <a:t>x- </a:t>
                </a:r>
                <a:r>
                  <a:rPr lang="bn-IN" sz="2400" dirty="0">
                    <a:solidFill>
                      <a:prstClr val="black"/>
                    </a:solidFill>
                  </a:rPr>
                  <a:t>অক্ষে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অবস্থিত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সুতরাং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……………(ii)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/>
                <a:r>
                  <a:rPr lang="bn-IN" sz="2400" dirty="0" smtClean="0">
                    <a:solidFill>
                      <a:prstClr val="black"/>
                    </a:solidFill>
                  </a:rPr>
                  <a:t>     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     প্রদত্ত চাকার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কেন্দ্র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(1,0</a:t>
                </a:r>
                <a:r>
                  <a:rPr lang="en-US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l"/>
                <a:r>
                  <a:rPr lang="bn-IN" sz="28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800" dirty="0">
                    <a:solidFill>
                      <a:prstClr val="black"/>
                    </a:solidFill>
                  </a:rPr>
                  <a:t>i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)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নং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(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3,0)ও (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1,0)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বিন্দুগামী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কাজেই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 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1+2g+c=0………..(iii)   ও</a:t>
                </a:r>
              </a:p>
              <a:p>
                <a:pPr algn="l"/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                                                     9+6g+c=0 ………..(iv) </a:t>
                </a:r>
              </a:p>
              <a:p>
                <a:pPr algn="l"/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                                    (iii) – (iv)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 8+4g=0</a:t>
                </a:r>
              </a:p>
              <a:p>
                <a:pPr algn="l"/>
                <a:r>
                  <a:rPr lang="bn-IN" sz="2800" b="1" dirty="0" smtClean="0">
                    <a:solidFill>
                      <a:prstClr val="black"/>
                    </a:solidFill>
                  </a:rPr>
                  <a:t>                                                 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400" b="1" dirty="0">
                    <a:solidFill>
                      <a:prstClr val="black"/>
                    </a:solidFill>
                  </a:rPr>
                  <a:t>∴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   </a:t>
                </a:r>
                <a:r>
                  <a:rPr lang="bn-IN" sz="2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g = - 2</a:t>
                </a:r>
                <a:r>
                  <a:rPr lang="bn-IN" sz="2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algn="l"/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                                  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(iii)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  c = - 1- 2 (- 2)= 3</a:t>
                </a:r>
              </a:p>
              <a:p>
                <a:pPr lvl="0" algn="l"/>
                <a:r>
                  <a:rPr lang="bn-IN" sz="2400" b="1" dirty="0" smtClean="0">
                    <a:solidFill>
                      <a:prstClr val="black"/>
                    </a:solidFill>
                  </a:rPr>
                  <a:t>∴  </a:t>
                </a:r>
                <a:r>
                  <a:rPr lang="bn-IN" sz="2400" b="1" dirty="0">
                    <a:solidFill>
                      <a:prstClr val="black"/>
                    </a:solidFill>
                  </a:rPr>
                  <a:t>নির্ণেয় </a:t>
                </a:r>
                <a:r>
                  <a:rPr lang="en-US" sz="2400" b="1" dirty="0" err="1" smtClean="0">
                    <a:solidFill>
                      <a:prstClr val="black"/>
                    </a:solidFill>
                  </a:rPr>
                  <a:t>চাকার</a:t>
                </a:r>
                <a:r>
                  <a:rPr lang="bn-IN" sz="24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400" b="1" dirty="0">
                    <a:solidFill>
                      <a:prstClr val="black"/>
                    </a:solidFill>
                  </a:rPr>
                  <a:t>সমীকরণ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bn-IN" sz="2400" b="1" dirty="0">
                  <a:solidFill>
                    <a:prstClr val="black"/>
                  </a:solidFill>
                </a:endParaRPr>
              </a:p>
              <a:p>
                <a:pPr algn="l"/>
                <a:endParaRPr lang="en-US" sz="20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9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75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76200" y="4114800"/>
            <a:ext cx="9067800" cy="12954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000" b="1" dirty="0" err="1">
                <a:solidFill>
                  <a:srgbClr val="C00000"/>
                </a:solidFill>
              </a:rPr>
              <a:t>এরূপ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বৃত্তের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সমীকরণ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নির্ণয়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কর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যা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মূলবিন্দু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থেকে</a:t>
            </a:r>
            <a:r>
              <a:rPr lang="en-US" sz="2000" b="1" dirty="0">
                <a:solidFill>
                  <a:srgbClr val="C00000"/>
                </a:solidFill>
              </a:rPr>
              <a:t> – </a:t>
            </a:r>
            <a:r>
              <a:rPr lang="bn-IN" sz="2000" b="1" dirty="0">
                <a:solidFill>
                  <a:srgbClr val="C00000"/>
                </a:solidFill>
              </a:rPr>
              <a:t>4</a:t>
            </a:r>
            <a:r>
              <a:rPr lang="en-US" sz="2000" b="1" dirty="0" err="1">
                <a:solidFill>
                  <a:srgbClr val="C00000"/>
                </a:solidFill>
              </a:rPr>
              <a:t>একক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দূর</a:t>
            </a:r>
            <a:r>
              <a:rPr lang="bn-IN" sz="2000" b="1" dirty="0">
                <a:solidFill>
                  <a:srgbClr val="C00000"/>
                </a:solidFill>
              </a:rPr>
              <a:t>ত্বে </a:t>
            </a:r>
            <a:r>
              <a:rPr lang="en-US" sz="2000" b="1" dirty="0">
                <a:solidFill>
                  <a:srgbClr val="C00000"/>
                </a:solidFill>
              </a:rPr>
              <a:t>y</a:t>
            </a:r>
            <a:r>
              <a:rPr lang="bn-IN" sz="2000" b="1" dirty="0">
                <a:solidFill>
                  <a:srgbClr val="C00000"/>
                </a:solidFill>
              </a:rPr>
              <a:t> –অক্ষকে</a:t>
            </a:r>
          </a:p>
          <a:p>
            <a:pPr lvl="0">
              <a:spcBef>
                <a:spcPct val="20000"/>
              </a:spcBef>
            </a:pPr>
            <a:r>
              <a:rPr lang="bn-IN" sz="2000" b="1" dirty="0">
                <a:solidFill>
                  <a:srgbClr val="C00000"/>
                </a:solidFill>
              </a:rPr>
              <a:t>স্পর্শ করে এবং</a:t>
            </a:r>
            <a:r>
              <a:rPr lang="en-US" sz="2000" b="1" dirty="0">
                <a:solidFill>
                  <a:srgbClr val="C00000"/>
                </a:solidFill>
              </a:rPr>
              <a:t> 6</a:t>
            </a:r>
            <a:r>
              <a:rPr lang="bn-IN" sz="2000" b="1" dirty="0">
                <a:solidFill>
                  <a:srgbClr val="C00000"/>
                </a:solidFill>
              </a:rPr>
              <a:t> –থেকে একক দীর্ঘ একটি জ্যা খণ্ডন করে।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Process 5"/>
              <p:cNvSpPr/>
              <p:nvPr/>
            </p:nvSpPr>
            <p:spPr>
              <a:xfrm>
                <a:off x="0" y="5410200"/>
                <a:ext cx="9067800" cy="1295400"/>
              </a:xfrm>
              <a:prstGeom prst="flowChart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:r>
                  <a:rPr lang="bn-IN" sz="1700" dirty="0">
                    <a:solidFill>
                      <a:srgbClr val="FF0000"/>
                    </a:solidFill>
                  </a:rPr>
                  <a:t> </a:t>
                </a:r>
                <a:r>
                  <a:rPr lang="en-US" sz="1700" dirty="0">
                    <a:solidFill>
                      <a:srgbClr val="FF0000"/>
                    </a:solidFill>
                  </a:rPr>
                  <a:t>Q: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17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17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1700" dirty="0">
                    <a:solidFill>
                      <a:srgbClr val="FF0000"/>
                    </a:solidFill>
                  </a:rPr>
                  <a:t>   বৃত্তটি  </a:t>
                </a:r>
                <a:r>
                  <a:rPr lang="en-US" sz="1700" dirty="0">
                    <a:solidFill>
                      <a:srgbClr val="FF0000"/>
                    </a:solidFill>
                  </a:rPr>
                  <a:t>x-</a:t>
                </a:r>
                <a:r>
                  <a:rPr lang="bn-IN" sz="1700" dirty="0">
                    <a:solidFill>
                      <a:srgbClr val="FF0000"/>
                    </a:solidFill>
                  </a:rPr>
                  <a:t> অক্ষকেস্পর্শ করে।</a:t>
                </a:r>
                <a:r>
                  <a:rPr lang="en-US" sz="1700" dirty="0">
                    <a:solidFill>
                      <a:srgbClr val="FF0000"/>
                    </a:solidFill>
                  </a:rPr>
                  <a:t> c</a:t>
                </a:r>
                <a:r>
                  <a:rPr lang="bn-IN" sz="1700" dirty="0">
                    <a:solidFill>
                      <a:srgbClr val="FF0000"/>
                    </a:solidFill>
                  </a:rPr>
                  <a:t> </a:t>
                </a:r>
                <a:r>
                  <a:rPr lang="en-US" sz="1700" dirty="0" err="1" smtClean="0">
                    <a:solidFill>
                      <a:srgbClr val="FF0000"/>
                    </a:solidFill>
                  </a:rPr>
                  <a:t>এর</a:t>
                </a:r>
                <a:r>
                  <a:rPr lang="en-US" sz="1700" dirty="0" smtClean="0">
                    <a:solidFill>
                      <a:srgbClr val="FF0000"/>
                    </a:solidFill>
                  </a:rPr>
                  <a:t> </a:t>
                </a:r>
                <a:r>
                  <a:rPr lang="bn-IN" sz="1700" dirty="0" smtClean="0">
                    <a:solidFill>
                      <a:srgbClr val="FF0000"/>
                    </a:solidFill>
                  </a:rPr>
                  <a:t>মান এবং </a:t>
                </a:r>
                <a:r>
                  <a:rPr lang="bn-IN" sz="1700" dirty="0">
                    <a:solidFill>
                      <a:srgbClr val="FF0000"/>
                    </a:solidFill>
                  </a:rPr>
                  <a:t>স্পর্শ বিন্দুর</a:t>
                </a:r>
                <a:r>
                  <a:rPr lang="en-US" sz="1700" dirty="0">
                    <a:solidFill>
                      <a:srgbClr val="FF0000"/>
                    </a:solidFill>
                  </a:rPr>
                  <a:t> </a:t>
                </a:r>
                <a:r>
                  <a:rPr lang="bn-IN" sz="1700" dirty="0">
                    <a:solidFill>
                      <a:srgbClr val="FF0000"/>
                    </a:solidFill>
                  </a:rPr>
                  <a:t>স্থানাংঙ্ক</a:t>
                </a:r>
                <a:r>
                  <a:rPr lang="en-US" sz="1700" dirty="0">
                    <a:solidFill>
                      <a:srgbClr val="FF0000"/>
                    </a:solidFill>
                  </a:rPr>
                  <a:t> </a:t>
                </a:r>
                <a:r>
                  <a:rPr lang="as-IN" sz="1700" dirty="0">
                    <a:solidFill>
                      <a:srgbClr val="FF0000"/>
                    </a:solidFill>
                  </a:rPr>
                  <a:t>নির্ণয় কর।</a:t>
                </a:r>
                <a:r>
                  <a:rPr lang="as-IN" sz="25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bn-IN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Flowchart: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0200"/>
                <a:ext cx="9067800" cy="1295400"/>
              </a:xfrm>
              <a:prstGeom prst="flowChartProcess">
                <a:avLst/>
              </a:prstGeom>
              <a:blipFill rotWithShape="1">
                <a:blip r:embed="rId4"/>
                <a:stretch>
                  <a:fillRect l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 descr="C:\Users\User-PC\Desktop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83" y="2133600"/>
            <a:ext cx="1402218" cy="9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lvl="0" indent="0" defTabSz="685800">
                  <a:lnSpc>
                    <a:spcPct val="90000"/>
                  </a:lnSpc>
                  <a:spcBef>
                    <a:spcPts val="750"/>
                  </a:spcBef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(i) </a:t>
                </a:r>
                <a:r>
                  <a:rPr lang="as-IN" dirty="0" smtClean="0">
                    <a:solidFill>
                      <a:srgbClr val="FF0000"/>
                    </a:solidFill>
                  </a:rPr>
                  <a:t>জোড়ায় </a:t>
                </a:r>
                <a:r>
                  <a:rPr lang="bn-IN" dirty="0">
                    <a:solidFill>
                      <a:srgbClr val="FF0000"/>
                    </a:solidFill>
                    <a:ea typeface="Cambria Math"/>
                  </a:rPr>
                  <a:t>কাজের সমাধান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lv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 স</a:t>
                </a:r>
                <a:r>
                  <a:rPr lang="bn-IN" sz="2000" b="1" dirty="0" smtClean="0">
                    <a:solidFill>
                      <a:srgbClr val="002060"/>
                    </a:solidFill>
                  </a:rPr>
                  <a:t>মাধানঃ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ধরি,বৃত্তটির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সমীকরণ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𝑔𝑥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𝑓𝑦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…………….(</a:t>
                </a:r>
                <a:r>
                  <a:rPr lang="en-US" sz="2000" dirty="0">
                    <a:solidFill>
                      <a:prstClr val="black"/>
                    </a:solidFill>
                  </a:rPr>
                  <a:t>1)</a:t>
                </a:r>
                <a:endParaRPr lang="bn-IN" sz="20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যেহেতু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বৃত্ত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y-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অক্ষকে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(0,-4)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বিন্দুতে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স্পর্শ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করে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সুতরাং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 ……………(2)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sz="2000" b="1" dirty="0" err="1" smtClean="0">
                    <a:solidFill>
                      <a:prstClr val="black"/>
                    </a:solidFill>
                  </a:rPr>
                  <a:t>কাজেই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,  16-8f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bn-IN" sz="20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bn-IN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bn-IN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:endParaRPr lang="bn-IN" sz="20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               </a:t>
                </a:r>
                <a:r>
                  <a:rPr lang="bn-IN" sz="2000" b="1" dirty="0" smtClean="0">
                    <a:solidFill>
                      <a:prstClr val="black"/>
                    </a:solidFill>
                  </a:rPr>
                  <a:t> ⇒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4 – f = 0</a:t>
                </a:r>
              </a:p>
              <a:p>
                <a:pPr marL="0" indent="0">
                  <a:buNone/>
                </a:pPr>
                <a:r>
                  <a:rPr lang="bn-IN" sz="2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                     </a:t>
                </a:r>
                <a:r>
                  <a:rPr lang="bn-IN" sz="2000" b="1" dirty="0" smtClean="0">
                    <a:solidFill>
                      <a:prstClr val="black"/>
                    </a:solidFill>
                  </a:rPr>
                  <a:t>∴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f = 4</a:t>
                </a:r>
                <a:endParaRPr lang="bn-IN" sz="20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bn-IN" sz="2000" b="1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(2)</a:t>
                </a:r>
                <a:r>
                  <a:rPr lang="bn-IN" sz="2000" b="1" dirty="0">
                    <a:solidFill>
                      <a:prstClr val="black"/>
                    </a:solidFill>
                  </a:rPr>
                  <a:t> ⇒       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c = 16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prstClr val="black"/>
                    </a:solidFill>
                  </a:rPr>
                  <a:t>শর্তমতে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,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𝒄</m:t>
                        </m:r>
                      </m:e>
                    </m:rad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bn-IN" sz="20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                </a:t>
                </a:r>
                <a:r>
                  <a:rPr lang="bn-IN" sz="2000" b="1" dirty="0" smtClean="0">
                    <a:solidFill>
                      <a:prstClr val="black"/>
                    </a:solidFill>
                  </a:rPr>
                  <a:t>⇒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𝒄</m:t>
                        </m:r>
                      </m:e>
                    </m:rad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</a:rPr>
                  <a:t>3</a:t>
                </a:r>
                <a:endParaRPr lang="bn-IN" sz="20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                </a:t>
                </a:r>
                <a:r>
                  <a:rPr lang="bn-IN" sz="2000" b="1" dirty="0" smtClean="0">
                    <a:solidFill>
                      <a:prstClr val="black"/>
                    </a:solidFill>
                  </a:rPr>
                  <a:t>⇒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</a:rPr>
                      <m:t>𝟗</m:t>
                    </m:r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</a:rPr>
                      <m:t>𝟏𝟔</m:t>
                    </m:r>
                  </m:oMath>
                </a14:m>
                <a:endParaRPr lang="bn-IN" sz="20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                </a:t>
                </a:r>
                <a:r>
                  <a:rPr lang="bn-IN" sz="2000" b="1" dirty="0" smtClean="0">
                    <a:solidFill>
                      <a:prstClr val="black"/>
                    </a:solidFill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</a:rPr>
                  <a:t> = 25</a:t>
                </a:r>
                <a:endParaRPr lang="bn-IN" sz="20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                </a:t>
                </a:r>
                <a:r>
                  <a:rPr lang="bn-IN" sz="2000" b="1" dirty="0" smtClean="0">
                    <a:solidFill>
                      <a:prstClr val="black"/>
                    </a:solidFill>
                  </a:rPr>
                  <a:t>∴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g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endParaRPr lang="en-US" sz="20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b="1" dirty="0" smtClean="0">
                    <a:solidFill>
                      <a:prstClr val="black"/>
                    </a:solidFill>
                  </a:rPr>
                  <a:t>∴ নির্ণেয় বৃত্তের সমীকরণ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𝟏𝟔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bn-IN" sz="20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8304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52166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C:\Users\User-PC\Desktop\inde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73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781800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55000" lnSpcReduction="20000"/>
              </a:bodyPr>
              <a:lstStyle/>
              <a:p>
                <a:pPr algn="l"/>
                <a:endParaRPr lang="bn-IN" sz="2000" dirty="0" smtClean="0"/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sz="6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smtClean="0">
                    <a:solidFill>
                      <a:srgbClr val="FF0000"/>
                    </a:solidFill>
                  </a:rPr>
                  <a:t>(ii) </a:t>
                </a:r>
                <a:r>
                  <a:rPr lang="bn-IN" sz="6200" dirty="0" smtClean="0">
                    <a:solidFill>
                      <a:srgbClr val="FF0000"/>
                    </a:solidFill>
                  </a:rPr>
                  <a:t>জোড়ায় </a:t>
                </a:r>
                <a:r>
                  <a:rPr lang="bn-IN" sz="6200" dirty="0">
                    <a:solidFill>
                      <a:srgbClr val="FF0000"/>
                    </a:solidFill>
                  </a:rPr>
                  <a:t>কাজের সমাধান </a:t>
                </a: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endParaRPr lang="en-US" sz="6200" dirty="0" smtClean="0"/>
              </a:p>
              <a:p>
                <a:pPr lvl="0" algn="l"/>
                <a:r>
                  <a:rPr lang="en-US" sz="5900" dirty="0" err="1" smtClean="0">
                    <a:solidFill>
                      <a:schemeClr val="tx1"/>
                    </a:solidFill>
                  </a:rPr>
                  <a:t>সমাধানঃ</a:t>
                </a:r>
                <a:r>
                  <a:rPr lang="en-US" sz="4200" dirty="0" smtClean="0"/>
                  <a:t> </a:t>
                </a:r>
                <a:r>
                  <a:rPr lang="en-US" sz="2900" dirty="0" smtClean="0"/>
                  <a:t> </a:t>
                </a:r>
                <a:r>
                  <a:rPr lang="en-US" sz="5100" dirty="0" err="1">
                    <a:solidFill>
                      <a:prstClr val="black"/>
                    </a:solidFill>
                  </a:rPr>
                  <a:t>ধরি,বৃত্তটির</a:t>
                </a:r>
                <a:r>
                  <a:rPr lang="en-US" sz="5100" dirty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সমীক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রণ,</a:t>
                </a:r>
              </a:p>
              <a:p>
                <a:pPr lvl="0" algn="l"/>
                <a:r>
                  <a:rPr lang="en-US" sz="5100" dirty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5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𝑔𝑥</m:t>
                    </m:r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𝑓𝑦</m:t>
                    </m:r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51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6700" dirty="0">
                    <a:solidFill>
                      <a:prstClr val="black"/>
                    </a:solidFill>
                  </a:rPr>
                  <a:t> </a:t>
                </a:r>
                <a:r>
                  <a:rPr lang="en-US" sz="6700" dirty="0" smtClean="0">
                    <a:solidFill>
                      <a:prstClr val="black"/>
                    </a:solidFill>
                  </a:rPr>
                  <a:t>…………</a:t>
                </a:r>
                <a:r>
                  <a:rPr lang="en-US" sz="5100" dirty="0">
                    <a:solidFill>
                      <a:prstClr val="black">
                        <a:tint val="7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1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51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5100" dirty="0" smtClean="0">
                  <a:solidFill>
                    <a:schemeClr val="tx1"/>
                  </a:solidFill>
                </a:endParaRPr>
              </a:p>
              <a:p>
                <a:pPr lvl="0" algn="l"/>
                <a:r>
                  <a:rPr lang="en-US" sz="51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5100" dirty="0" smtClean="0">
                    <a:solidFill>
                      <a:prstClr val="black"/>
                    </a:solidFill>
                  </a:rPr>
                  <a:t>যেহেতু </a:t>
                </a:r>
                <a:r>
                  <a:rPr lang="bn-IN" sz="5100" dirty="0">
                    <a:solidFill>
                      <a:prstClr val="black"/>
                    </a:solidFill>
                  </a:rPr>
                  <a:t>বৃত্ত </a:t>
                </a:r>
                <a:r>
                  <a:rPr lang="en-US" sz="5100" dirty="0">
                    <a:solidFill>
                      <a:prstClr val="black"/>
                    </a:solidFill>
                  </a:rPr>
                  <a:t>x </a:t>
                </a:r>
                <a:r>
                  <a:rPr lang="en-US" sz="5100" dirty="0" err="1">
                    <a:solidFill>
                      <a:prstClr val="black"/>
                    </a:solidFill>
                  </a:rPr>
                  <a:t>অক্ষকে</a:t>
                </a:r>
                <a:r>
                  <a:rPr lang="en-US" sz="5100" dirty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>
                    <a:solidFill>
                      <a:prstClr val="black"/>
                    </a:solidFill>
                  </a:rPr>
                  <a:t>স্পর্শ</a:t>
                </a:r>
                <a:r>
                  <a:rPr lang="en-US" sz="5100" dirty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>
                    <a:solidFill>
                      <a:prstClr val="black"/>
                    </a:solidFill>
                  </a:rPr>
                  <a:t>করে</a:t>
                </a:r>
                <a:r>
                  <a:rPr lang="en-US" sz="5100" dirty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>
                    <a:solidFill>
                      <a:prstClr val="black"/>
                    </a:solidFill>
                  </a:rPr>
                  <a:t>সুতরাং</a:t>
                </a:r>
                <a:r>
                  <a:rPr lang="en-US" sz="51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1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</m:t>
                        </m:r>
                        <m:r>
                          <a:rPr lang="en-US" sz="51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51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bn-IN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………</a:t>
                </a:r>
                <a:r>
                  <a:rPr lang="en-US" sz="5900" dirty="0">
                    <a:solidFill>
                      <a:prstClr val="black">
                        <a:tint val="7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9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59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𝑖𝑖</m:t>
                    </m:r>
                    <m:r>
                      <a:rPr lang="en-US" sz="59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59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:endParaRPr lang="en-US" sz="5100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5100" dirty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                 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প্রদত্ত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বৃত্তের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কেন্দ্র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(2,3)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অর্থাং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51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IN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bn-IN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bn-IN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51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51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/>
                <a:r>
                  <a:rPr lang="en-US" sz="51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sz="5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𝑖𝑖</m:t>
                    </m:r>
                    <m:r>
                      <a:rPr lang="en-US" sz="5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হতে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পাই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, c = 4  </a:t>
                </a:r>
              </a:p>
              <a:p>
                <a:pPr lvl="0" algn="l"/>
                <a:r>
                  <a:rPr lang="en-US" sz="5100" dirty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        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আবার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,</a:t>
                </a:r>
                <a:r>
                  <a:rPr lang="bn-IN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x-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অক্ষে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কোটি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শূন্য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err="1">
                    <a:solidFill>
                      <a:prstClr val="black"/>
                    </a:solidFill>
                  </a:rPr>
                  <a:t>অর্থাং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  y = 0    </a:t>
                </a:r>
                <a:r>
                  <a:rPr lang="bn-IN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  </a:t>
                </a:r>
                <a:endParaRPr lang="bn-IN" sz="51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bn-IN" sz="5100" dirty="0" smtClean="0">
                    <a:solidFill>
                      <a:schemeClr val="tx1"/>
                    </a:solidFill>
                  </a:rPr>
                  <a:t>                </a:t>
                </a:r>
                <a:r>
                  <a:rPr lang="en-US" sz="51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51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5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51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1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1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100" b="0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5100" b="0" i="0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sz="5100" b="0" i="0" smtClean="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5100" b="0" i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5100" b="0" i="0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51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5100" b="0" i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5100" dirty="0" smtClean="0"/>
                  <a:t>  </a:t>
                </a:r>
              </a:p>
              <a:p>
                <a:pPr algn="l"/>
                <a:r>
                  <a:rPr lang="en-US" sz="5100" dirty="0"/>
                  <a:t> </a:t>
                </a:r>
                <a:r>
                  <a:rPr lang="en-US" sz="5100" dirty="0" smtClean="0"/>
                  <a:t>                                      </a:t>
                </a:r>
                <a:r>
                  <a:rPr lang="en-US" sz="5100" dirty="0" smtClean="0">
                    <a:solidFill>
                      <a:schemeClr val="tx1"/>
                    </a:solidFill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1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100" dirty="0" smtClean="0">
                    <a:solidFill>
                      <a:schemeClr val="tx1"/>
                    </a:solidFill>
                  </a:rPr>
                  <a:t>=0</a:t>
                </a:r>
                <a:endParaRPr lang="en-US" sz="51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5100" dirty="0" smtClean="0">
                    <a:solidFill>
                      <a:schemeClr val="tx1"/>
                    </a:solidFill>
                  </a:rPr>
                  <a:t>                                         </a:t>
                </a:r>
                <a:r>
                  <a:rPr lang="en-US" sz="5100" dirty="0">
                    <a:solidFill>
                      <a:schemeClr val="tx1"/>
                    </a:solidFill>
                  </a:rPr>
                  <a:t>∴ </a:t>
                </a:r>
                <a:r>
                  <a:rPr lang="en-US" sz="5100" dirty="0" smtClean="0">
                    <a:solidFill>
                      <a:schemeClr val="tx1"/>
                    </a:solidFill>
                  </a:rPr>
                  <a:t> x = 2</a:t>
                </a:r>
              </a:p>
              <a:p>
                <a:pPr algn="l"/>
                <a:r>
                  <a:rPr lang="en-US" sz="5100" dirty="0"/>
                  <a:t> </a:t>
                </a:r>
                <a:r>
                  <a:rPr lang="en-US" sz="5100" dirty="0" smtClean="0"/>
                  <a:t>                       </a:t>
                </a:r>
                <a:r>
                  <a:rPr lang="en-US" sz="5100" dirty="0">
                    <a:solidFill>
                      <a:prstClr val="black"/>
                    </a:solidFill>
                  </a:rPr>
                  <a:t> ∴ </a:t>
                </a:r>
                <a:r>
                  <a:rPr lang="en-US" sz="5100" dirty="0" smtClean="0"/>
                  <a:t> 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স্পর্শ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5100" dirty="0" smtClean="0">
                    <a:solidFill>
                      <a:prstClr val="black"/>
                    </a:solidFill>
                  </a:rPr>
                  <a:t>বিন্দু</a:t>
                </a:r>
                <a:r>
                  <a:rPr lang="en-US" sz="5100" dirty="0" smtClean="0">
                    <a:solidFill>
                      <a:prstClr val="black"/>
                    </a:solidFill>
                  </a:rPr>
                  <a:t>র </a:t>
                </a:r>
                <a:r>
                  <a:rPr lang="en-US" sz="5100" dirty="0" err="1" smtClean="0">
                    <a:solidFill>
                      <a:prstClr val="black"/>
                    </a:solidFill>
                  </a:rPr>
                  <a:t>স্থানা</a:t>
                </a:r>
                <a:r>
                  <a:rPr lang="bn-IN" sz="5100" dirty="0" smtClean="0">
                    <a:solidFill>
                      <a:prstClr val="black"/>
                    </a:solidFill>
                  </a:rPr>
                  <a:t>ঙ্ক  (2,0)</a:t>
                </a:r>
                <a:endParaRPr lang="en-US" sz="51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7818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5374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6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824024"/>
              </p:ext>
            </p:extLst>
          </p:nvPr>
        </p:nvGraphicFramePr>
        <p:xfrm>
          <a:off x="4483100" y="3352800"/>
          <a:ext cx="1778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7" name="Equation" r:id="rId7" imgW="177480" imgH="152280" progId="Equation.3">
                  <p:embed/>
                </p:oleObj>
              </mc:Choice>
              <mc:Fallback>
                <p:oleObj name="Equation" r:id="rId7" imgW="17748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3100" y="3352800"/>
                        <a:ext cx="1778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63858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8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:\Users\User-PC\Desktop\inde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581400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দলীয়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800600"/>
                <a:ext cx="8991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একটি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সাইকেলের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সামনের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ও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পিছনের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চাকার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সমীকরণ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যথাক্রমে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bn-IN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31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ও</a:t>
                </a:r>
                <a:endParaRPr lang="bn-IN" sz="2000" dirty="0" smtClean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দেখাও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যে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,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চাকাদ্বয়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অন্তঃস্থভাবে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স্পর্শ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করবে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এবং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স্পর্শবিন্দু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নির্ণয়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কর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।</a:t>
                </a:r>
                <a:endParaRPr lang="en-US" sz="600" dirty="0">
                  <a:solidFill>
                    <a:prstClr val="black"/>
                  </a:solidFill>
                </a:endParaRPr>
              </a:p>
              <a:p>
                <a:endParaRPr lang="en-US" sz="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800600"/>
                <a:ext cx="8991600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136" t="-425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1" name="Picture 3" descr="C:\Users\User-PC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019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814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r>
                  <a:rPr lang="bn-IN" sz="7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দলীয়</a:t>
                </a:r>
                <a:r>
                  <a:rPr lang="en-US" sz="7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8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কাজের</a:t>
                </a:r>
                <a:r>
                  <a:rPr lang="en-US" sz="7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8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endParaRPr lang="bn-IN" sz="28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2800" dirty="0" smtClean="0">
                    <a:solidFill>
                      <a:schemeClr val="tx1"/>
                    </a:solidFill>
                  </a:rPr>
                  <a:t>১ম চাকার কেন্দ্র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(1,- 2) 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এবং ব্যাসার্ধ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31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36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0" algn="l"/>
                <a:r>
                  <a:rPr lang="bn-IN" sz="2800" dirty="0" smtClean="0">
                    <a:solidFill>
                      <a:schemeClr val="tx1"/>
                    </a:solidFill>
                  </a:rPr>
                  <a:t>২য় </a:t>
                </a:r>
                <a:r>
                  <a:rPr lang="bn-IN" sz="2800" dirty="0">
                    <a:solidFill>
                      <a:schemeClr val="tx1"/>
                    </a:solidFill>
                  </a:rPr>
                  <a:t>চাকার কেন্দ্র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(- 2, 2) 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এবং </a:t>
                </a:r>
                <a:r>
                  <a:rPr lang="bn-IN" sz="2800" dirty="0">
                    <a:solidFill>
                      <a:schemeClr val="tx1"/>
                    </a:solidFill>
                  </a:rPr>
                  <a:t>ব্যাসার্ধ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lvl="0" algn="l"/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          </a:t>
                </a:r>
                <a:r>
                  <a:rPr lang="bn-IN" sz="28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∴</a:t>
                </a:r>
                <a:r>
                  <a:rPr lang="bn-IN" sz="2800" dirty="0" smtClean="0">
                    <a:solidFill>
                      <a:schemeClr val="tx1"/>
                    </a:solidFill>
                    <a:ea typeface="Cambria Math"/>
                  </a:rPr>
                  <a:t> কেন্দ্রদ্বয়ের দূরত্ব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lvl="0" algn="l"/>
                <a:r>
                  <a:rPr lang="en-US" sz="2800" b="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bn-IN" sz="2800" dirty="0">
                        <a:solidFill>
                          <a:prstClr val="black"/>
                        </a:solidFill>
                      </a:rPr>
                      <m:t>ব্যাসা</m:t>
                    </m:r>
                    <m:r>
                      <m:rPr>
                        <m:nor/>
                      </m:rPr>
                      <a:rPr lang="bn-IN" sz="2800" b="0" i="0" dirty="0" smtClean="0">
                        <a:solidFill>
                          <a:prstClr val="black"/>
                        </a:solidFill>
                      </a:rPr>
                      <m:t>র্ধের বিয়োগফল</m:t>
                    </m:r>
                  </m:oMath>
                </a14:m>
                <a:endParaRPr lang="bn-IN" sz="2800" dirty="0" smtClean="0">
                  <a:solidFill>
                    <a:schemeClr val="tx1"/>
                  </a:solidFill>
                </a:endParaRPr>
              </a:p>
              <a:p>
                <a:pPr lvl="0" algn="l"/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          ∴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চাকাদ্বয়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অন্তঃস্থভাবে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স্পর্শ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ক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রে।</a:t>
                </a:r>
              </a:p>
              <a:p>
                <a:pPr lvl="0" algn="l"/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  ধরি,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স্পর্শবিন্দু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( x, y )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 যা চাকা ২টির কেন্দ্র</a:t>
                </a:r>
                <a:r>
                  <a:rPr lang="bn-IN" sz="2800" dirty="0" smtClean="0">
                    <a:solidFill>
                      <a:schemeClr val="tx1"/>
                    </a:solidFill>
                    <a:ea typeface="Cambria Math"/>
                  </a:rPr>
                  <a:t>দ্বয়ের সংযোগরেখাকে</a:t>
                </a:r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lvl="0" algn="l"/>
                <a:r>
                  <a:rPr lang="en-US" sz="28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      </a:t>
                </a:r>
                <a:r>
                  <a:rPr lang="bn-IN" sz="28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6 : 1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অনুপাতে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বহি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র্বিভক্ত</a:t>
                </a:r>
                <a:r>
                  <a:rPr lang="bn-IN" sz="2800" dirty="0">
                    <a:solidFill>
                      <a:schemeClr val="tx1"/>
                    </a:solidFill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করে।</a:t>
                </a:r>
              </a:p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</a:rPr>
                  <a:t>              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∴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স্পর্শবিন্দু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র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স্থানাঙ্ক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l"/>
                <a:r>
                  <a:rPr lang="en-US" sz="2800" b="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14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𝐴𝑛𝑠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lvl="0" algn="l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8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6000" i="1" dirty="0" smtClean="0">
                    <a:solidFill>
                      <a:srgbClr val="FF0000"/>
                    </a:solidFill>
                    <a:latin typeface="Cambria Math"/>
                  </a:rPr>
                  <a:t>মূল্যায়ন  </a:t>
                </a:r>
              </a:p>
              <a:p>
                <a:pPr algn="l"/>
                <a:r>
                  <a:rPr lang="en-US" sz="2400" dirty="0">
                    <a:solidFill>
                      <a:prstClr val="black"/>
                    </a:solidFill>
                  </a:rPr>
                  <a:t>#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নিচের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উদ্দীপকের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আলোকে</a:t>
                </a:r>
                <a:r>
                  <a:rPr lang="en-US" sz="2400" dirty="0">
                    <a:solidFill>
                      <a:prstClr val="black"/>
                    </a:solidFill>
                  </a:rPr>
                  <a:t> 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ও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2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নং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প্রশ্নের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উত্তর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দাওঃ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        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বৃত্তের </a:t>
                </a:r>
                <a:r>
                  <a:rPr lang="bn-IN" sz="2400" dirty="0">
                    <a:solidFill>
                      <a:prstClr val="black"/>
                    </a:solidFill>
                  </a:rPr>
                  <a:t>সমীকরণ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</a:t>
                </a:r>
              </a:p>
              <a:p>
                <a:pPr marL="457200" indent="-457200" algn="l">
                  <a:buAutoNum type="arabicPeriod"/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বৃত্তটির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কেন্দ্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রের</m:t>
                    </m:r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</a:rPr>
                  <a:t>স্থানাংক কোনটি ? </a:t>
                </a:r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bn-IN" sz="24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bn-IN" sz="24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bn-IN" sz="24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bn-IN" sz="24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</m:d>
                    <m:r>
                      <a:rPr lang="bn-IN" sz="24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      </m:t>
                    </m:r>
                  </m:oMath>
                </a14:m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খ)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bn-IN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bn-IN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,−</m:t>
                        </m:r>
                        <m:r>
                          <a:rPr lang="bn-IN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IN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IN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IN" sz="28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28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bn-IN" sz="2800" b="0" i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    </m:t>
                    </m:r>
                  </m:oMath>
                </a14:m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14:m>
                  <m:oMath xmlns:m="http://schemas.openxmlformats.org/officeDocument/2006/math">
                    <m:r>
                      <a:rPr lang="bn-IN" sz="2400" i="1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bn-IN" sz="2400" b="0" i="1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2400" b="0" i="1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bn-IN" sz="2400" b="0" i="1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bn-IN" sz="24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bn-IN" sz="24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457200" indent="-457200" algn="l">
                  <a:buAutoNum type="arabicPeriod" startAt="2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X- </a:t>
                </a:r>
                <a:r>
                  <a:rPr lang="bn-IN" sz="2400" dirty="0">
                    <a:solidFill>
                      <a:schemeClr val="tx1"/>
                    </a:solidFill>
                  </a:rPr>
                  <a:t>অক্ষের খণ্ডিত অংশের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দৈর্ঘ্য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schemeClr val="tx1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sz="2400" dirty="0">
                        <a:solidFill>
                          <a:schemeClr val="tx1"/>
                        </a:solidFill>
                      </a:rPr>
                      <m:t>?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/>
                  <a:t>    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ক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            খ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   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>
                    <a:solidFill>
                      <a:schemeClr val="tx1"/>
                    </a:solidFill>
                  </a:rPr>
                  <a:t>গ)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       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ঘ)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  <a:latin typeface="Cambria Math"/>
                  </a:rPr>
                  <a:t>3.</a:t>
                </a:r>
                <a:r>
                  <a:rPr lang="b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</a:rPr>
                  <a:t>   বৃত্তটি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y -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অক্ষকেস্পর্শ </a:t>
                </a:r>
                <a:r>
                  <a:rPr lang="bn-IN" sz="2400" dirty="0">
                    <a:solidFill>
                      <a:schemeClr val="tx1"/>
                    </a:solidFill>
                  </a:rPr>
                  <a:t>করে।</a:t>
                </a:r>
                <a:r>
                  <a:rPr lang="en-US" sz="2400" dirty="0">
                    <a:solidFill>
                      <a:schemeClr val="tx1"/>
                    </a:solidFill>
                  </a:rPr>
                  <a:t> c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এর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মান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</a:rPr>
                  <a:t>        ক</a:t>
                </a:r>
                <a:r>
                  <a:rPr lang="en-US" sz="2400" dirty="0">
                    <a:solidFill>
                      <a:prstClr val="black"/>
                    </a:solidFill>
                  </a:rPr>
                  <a:t>)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               </a:t>
                </a:r>
                <a:r>
                  <a:rPr lang="en-US" sz="2400" dirty="0">
                    <a:solidFill>
                      <a:prstClr val="black"/>
                    </a:solidFill>
                  </a:rPr>
                  <a:t>খ)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                     </a:t>
                </a:r>
                <a:r>
                  <a:rPr lang="en-US" sz="2400" dirty="0">
                    <a:solidFill>
                      <a:prstClr val="black"/>
                    </a:solidFill>
                  </a:rPr>
                  <a:t>গ)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             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</a:t>
                </a:r>
                <a:r>
                  <a:rPr lang="en-US" sz="2400" dirty="0">
                    <a:solidFill>
                      <a:prstClr val="black"/>
                    </a:solidFill>
                  </a:rPr>
                  <a:t>ঘ)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ambria Math"/>
                  </a:rPr>
                  <a:t>   </a:t>
                </a:r>
              </a:p>
              <a:p>
                <a:pPr lvl="0" algn="l"/>
                <a:r>
                  <a:rPr lang="en-US" sz="2000" dirty="0" smtClean="0">
                    <a:solidFill>
                      <a:schemeClr val="tx1"/>
                    </a:solidFill>
                    <a:latin typeface="Cambria Math"/>
                  </a:rPr>
                  <a:t>4.</a:t>
                </a:r>
                <a:r>
                  <a:rPr lang="bn-IN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কেন্দ্র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</a:rPr>
                  <a:t>বিশিষ্ট একটি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বৃত্ত</a:t>
                </a:r>
                <a:r>
                  <a:rPr lang="en-US" sz="2400" dirty="0">
                    <a:solidFill>
                      <a:prstClr val="black"/>
                    </a:solidFill>
                  </a:rPr>
                  <a:t> y -</a:t>
                </a:r>
                <a:r>
                  <a:rPr lang="bn-IN" sz="2400" dirty="0">
                    <a:solidFill>
                      <a:prstClr val="black"/>
                    </a:solidFill>
                  </a:rPr>
                  <a:t> অক্ষকেস্পর্শ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করে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বৃত্তটির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ব্যাস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/>
                <a:r>
                  <a:rPr lang="en-US" sz="2000" dirty="0" smtClean="0">
                    <a:solidFill>
                      <a:prstClr val="black"/>
                    </a:solidFill>
                  </a:rPr>
                  <a:t>        ক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               </a:t>
                </a:r>
                <a:r>
                  <a:rPr lang="en-US" sz="2000" dirty="0">
                    <a:solidFill>
                      <a:prstClr val="black"/>
                    </a:solidFill>
                  </a:rPr>
                  <a:t>খ)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  </a:t>
                </a:r>
                <a:r>
                  <a:rPr lang="en-US" sz="2000" dirty="0">
                    <a:solidFill>
                      <a:prstClr val="black"/>
                    </a:solidFill>
                  </a:rPr>
                  <a:t>গ)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14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   </a:t>
                </a:r>
                <a:r>
                  <a:rPr lang="en-US" sz="2000" dirty="0">
                    <a:solidFill>
                      <a:prstClr val="black"/>
                    </a:solidFill>
                  </a:rPr>
                  <a:t>ঘ)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16</m:t>
                    </m:r>
                  </m:oMath>
                </a14:m>
                <a:endParaRPr lang="bn-IN" sz="160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owchart: Connector 1"/>
          <p:cNvSpPr/>
          <p:nvPr/>
        </p:nvSpPr>
        <p:spPr>
          <a:xfrm>
            <a:off x="4724400" y="2590800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7019925" y="3686167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648200" y="5041106"/>
            <a:ext cx="228600" cy="29289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686420" y="6519862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User-PC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9449"/>
            <a:ext cx="1267258" cy="12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 পরিচিতি</a:t>
            </a:r>
          </a:p>
          <a:p>
            <a:endParaRPr lang="bn-I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</a:t>
            </a:r>
            <a:r>
              <a:rPr lang="bn-IN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</a:t>
            </a:r>
            <a:r>
              <a:rPr lang="bn-IN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n-IN" sz="36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</a:t>
            </a:r>
            <a:r>
              <a:rPr lang="bn-I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সহকারী অধ্যাপক</a:t>
            </a: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গণিত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বিভাগ</a:t>
            </a:r>
            <a:endParaRPr lang="bn-IN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  <a:r>
              <a:rPr lang="bn-IN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বলিহার ডিগ্রী কলেজ</a:t>
            </a:r>
            <a:endParaRPr lang="en-US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</a:t>
            </a:r>
            <a:r>
              <a:rPr lang="en-US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বলিহার,নওগাঁ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r>
              <a:rPr lang="en-US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মোবাঃ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০১৭১৪৮৩৮৭২৫</a:t>
            </a: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mustahidulmath@gmail.com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12"/>
            <a:ext cx="3277491" cy="4083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600200" cy="16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1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200400" y="228600"/>
            <a:ext cx="4876800" cy="16764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133600"/>
                <a:ext cx="8991599" cy="53245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32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32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</a:rPr>
                  <a:t>   বৃত্তটি  </a:t>
                </a:r>
                <a:r>
                  <a:rPr lang="en-US" sz="3200" dirty="0">
                    <a:solidFill>
                      <a:schemeClr val="tx1"/>
                    </a:solidFill>
                  </a:rPr>
                  <a:t>x-</a:t>
                </a:r>
                <a:r>
                  <a:rPr lang="bn-IN" sz="3200" dirty="0">
                    <a:solidFill>
                      <a:schemeClr val="tx1"/>
                    </a:solidFill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অক্ষকে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স্পর্শ </a:t>
                </a:r>
                <a:r>
                  <a:rPr lang="bn-IN" sz="3200" dirty="0">
                    <a:solidFill>
                      <a:schemeClr val="tx1"/>
                    </a:solidFill>
                  </a:rPr>
                  <a:t>করে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।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bn-BD" sz="40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800" dirty="0" smtClean="0"/>
                  <a:t>বৃত্ত</a:t>
                </a:r>
                <a:r>
                  <a:rPr lang="en-US" sz="2800" dirty="0" err="1" smtClean="0"/>
                  <a:t>টির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800" dirty="0">
                    <a:solidFill>
                      <a:prstClr val="black"/>
                    </a:solidFill>
                  </a:rPr>
                  <a:t>ব্যাসার্ধ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এবং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X- </a:t>
                </a:r>
                <a:r>
                  <a:rPr lang="bn-IN" sz="2800" dirty="0">
                    <a:solidFill>
                      <a:prstClr val="black"/>
                    </a:solidFill>
                  </a:rPr>
                  <a:t>অক্ষের খণ্ডিত অংশের দৈর্ঘ্য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bn-IN" sz="2800" dirty="0">
                    <a:solidFill>
                      <a:prstClr val="black"/>
                    </a:solidFill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    </a:t>
                </a:r>
                <a:r>
                  <a:rPr lang="bn-IN" sz="2800" dirty="0" smtClean="0"/>
                  <a:t>নির্ণয়কর।</a:t>
                </a:r>
                <a:endParaRPr lang="bn-IN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32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bn-IN" sz="32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খ)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000" dirty="0" smtClean="0"/>
                  <a:t>- </a:t>
                </a:r>
                <a:r>
                  <a:rPr lang="en-US" sz="2800" dirty="0" err="1" smtClean="0"/>
                  <a:t>এর</a:t>
                </a:r>
                <a:r>
                  <a:rPr lang="en-US" sz="2800" dirty="0" smtClean="0"/>
                  <a:t> </a:t>
                </a:r>
                <a:r>
                  <a:rPr lang="bn-IN" sz="2800" dirty="0"/>
                  <a:t>মান এবং স্পর্শ বিন্দুর</a:t>
                </a:r>
                <a:r>
                  <a:rPr lang="en-US" sz="2800" dirty="0"/>
                  <a:t> </a:t>
                </a:r>
                <a:r>
                  <a:rPr lang="bn-IN" sz="2800" dirty="0"/>
                  <a:t>স্থানাংঙ্ক</a:t>
                </a:r>
                <a:r>
                  <a:rPr lang="en-US" sz="2800" dirty="0"/>
                  <a:t> </a:t>
                </a:r>
                <a:r>
                  <a:rPr lang="bn-IN" sz="2800" dirty="0"/>
                  <a:t>নির্ণয়কর</a:t>
                </a:r>
                <a:r>
                  <a:rPr lang="bn-IN" sz="2800" dirty="0" smtClean="0"/>
                  <a:t>।</a:t>
                </a:r>
                <a:endParaRPr lang="bn-IN" sz="4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40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গ) উদ্দীপকের বৃত্তের সাথে সমকেন্দ্রিক এবং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X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-</a:t>
                </a:r>
                <a:r>
                  <a:rPr lang="bn-IN" sz="28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অক্ষকে </a:t>
                </a:r>
              </a:p>
              <a:p>
                <a:r>
                  <a:rPr lang="bn-IN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স্পর্শকরে এরুপ বৃত্তের </a:t>
                </a:r>
                <a:r>
                  <a:rPr lang="en-US" sz="3200" dirty="0">
                    <a:solidFill>
                      <a:prstClr val="black"/>
                    </a:solidFill>
                  </a:rPr>
                  <a:t>y </a:t>
                </a:r>
                <a:r>
                  <a:rPr lang="bn-IN" sz="3200" dirty="0" smtClean="0">
                    <a:solidFill>
                      <a:prstClr val="black"/>
                    </a:solidFill>
                  </a:rPr>
                  <a:t>-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অক্ষের ছেদাংশ </a:t>
                </a:r>
                <a:r>
                  <a:rPr lang="bn-IN" sz="2800" dirty="0">
                    <a:solidFill>
                      <a:prstClr val="black"/>
                    </a:solidFill>
                  </a:rPr>
                  <a:t>নির্ণয়কর।</a:t>
                </a:r>
                <a:endParaRPr lang="bn-IN" sz="4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IN" sz="2800" dirty="0" smtClean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bn-IN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33600"/>
                <a:ext cx="8991599" cy="5324535"/>
              </a:xfrm>
              <a:prstGeom prst="rect">
                <a:avLst/>
              </a:prstGeom>
              <a:blipFill rotWithShape="1">
                <a:blip r:embed="rId4"/>
                <a:stretch>
                  <a:fillRect l="-2373" t="-1718" r="-2847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 descr="C:\Users\User-PC\Desktop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3375"/>
            <a:ext cx="24574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0" y="0"/>
            <a:ext cx="9144000" cy="1066800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</a:rPr>
              <a:t>ধন্যবাদ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6" name="Picture 8" descr="C:\Users\User-PC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39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User-PC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97134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66" y="5084471"/>
            <a:ext cx="160655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C:\Users\User-PC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58" y="48183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User-PC\Desktop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68877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-PC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80" y="25003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User-PC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500312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66" y="2449920"/>
            <a:ext cx="227965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User-PC\Desktop\inde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03" y="36887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User-PC\Desktop\index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92664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066"/>
            <a:ext cx="9144000" cy="52322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4000" dirty="0">
                <a:solidFill>
                  <a:prstClr val="black"/>
                </a:solidFill>
              </a:rPr>
              <a:t>পা</a:t>
            </a:r>
            <a:r>
              <a:rPr lang="en-US" sz="4000" dirty="0">
                <a:solidFill>
                  <a:prstClr val="black"/>
                </a:solidFill>
              </a:rPr>
              <a:t>ঠ </a:t>
            </a:r>
            <a:r>
              <a:rPr lang="en-US" sz="4000" dirty="0" err="1">
                <a:solidFill>
                  <a:prstClr val="black"/>
                </a:solidFill>
              </a:rPr>
              <a:t>পরিচিতি</a:t>
            </a:r>
            <a:endParaRPr lang="en-US" sz="4000" dirty="0">
              <a:solidFill>
                <a:prstClr val="black"/>
              </a:solidFill>
            </a:endParaRPr>
          </a:p>
          <a:p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dirty="0" smtClean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       অধ্যায়ঃ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dirty="0" smtClean="0">
                <a:solidFill>
                  <a:srgbClr val="002060"/>
                </a:solidFill>
              </a:rPr>
              <a:t>বৃত্ত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  <a:p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২৬/০৬/২০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800" dirty="0" smtClean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09073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276538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bn-IN" sz="2000" dirty="0" smtClean="0">
              <a:solidFill>
                <a:schemeClr val="tx1"/>
              </a:solidFill>
            </a:endParaRPr>
          </a:p>
          <a:p>
            <a:pPr algn="l"/>
            <a:r>
              <a:rPr lang="bn-IN" dirty="0" smtClean="0">
                <a:solidFill>
                  <a:schemeClr val="tx1"/>
                </a:solidFill>
              </a:rPr>
              <a:t>বিখ্যাত গ্রিক দার্শনিক প্লেটো প্রথম বৃত্তকে সংজ্ঞায়িত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bn-IN" dirty="0" smtClean="0">
                <a:solidFill>
                  <a:schemeClr val="tx1"/>
                </a:solidFill>
              </a:rPr>
              <a:t> করেছিলেন এবং সঠিকভাবে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বৃত্তকে চিত্রের মাধ্যমে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bn-IN" dirty="0" smtClean="0">
                <a:solidFill>
                  <a:schemeClr val="tx1"/>
                </a:solidFill>
              </a:rPr>
              <a:t> প্রকাশ করতে সক্ষম হয়েছিলেন।  </a:t>
            </a:r>
          </a:p>
          <a:p>
            <a:pPr algn="l"/>
            <a:r>
              <a:rPr lang="bn-IN" sz="4000" dirty="0" smtClean="0">
                <a:solidFill>
                  <a:schemeClr val="tx1"/>
                </a:solidFill>
              </a:rPr>
              <a:t>শিখন ফলঃ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(i)</a:t>
            </a:r>
            <a:r>
              <a:rPr lang="en-US" dirty="0" err="1" smtClean="0">
                <a:solidFill>
                  <a:schemeClr val="tx1"/>
                </a:solidFill>
              </a:rPr>
              <a:t>মূলবিন্দুতে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কেন্দ্রবিশি</a:t>
            </a:r>
            <a:r>
              <a:rPr lang="bn-IN" dirty="0">
                <a:solidFill>
                  <a:schemeClr val="tx1"/>
                </a:solidFill>
              </a:rPr>
              <a:t>ষ্ট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n-IN" dirty="0">
                <a:solidFill>
                  <a:schemeClr val="tx1"/>
                </a:solidFill>
              </a:rPr>
              <a:t>বৃত্তের </a:t>
            </a:r>
            <a:r>
              <a:rPr lang="bn-IN" dirty="0" smtClean="0">
                <a:solidFill>
                  <a:schemeClr val="tx1"/>
                </a:solidFill>
              </a:rPr>
              <a:t>সমীকরণ</a:t>
            </a:r>
            <a:r>
              <a:rPr lang="bn-IN" dirty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নির্ণয়</a:t>
            </a:r>
          </a:p>
          <a:p>
            <a:pPr algn="l"/>
            <a:r>
              <a:rPr lang="bn-IN" dirty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 করতে </a:t>
            </a:r>
            <a:r>
              <a:rPr lang="bn-IN" dirty="0">
                <a:solidFill>
                  <a:schemeClr val="tx1"/>
                </a:solidFill>
              </a:rPr>
              <a:t>পারবে</a:t>
            </a:r>
            <a:r>
              <a:rPr lang="bn-IN" dirty="0" smtClean="0">
                <a:solidFill>
                  <a:schemeClr val="tx1"/>
                </a:solidFill>
              </a:rPr>
              <a:t>।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(ii)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dirty="0">
                <a:solidFill>
                  <a:schemeClr val="tx1"/>
                </a:solidFill>
              </a:rPr>
              <a:t>বৃত্তের </a:t>
            </a:r>
            <a:r>
              <a:rPr lang="en-US" dirty="0" err="1">
                <a:solidFill>
                  <a:schemeClr val="tx1"/>
                </a:solidFill>
              </a:rPr>
              <a:t>সাধারণ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সমীকরণ</a:t>
            </a:r>
            <a:r>
              <a:rPr lang="bn-IN" dirty="0">
                <a:solidFill>
                  <a:schemeClr val="tx1"/>
                </a:solidFill>
              </a:rPr>
              <a:t> নির্ণয় করতে পারবে। </a:t>
            </a:r>
            <a:endParaRPr lang="bn-IN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(iii)X </a:t>
            </a:r>
            <a:r>
              <a:rPr lang="en-US" dirty="0" err="1" smtClean="0">
                <a:solidFill>
                  <a:schemeClr val="tx1"/>
                </a:solidFill>
              </a:rPr>
              <a:t>অক্ষ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Y-</a:t>
            </a:r>
            <a:r>
              <a:rPr lang="en-US" dirty="0" err="1" smtClean="0">
                <a:solidFill>
                  <a:schemeClr val="tx1"/>
                </a:solidFill>
              </a:rPr>
              <a:t>অক্ষ</a:t>
            </a:r>
            <a:r>
              <a:rPr lang="bn-IN" dirty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বা </a:t>
            </a:r>
            <a:r>
              <a:rPr lang="bn-IN" dirty="0">
                <a:solidFill>
                  <a:schemeClr val="tx1"/>
                </a:solidFill>
              </a:rPr>
              <a:t>উভয় </a:t>
            </a:r>
            <a:r>
              <a:rPr lang="en-US" dirty="0" err="1">
                <a:solidFill>
                  <a:schemeClr val="tx1"/>
                </a:solidFill>
              </a:rPr>
              <a:t>অক্ষকে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স্পর্শ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bn-IN" dirty="0" smtClean="0">
                <a:solidFill>
                  <a:schemeClr val="tx1"/>
                </a:solidFill>
              </a:rPr>
              <a:t> এমন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bn-IN" dirty="0" smtClean="0">
                <a:solidFill>
                  <a:schemeClr val="tx1"/>
                </a:solidFill>
              </a:rPr>
              <a:t>   বৃত্তের </a:t>
            </a:r>
            <a:r>
              <a:rPr lang="bn-IN" dirty="0">
                <a:solidFill>
                  <a:schemeClr val="tx1"/>
                </a:solidFill>
              </a:rPr>
              <a:t>সমীকরণ নির্ণয় </a:t>
            </a:r>
            <a:r>
              <a:rPr lang="bn-IN" dirty="0" smtClean="0">
                <a:solidFill>
                  <a:schemeClr val="tx1"/>
                </a:solidFill>
              </a:rPr>
              <a:t>করত পারবে</a:t>
            </a:r>
            <a:r>
              <a:rPr lang="bn-IN" dirty="0">
                <a:solidFill>
                  <a:schemeClr val="tx1"/>
                </a:solidFill>
              </a:rPr>
              <a:t>।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4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lc-record-2020-06-25-11h46m02s-videoplayback (2).mp4-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1600200"/>
            <a:ext cx="7870825" cy="45259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নিচের ভিডিও মনোযোগসহকারে দেখি...... </a:t>
            </a:r>
            <a:endParaRPr kumimoji="0" lang="en-US" sz="2800" b="0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7" descr="C:\Users\User-PC\Desktop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9335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bn-IN" dirty="0" smtClean="0"/>
              <a:t>   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76200"/>
                <a:ext cx="9143999" cy="67818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মূলবিন্দু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তে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কেন্দ্রবিশি</a:t>
                </a:r>
                <a:r>
                  <a:rPr lang="bn-IN" sz="2400" dirty="0">
                    <a:solidFill>
                      <a:schemeClr val="tx1"/>
                    </a:solidFill>
                  </a:rPr>
                  <a:t>ষ্ট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বৃত্তের সমীকরণ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ঃ</a:t>
                </a:r>
              </a:p>
              <a:p>
                <a:pPr algn="l"/>
                <a:r>
                  <a:rPr lang="en-US" sz="2000" dirty="0" err="1" smtClean="0">
                    <a:solidFill>
                      <a:schemeClr val="tx1"/>
                    </a:solidFill>
                  </a:rPr>
                  <a:t>ধরি,বৃত্তের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উপর </a:t>
                </a:r>
                <a:r>
                  <a:rPr lang="en-US" sz="2000" dirty="0">
                    <a:solidFill>
                      <a:schemeClr val="tx1"/>
                    </a:solidFill>
                  </a:rPr>
                  <a:t>P(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x,y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যে কোনো একটি বিন্দু।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থেকে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X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অক্ষের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উপর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PM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লম্ব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টানি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এব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ং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যোগ করি।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তাহলে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OM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x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PM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y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, ব্যাসার্ধ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OP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algn="l"/>
                <a:r>
                  <a:rPr lang="bn-IN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OPM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ত্রিভূজ হতে পাই,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𝑂𝑀</m:t>
                        </m:r>
                      </m:e>
                      <m:sup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I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𝑃𝑀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2000" dirty="0" smtClean="0">
                    <a:solidFill>
                      <a:schemeClr val="tx1"/>
                    </a:solidFill>
                  </a:rPr>
                  <a:t>            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ইহাই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মূলবিন্দুতে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কেন্দ্রবিশি</a:t>
                </a:r>
                <a:r>
                  <a:rPr lang="bn-IN" sz="2000" dirty="0">
                    <a:solidFill>
                      <a:schemeClr val="tx1"/>
                    </a:solidFill>
                  </a:rPr>
                  <a:t>ষ্ট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বৃত্তের সমীকরণ   </a:t>
                </a: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</a:rPr>
                      <m:t>0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tx1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</a:rPr>
                      <m:t>0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tx1"/>
                        </a:solidFill>
                      </a:rPr>
                      <m:t>)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কেন্দ্রবিশি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ষ্ট বৃত্তের সমীকরণ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বা</a:t>
                </a:r>
                <a:r>
                  <a:rPr lang="bn-IN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+(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</a:rPr>
                      <m:t>, (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</a:rPr>
                      <m:t>)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কেন্দ্রবিশি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ষ্ট বৃত্তের সমীকরণ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bn-IN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𝑦𝑘</m:t>
                    </m:r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বা</a:t>
                </a:r>
                <a:r>
                  <a:rPr lang="bn-IN" sz="20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yk</m:t>
                    </m:r>
                  </m:oMath>
                </a14:m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      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ধরি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  h = - g , k = - f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এব</a:t>
                </a:r>
                <a:r>
                  <a:rPr lang="bn-IN" sz="2000" dirty="0">
                    <a:solidFill>
                      <a:schemeClr val="tx1"/>
                    </a:solidFill>
                  </a:rPr>
                  <a:t>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 </a:t>
                </a: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         </a:t>
                </a:r>
                <a:r>
                  <a:rPr lang="bn-IN" sz="2400" b="1" dirty="0" smtClean="0">
                    <a:solidFill>
                      <a:prstClr val="black"/>
                    </a:solidFill>
                  </a:rPr>
                  <a:t>∴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bn-IN" sz="2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𝑔𝑥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𝑓𝑦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0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    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ইহাই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বৃত্তের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সাধারণ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 </a:t>
                </a:r>
              </a:p>
              <a:p>
                <a:pPr lvl="0" algn="l"/>
                <a:r>
                  <a:rPr lang="en-US" sz="1600" dirty="0" smtClean="0">
                    <a:solidFill>
                      <a:schemeClr val="tx1"/>
                    </a:solidFill>
                  </a:rPr>
                  <a:t>       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কেন্দ্র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1600" dirty="0" smtClean="0">
                    <a:solidFill>
                      <a:schemeClr val="tx1"/>
                    </a:solidFill>
                  </a:rPr>
                  <a:t>=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IN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এর</m:t>
                        </m:r>
                        <m:r>
                          <a:rPr lang="bn-IN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IN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সহগ</m:t>
                        </m:r>
                      </m:num>
                      <m:den>
                        <m:r>
                          <a:rPr lang="bn-IN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IN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এর</m:t>
                        </m:r>
                        <m:r>
                          <a:rPr lang="bn-IN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IN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সহগ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 = </a:t>
                </a:r>
                <a:r>
                  <a:rPr lang="en-US" sz="2000" dirty="0">
                    <a:solidFill>
                      <a:schemeClr val="tx1"/>
                    </a:solidFill>
                  </a:rPr>
                  <a:t>(-g,-f)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lvl="0" algn="l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এব</a:t>
                </a:r>
                <a:r>
                  <a:rPr lang="bn-IN" sz="2000" dirty="0">
                    <a:solidFill>
                      <a:prstClr val="black"/>
                    </a:solidFill>
                  </a:rPr>
                  <a:t>ং ব্যাসার্ধ</a:t>
                </a:r>
                <a:r>
                  <a:rPr lang="en-US" sz="20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bn-IN" sz="2000" dirty="0">
                    <a:solidFill>
                      <a:prstClr val="black"/>
                    </a:solidFill>
                  </a:rPr>
                  <a:t>    </a:t>
                </a:r>
              </a:p>
              <a:p>
                <a:pPr algn="l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76200"/>
                <a:ext cx="9143999" cy="67818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6096000" y="2057400"/>
            <a:ext cx="2514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48550" y="838200"/>
            <a:ext cx="0" cy="2438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6629400" y="1295400"/>
            <a:ext cx="1638300" cy="1524000"/>
          </a:xfrm>
          <a:prstGeom prst="arc">
            <a:avLst>
              <a:gd name="adj1" fmla="val 114271"/>
              <a:gd name="adj2" fmla="val 447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448550" y="1447800"/>
            <a:ext cx="47625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24800" y="1447800"/>
            <a:ext cx="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24800" y="12075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P(</a:t>
            </a:r>
            <a:r>
              <a:rPr lang="en-US" dirty="0" err="1" smtClean="0">
                <a:solidFill>
                  <a:prstClr val="black"/>
                </a:solidFill>
              </a:rPr>
              <a:t>x,y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0574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0600" y="2057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3300" y="609600"/>
            <a:ext cx="39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5426" y="2057400"/>
            <a:ext cx="52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9752" y="1447800"/>
            <a:ext cx="48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0157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>
            <a:off x="7162800" y="4038600"/>
            <a:ext cx="1071562" cy="990600"/>
          </a:xfrm>
          <a:prstGeom prst="arc">
            <a:avLst>
              <a:gd name="adj1" fmla="val 114271"/>
              <a:gd name="adj2" fmla="val 447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457950" y="52578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75877" y="3748087"/>
            <a:ext cx="0" cy="1905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12" name="Picture 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71" y="5257800"/>
            <a:ext cx="4635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3" name="Picture 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7" y="3544887"/>
            <a:ext cx="4572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99751" y="4038600"/>
                <a:ext cx="7346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51" y="4038600"/>
                <a:ext cx="734611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826" t="-7692" r="-14876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629400" y="52578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7686675" y="4533900"/>
            <a:ext cx="58751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2400" dirty="0" smtClean="0">
                    <a:solidFill>
                      <a:schemeClr val="tx1"/>
                    </a:solidFill>
                  </a:rPr>
                  <a:t>বৃত্তের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সাধারণ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bn-IN" sz="24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𝑔𝑥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𝑓𝑦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= 0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X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অক্ষে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y = 0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সুতরাং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bn-IN" sz="24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𝑔𝑥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= 0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যা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একটি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দ্বিঘাত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 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    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ধরি,মূল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দ্বয়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X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অক্ষের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দ্বারা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খন্ডিত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অংশের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পরিমাণ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=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bn-IN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:r>
                  <a:rPr lang="bn-IN" sz="24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bn-IN" sz="2400" i="1" dirty="0" smtClean="0">
                    <a:solidFill>
                      <a:schemeClr val="tx1"/>
                    </a:solidFill>
                    <a:latin typeface="Cambria Math"/>
                  </a:rPr>
                  <a:t>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Cambria Math"/>
                  </a:rPr>
                  <a:t>                                 </a:t>
                </a:r>
                <a:r>
                  <a:rPr lang="bn-IN" sz="2400" i="1" dirty="0" smtClean="0">
                    <a:solidFill>
                      <a:schemeClr val="tx1"/>
                    </a:solidFill>
                    <a:latin typeface="Cambria Math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bn-I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:r>
                  <a:rPr lang="en-US" sz="2400" i="1" dirty="0" smtClean="0">
                    <a:solidFill>
                      <a:schemeClr val="tx1"/>
                    </a:solidFill>
                    <a:latin typeface="Cambria Math"/>
                  </a:rPr>
                  <a:t>                                    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                                     </a:t>
                </a:r>
                <a:r>
                  <a:rPr lang="en-US" sz="2400" i="1" dirty="0">
                    <a:solidFill>
                      <a:schemeClr val="tx1"/>
                    </a:solidFill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err="1" smtClean="0">
                    <a:solidFill>
                      <a:schemeClr val="tx1"/>
                    </a:solidFill>
                  </a:rPr>
                  <a:t>একইভাবে,Y-অক্ষের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</a:rPr>
                  <a:t>দ্বারা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খন্ডিত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অংশের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পরিমাণ</a:t>
                </a:r>
                <a:r>
                  <a:rPr lang="en-US" sz="2400" i="1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algn="l"/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সুতরাং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bn-IN" sz="2400" dirty="0" smtClean="0"/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হলে বৃত্ত </a:t>
                </a:r>
                <a:r>
                  <a:rPr lang="en-US" sz="2400" dirty="0">
                    <a:solidFill>
                      <a:schemeClr val="tx1"/>
                    </a:solidFill>
                  </a:rPr>
                  <a:t>x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অক্ষকে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স্পর্শ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।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</a:rPr>
                  <a:t> হলে বৃত্ত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y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অক্ষকে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স্পর্শ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।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/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bn-IN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 হলে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বৃত্ত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উভয়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অক্ষকে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স্পর্শ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করে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7086600" y="1600200"/>
            <a:ext cx="1371600" cy="1371600"/>
          </a:xfrm>
          <a:prstGeom prst="arc">
            <a:avLst>
              <a:gd name="adj1" fmla="val 69707"/>
              <a:gd name="adj2" fmla="val 2159659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629400" y="2743200"/>
            <a:ext cx="22860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51290" y="1230261"/>
            <a:ext cx="38100" cy="21114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63000" y="27813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9390" y="1371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1752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27813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 algn="l"/>
            <a:r>
              <a:rPr lang="bn-IN" sz="2000" dirty="0" smtClean="0"/>
              <a:t>                                      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2" y="0"/>
                <a:ext cx="9144000" cy="68580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8000" dirty="0" smtClean="0">
                    <a:solidFill>
                      <a:srgbClr val="C00000"/>
                    </a:solidFill>
                  </a:rPr>
                  <a:t>এরূপ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বৃত্তের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সমীকরণ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নির্ণয়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কর</a:t>
                </a:r>
                <a:r>
                  <a:rPr lang="bn-IN" sz="8000" dirty="0">
                    <a:solidFill>
                      <a:srgbClr val="C00000"/>
                    </a:solidFill>
                  </a:rPr>
                  <a:t> </a:t>
                </a:r>
                <a:r>
                  <a:rPr lang="bn-IN" sz="8000" dirty="0" smtClean="0">
                    <a:solidFill>
                      <a:srgbClr val="C00000"/>
                    </a:solidFill>
                  </a:rPr>
                  <a:t>যা 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x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অক্ষকে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(4,0)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বিন্দুতে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স্পর্শ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করে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এবং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y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অক্ষ</a:t>
                </a:r>
                <a:endParaRPr lang="en-US" sz="80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40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8000" dirty="0" err="1" smtClean="0">
                    <a:solidFill>
                      <a:srgbClr val="C00000"/>
                    </a:solidFill>
                  </a:rPr>
                  <a:t>থেকে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6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একক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দীর্ঘ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একটি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জ্যা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কর্তন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rgbClr val="C00000"/>
                    </a:solidFill>
                  </a:rPr>
                  <a:t>করে</a:t>
                </a:r>
                <a:r>
                  <a:rPr lang="en-US" sz="8000" dirty="0" smtClean="0">
                    <a:solidFill>
                      <a:srgbClr val="C00000"/>
                    </a:solidFill>
                  </a:rPr>
                  <a:t>।</a:t>
                </a:r>
                <a:endParaRPr lang="bn-IN" sz="8000" dirty="0" smtClean="0">
                  <a:solidFill>
                    <a:srgbClr val="C00000"/>
                  </a:solidFill>
                </a:endParaRPr>
              </a:p>
              <a:p>
                <a:endParaRPr lang="bn-IN" sz="4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bn-IN" sz="8000" dirty="0" smtClean="0">
                    <a:solidFill>
                      <a:schemeClr val="tx1"/>
                    </a:solidFill>
                  </a:rPr>
                  <a:t>সমাধানঃ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72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bn-IN" sz="8000" dirty="0" smtClean="0">
                    <a:solidFill>
                      <a:schemeClr val="tx1"/>
                    </a:solidFill>
                  </a:rPr>
                  <a:t>ধরি,বৃত্তের সমীকরণ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9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𝑔𝑥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𝑓𝑦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96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5600" dirty="0" smtClean="0">
                    <a:solidFill>
                      <a:schemeClr val="tx1"/>
                    </a:solidFill>
                  </a:rPr>
                  <a:t>…………..(1)</a:t>
                </a:r>
                <a:r>
                  <a:rPr lang="bn-IN" sz="5600" dirty="0" smtClean="0">
                    <a:solidFill>
                      <a:schemeClr val="tx1"/>
                    </a:solidFill>
                  </a:rPr>
                  <a:t>                                   </a:t>
                </a:r>
                <a:r>
                  <a:rPr lang="bn-IN" sz="23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bn-IN" sz="23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6400" dirty="0" smtClean="0">
                    <a:solidFill>
                      <a:schemeClr val="tx1"/>
                    </a:solidFill>
                  </a:rPr>
                  <a:t>                                   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(1)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নং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বৃত্তটি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x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অক্ষকে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স্পর্শ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অতএব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6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bn-IN" sz="6400" dirty="0" smtClean="0">
                    <a:solidFill>
                      <a:schemeClr val="tx1"/>
                    </a:solidFill>
                  </a:rPr>
                  <a:t> ...............(2)</a:t>
                </a:r>
                <a:endParaRPr lang="en-US" sz="6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6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6400" dirty="0" smtClean="0">
                    <a:solidFill>
                      <a:schemeClr val="tx1"/>
                    </a:solidFill>
                  </a:rPr>
                  <a:t>                                  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আবার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(1)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নং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বৃত্তটি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(4,0)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বিন্দুগামী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6400" dirty="0" err="1" smtClean="0">
                    <a:solidFill>
                      <a:schemeClr val="tx1"/>
                    </a:solidFill>
                  </a:rPr>
                  <a:t>কাজেই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endParaRPr lang="en-US" sz="6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8000" dirty="0" smtClean="0">
                    <a:solidFill>
                      <a:schemeClr val="tx1"/>
                    </a:solidFill>
                  </a:rPr>
                  <a:t>                        16+0+8g+0+c=0 বা,8g+c+16=</a:t>
                </a:r>
                <a:r>
                  <a:rPr lang="bn-IN" sz="8000" dirty="0" smtClean="0">
                    <a:solidFill>
                      <a:schemeClr val="tx1"/>
                    </a:solidFill>
                  </a:rPr>
                  <a:t>০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IN" sz="8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bn-IN" sz="8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16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8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bn-IN" sz="8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640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bn-IN" sz="6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bn-IN" sz="6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400" dirty="0" smtClean="0">
                    <a:solidFill>
                      <a:schemeClr val="tx1"/>
                    </a:solidFill>
                  </a:rPr>
                  <a:t>=0</a:t>
                </a:r>
              </a:p>
              <a:p>
                <a:pPr marL="0" indent="0">
                  <a:buNone/>
                </a:pPr>
                <a:endParaRPr lang="en-US" sz="6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6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640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bn-IN" sz="6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endParaRPr lang="en-US" sz="6400" dirty="0">
                  <a:solidFill>
                    <a:schemeClr val="tx1"/>
                  </a:solidFill>
                </a:endParaRPr>
              </a:p>
              <a:p>
                <a:endParaRPr lang="en-US" sz="6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6400" dirty="0" smtClean="0">
                    <a:solidFill>
                      <a:schemeClr val="tx1"/>
                    </a:solidFill>
                  </a:rPr>
                  <a:t>                    শ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র্তমতে, 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6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6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r>
                  <a:rPr lang="bn-IN" sz="6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=6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                                        </a:t>
                </a:r>
              </a:p>
              <a:p>
                <a:pPr marL="0" indent="0">
                  <a:buNone/>
                </a:pPr>
                <a:r>
                  <a:rPr lang="en-US" sz="9600" dirty="0" smtClean="0">
                    <a:solidFill>
                      <a:schemeClr val="tx1"/>
                    </a:solidFill>
                    <a:ea typeface="Cambria Math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bn-IN" sz="8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bn-IN" sz="8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9</m:t>
                    </m:r>
                  </m:oMath>
                </a14:m>
                <a:endParaRPr lang="en-US" sz="8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bn-IN" sz="8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640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bn-IN" sz="6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bn-IN" sz="6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6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sz="6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400" dirty="0" smtClean="0">
                    <a:solidFill>
                      <a:schemeClr val="tx1"/>
                    </a:solidFill>
                  </a:rPr>
                  <a:t>=25</a:t>
                </a:r>
              </a:p>
              <a:p>
                <a:pPr marL="0" indent="0">
                  <a:buNone/>
                </a:pPr>
                <a:endParaRPr lang="bn-IN" sz="8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640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bn-IN" sz="6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6400" dirty="0" smtClean="0">
                    <a:solidFill>
                      <a:schemeClr val="tx1"/>
                    </a:solidFill>
                  </a:rPr>
                  <a:t>f=</a:t>
                </a:r>
                <a14:m>
                  <m:oMath xmlns:m="http://schemas.openxmlformats.org/officeDocument/2006/math">
                    <m:r>
                      <a:rPr lang="en-US" sz="6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6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bn-IN" sz="6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6400" dirty="0">
                    <a:solidFill>
                      <a:schemeClr val="tx1"/>
                    </a:solidFill>
                  </a:rPr>
                  <a:t> </a:t>
                </a:r>
                <a:endParaRPr lang="bn-IN" sz="6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64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6400" dirty="0" smtClean="0">
                    <a:solidFill>
                      <a:schemeClr val="tx1"/>
                    </a:solidFill>
                  </a:rPr>
                  <a:t>            </a:t>
                </a:r>
                <a:r>
                  <a:rPr lang="bn-IN" sz="6400" dirty="0" smtClean="0">
                    <a:solidFill>
                      <a:schemeClr val="tx1"/>
                    </a:solidFill>
                  </a:rPr>
                  <a:t> নির্ণেয় বৃত্তের সমীকরন,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6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6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6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6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10</m:t>
                    </m:r>
                    <m:r>
                      <a:rPr lang="en-US" sz="6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16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64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bn-IN" sz="6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bn-IN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" y="0"/>
                <a:ext cx="9144000" cy="68580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754921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0424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963238"/>
              </p:ext>
            </p:extLst>
          </p:nvPr>
        </p:nvGraphicFramePr>
        <p:xfrm>
          <a:off x="4514850" y="3213100"/>
          <a:ext cx="11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6" name="Equation" r:id="rId8" imgW="114120" imgH="431640" progId="Equation.3">
                  <p:embed/>
                </p:oleObj>
              </mc:Choice>
              <mc:Fallback>
                <p:oleObj name="Equation" r:id="rId8" imgW="114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213100"/>
                        <a:ext cx="11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5205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7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" descr="C:\Users\User-PC\Desktop\imag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2468</Words>
  <Application>Microsoft Office PowerPoint</Application>
  <PresentationFormat>On-screen Show (4:3)</PresentationFormat>
  <Paragraphs>260</Paragraphs>
  <Slides>21</Slides>
  <Notes>21</Notes>
  <HiddenSlides>0</HiddenSlides>
  <MMClips>1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1_Office Theme</vt:lpstr>
      <vt:lpstr>4_Office Theme</vt:lpstr>
      <vt:lpstr>6_Office Theme</vt:lpstr>
      <vt:lpstr>7_Office Theme</vt:lpstr>
      <vt:lpstr>9_Office Theme</vt:lpstr>
      <vt:lpstr>10_Office Theme</vt:lpstr>
      <vt:lpstr>12_Office Theme</vt:lpstr>
      <vt:lpstr>14_Office Theme</vt:lpstr>
      <vt:lpstr>19_Office Theme</vt:lpstr>
      <vt:lpstr>24_Office Theme</vt:lpstr>
      <vt:lpstr>25_Office Theme</vt:lpstr>
      <vt:lpstr>2_Office Theme</vt:lpstr>
      <vt:lpstr>3_Office Theme</vt:lpstr>
      <vt:lpstr>26_Office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নিচের ভিডিও মনোযোগসহকারে দেখি...... </vt:lpstr>
      <vt:lpstr>     </vt:lpstr>
      <vt:lpstr>PowerPoint Presentation</vt:lpstr>
      <vt:lpstr>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80</cp:revision>
  <dcterms:created xsi:type="dcterms:W3CDTF">2006-08-16T00:00:00Z</dcterms:created>
  <dcterms:modified xsi:type="dcterms:W3CDTF">2020-06-26T07:10:09Z</dcterms:modified>
</cp:coreProperties>
</file>