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90" r:id="rId2"/>
    <p:sldId id="280" r:id="rId3"/>
    <p:sldId id="281" r:id="rId4"/>
    <p:sldId id="259" r:id="rId5"/>
    <p:sldId id="261" r:id="rId6"/>
    <p:sldId id="291" r:id="rId7"/>
    <p:sldId id="263" r:id="rId8"/>
    <p:sldId id="284" r:id="rId9"/>
    <p:sldId id="289" r:id="rId10"/>
    <p:sldId id="292" r:id="rId11"/>
    <p:sldId id="286" r:id="rId12"/>
    <p:sldId id="287" r:id="rId13"/>
    <p:sldId id="28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46" autoAdjust="0"/>
    <p:restoredTop sz="94569" autoAdjust="0"/>
  </p:normalViewPr>
  <p:slideViewPr>
    <p:cSldViewPr>
      <p:cViewPr>
        <p:scale>
          <a:sx n="66" d="100"/>
          <a:sy n="66" d="100"/>
        </p:scale>
        <p:origin x="-618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559DCD-6C8D-4BF9-A3D7-0857D816A608}" type="datetimeFigureOut">
              <a:rPr lang="en-US" smtClean="0"/>
              <a:pPr/>
              <a:t>6/27/2020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15CF2F-DBC0-4849-A598-DF5AAB81D46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444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6C075F-2C22-490A-BB46-0C875487DD46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5CF2F-DBC0-4849-A598-DF5AAB81D463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776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B837A-FE3E-45B1-A398-473993577A24}" type="datetimeFigureOut">
              <a:rPr lang="en-US" smtClean="0"/>
              <a:pPr/>
              <a:t>6/27/2020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D6F3-A12B-4D5F-99C1-8FBEBF5339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B837A-FE3E-45B1-A398-473993577A24}" type="datetimeFigureOut">
              <a:rPr lang="en-US" smtClean="0"/>
              <a:pPr/>
              <a:t>6/27/2020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D6F3-A12B-4D5F-99C1-8FBEBF5339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B837A-FE3E-45B1-A398-473993577A24}" type="datetimeFigureOut">
              <a:rPr lang="en-US" smtClean="0"/>
              <a:pPr/>
              <a:t>6/27/2020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D6F3-A12B-4D5F-99C1-8FBEBF5339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B837A-FE3E-45B1-A398-473993577A24}" type="datetimeFigureOut">
              <a:rPr lang="en-US" smtClean="0"/>
              <a:pPr/>
              <a:t>6/27/2020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D6F3-A12B-4D5F-99C1-8FBEBF5339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B837A-FE3E-45B1-A398-473993577A24}" type="datetimeFigureOut">
              <a:rPr lang="en-US" smtClean="0"/>
              <a:pPr/>
              <a:t>6/27/2020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D6F3-A12B-4D5F-99C1-8FBEBF5339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B837A-FE3E-45B1-A398-473993577A24}" type="datetimeFigureOut">
              <a:rPr lang="en-US" smtClean="0"/>
              <a:pPr/>
              <a:t>6/27/2020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D6F3-A12B-4D5F-99C1-8FBEBF5339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B837A-FE3E-45B1-A398-473993577A24}" type="datetimeFigureOut">
              <a:rPr lang="en-US" smtClean="0"/>
              <a:pPr/>
              <a:t>6/27/2020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D6F3-A12B-4D5F-99C1-8FBEBF5339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B837A-FE3E-45B1-A398-473993577A24}" type="datetimeFigureOut">
              <a:rPr lang="en-US" smtClean="0"/>
              <a:pPr/>
              <a:t>6/27/2020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D6F3-A12B-4D5F-99C1-8FBEBF5339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B837A-FE3E-45B1-A398-473993577A24}" type="datetimeFigureOut">
              <a:rPr lang="en-US" smtClean="0"/>
              <a:pPr/>
              <a:t>6/27/2020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D6F3-A12B-4D5F-99C1-8FBEBF5339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B837A-FE3E-45B1-A398-473993577A24}" type="datetimeFigureOut">
              <a:rPr lang="en-US" smtClean="0"/>
              <a:pPr/>
              <a:t>6/27/2020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D6F3-A12B-4D5F-99C1-8FBEBF5339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B837A-FE3E-45B1-A398-473993577A24}" type="datetimeFigureOut">
              <a:rPr lang="en-US" smtClean="0"/>
              <a:pPr/>
              <a:t>6/27/2020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D6F3-A12B-4D5F-99C1-8FBEBF5339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B837A-FE3E-45B1-A398-473993577A24}" type="datetimeFigureOut">
              <a:rPr lang="en-US" smtClean="0"/>
              <a:pPr/>
              <a:t>6/27/2020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9D6F3-A12B-4D5F-99C1-8FBEBF5339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" y="0"/>
            <a:ext cx="8991600" cy="6858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591456" y="638711"/>
            <a:ext cx="8036633" cy="5533489"/>
            <a:chOff x="573967" y="181511"/>
            <a:chExt cx="8036633" cy="5533489"/>
          </a:xfrm>
        </p:grpSpPr>
        <p:sp>
          <p:nvSpPr>
            <p:cNvPr id="4" name="Rectangle 3"/>
            <p:cNvSpPr/>
            <p:nvPr/>
          </p:nvSpPr>
          <p:spPr>
            <a:xfrm>
              <a:off x="573967" y="228600"/>
              <a:ext cx="1712033" cy="5484578"/>
            </a:xfrm>
            <a:prstGeom prst="rect">
              <a:avLst/>
            </a:prstGeom>
            <a:solidFill>
              <a:srgbClr val="0070C0"/>
            </a:solidFill>
          </p:spPr>
          <p:txBody>
            <a:bodyPr wrap="squar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96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স্বা</a:t>
              </a:r>
            </a:p>
            <a:p>
              <a:pPr algn="ctr">
                <a:lnSpc>
                  <a:spcPct val="90000"/>
                </a:lnSpc>
              </a:pPr>
              <a:r>
                <a:rPr lang="en-US" sz="96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গ</a:t>
              </a:r>
            </a:p>
            <a:p>
              <a:pPr algn="ctr">
                <a:lnSpc>
                  <a:spcPct val="75000"/>
                </a:lnSpc>
              </a:pPr>
              <a:r>
                <a:rPr lang="en-US" sz="96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ত</a:t>
              </a:r>
            </a:p>
            <a:p>
              <a:pPr algn="ctr"/>
              <a:r>
                <a:rPr lang="en-US" sz="96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ম</a:t>
              </a:r>
              <a:endParaRPr lang="en-US" sz="96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2438400" y="181511"/>
              <a:ext cx="6172200" cy="1323439"/>
            </a:xfrm>
            <a:prstGeom prst="rect">
              <a:avLst/>
            </a:prstGeom>
            <a:solidFill>
              <a:srgbClr val="0070C0"/>
            </a:solidFill>
          </p:spPr>
          <p:txBody>
            <a:bodyPr wrap="squar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80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শুভেচ্ছা</a:t>
              </a:r>
              <a:endParaRPr lang="en-US" sz="80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94857" y="1611759"/>
              <a:ext cx="6215743" cy="4103241"/>
            </a:xfrm>
            <a:prstGeom prst="rect">
              <a:avLst/>
            </a:prstGeom>
          </p:spPr>
        </p:pic>
      </p:grpSp>
      <p:sp>
        <p:nvSpPr>
          <p:cNvPr id="8" name="Rectangle 7"/>
          <p:cNvSpPr/>
          <p:nvPr/>
        </p:nvSpPr>
        <p:spPr>
          <a:xfrm>
            <a:off x="2895600" y="2432209"/>
            <a:ext cx="5105400" cy="2215991"/>
          </a:xfrm>
          <a:prstGeom prst="rect">
            <a:avLst/>
          </a:prstGeom>
          <a:noFill/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3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endParaRPr lang="en-US" sz="13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1946125"/>
              </p:ext>
            </p:extLst>
          </p:nvPr>
        </p:nvGraphicFramePr>
        <p:xfrm>
          <a:off x="1524000" y="2851412"/>
          <a:ext cx="6477000" cy="2787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9250"/>
                <a:gridCol w="1619250"/>
                <a:gridCol w="1619250"/>
                <a:gridCol w="1619250"/>
              </a:tblGrid>
              <a:tr h="695960"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গ্রহের</a:t>
                      </a:r>
                      <a:r>
                        <a:rPr lang="bn-BD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নাম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সূর্য</a:t>
                      </a:r>
                      <a:r>
                        <a:rPr lang="bn-BD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থেকে গড় দূরত্ব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সূর্যকে</a:t>
                      </a:r>
                      <a:r>
                        <a:rPr lang="bn-BD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একবার প্রদক্ষিণকাল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উপগ্রহ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1045714">
                <a:tc>
                  <a:txBody>
                    <a:bodyPr/>
                    <a:lstStyle/>
                    <a:p>
                      <a:pPr algn="ctr"/>
                      <a:endParaRPr lang="bn-BD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r>
                        <a:rPr lang="bn-BD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পৃথিবী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1045714">
                <a:tc>
                  <a:txBody>
                    <a:bodyPr/>
                    <a:lstStyle/>
                    <a:p>
                      <a:pPr algn="ctr"/>
                      <a:endParaRPr lang="bn-BD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r>
                        <a:rPr lang="bn-BD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মঙ্গল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905000" y="609600"/>
            <a:ext cx="5638800" cy="984885"/>
          </a:xfrm>
          <a:prstGeom prst="rect">
            <a:avLst/>
          </a:prstGeom>
          <a:solidFill>
            <a:srgbClr val="00CC66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en-US" sz="900" b="1" cap="none" spc="50" dirty="0" smtClean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8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দলগত কাজ</a:t>
            </a:r>
            <a:endParaRPr lang="en-US" sz="4800" b="1" cap="none" spc="50" dirty="0" smtClean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100" b="1" cap="none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71600" y="1913692"/>
            <a:ext cx="6858000" cy="677108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en-US" sz="500" b="1" cap="none" spc="50" dirty="0" smtClean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দলগতভাবে নিচের ছকটি পূরণ করবেঃ</a:t>
            </a:r>
            <a:endParaRPr lang="en-US" sz="3200" b="1" cap="none" spc="50" dirty="0" smtClean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100" b="1" cap="none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0231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438400" y="457200"/>
            <a:ext cx="4038600" cy="83099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মূল্যায়ণ</a:t>
            </a:r>
            <a:endParaRPr lang="en-US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457200" y="5054025"/>
            <a:ext cx="1142999" cy="584775"/>
            <a:chOff x="381000" y="2937839"/>
            <a:chExt cx="1142999" cy="584775"/>
          </a:xfrm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</p:grpSpPr>
        <p:grpSp>
          <p:nvGrpSpPr>
            <p:cNvPr id="11" name="Group 10"/>
            <p:cNvGrpSpPr/>
            <p:nvPr/>
          </p:nvGrpSpPr>
          <p:grpSpPr>
            <a:xfrm>
              <a:off x="381000" y="2937839"/>
              <a:ext cx="1142999" cy="584775"/>
              <a:chOff x="381000" y="2937839"/>
              <a:chExt cx="1142999" cy="584775"/>
            </a:xfrm>
          </p:grpSpPr>
          <p:sp>
            <p:nvSpPr>
              <p:cNvPr id="18" name="Flowchart: Alternate Process 17"/>
              <p:cNvSpPr/>
              <p:nvPr/>
            </p:nvSpPr>
            <p:spPr>
              <a:xfrm>
                <a:off x="381000" y="2937839"/>
                <a:ext cx="1142999" cy="584775"/>
              </a:xfrm>
              <a:prstGeom prst="flowChartAlternateProcess">
                <a:avLst/>
              </a:prstGeom>
              <a:ln>
                <a:noFill/>
              </a:ln>
              <a:effectLst/>
              <a:sp3d prstMaterial="clear">
                <a:bevelT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n>
                    <a:solidFill>
                      <a:schemeClr val="tx2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</a:endParaRPr>
              </a:p>
            </p:txBody>
          </p:sp>
          <p:sp>
            <p:nvSpPr>
              <p:cNvPr id="19" name="Flowchart: Decision 18"/>
              <p:cNvSpPr/>
              <p:nvPr/>
            </p:nvSpPr>
            <p:spPr>
              <a:xfrm>
                <a:off x="381000" y="3060174"/>
                <a:ext cx="1142999" cy="368826"/>
              </a:xfrm>
              <a:prstGeom prst="flowChartDecision">
                <a:avLst/>
              </a:prstGeom>
              <a:ln>
                <a:noFill/>
              </a:ln>
              <a:effectLst/>
              <a:sp3d prstMaterial="clear">
                <a:bevelT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n>
                    <a:solidFill>
                      <a:schemeClr val="tx2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</a:endParaRPr>
              </a:p>
            </p:txBody>
          </p:sp>
        </p:grpSp>
        <p:sp>
          <p:nvSpPr>
            <p:cNvPr id="16" name="Rectangle 15"/>
            <p:cNvSpPr/>
            <p:nvPr/>
          </p:nvSpPr>
          <p:spPr>
            <a:xfrm>
              <a:off x="610228" y="3075698"/>
              <a:ext cx="697627" cy="369332"/>
            </a:xfrm>
            <a:prstGeom prst="rect">
              <a:avLst/>
            </a:prstGeom>
            <a:noFill/>
            <a:ln>
              <a:noFill/>
            </a:ln>
            <a:effectLst/>
            <a:sp3d prstMaterial="clear">
              <a:bevelT h="63500"/>
            </a:sp3d>
          </p:spPr>
          <p:txBody>
            <a:bodyPr wrap="none" lIns="91440" tIns="45720" rIns="91440" bIns="45720">
              <a:spAutoFit/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b="1" dirty="0" smtClean="0">
                  <a:ln w="11430"/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Qu</a:t>
              </a:r>
              <a:r>
                <a:rPr lang="bn-BD" b="1" dirty="0" smtClean="0">
                  <a:ln w="11430"/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-1</a:t>
              </a:r>
              <a:endParaRPr lang="en-US" sz="1600" b="1" cap="none" spc="0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  <p:sp>
        <p:nvSpPr>
          <p:cNvPr id="20" name="Rectangle 19"/>
          <p:cNvSpPr/>
          <p:nvPr/>
        </p:nvSpPr>
        <p:spPr>
          <a:xfrm>
            <a:off x="1905000" y="1600200"/>
            <a:ext cx="6858000" cy="6463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36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সৌরজগতে গ্রহ কয়টি?</a:t>
            </a:r>
            <a:endParaRPr lang="en-US" sz="200" b="1" cap="none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905000" y="3276600"/>
            <a:ext cx="6858000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36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পৃথিবীর ব্যাস কত কিলোমিটার?</a:t>
            </a:r>
            <a:endParaRPr lang="en-US" sz="200" b="1" cap="none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honar Bangla" pitchFamily="34" charset="0"/>
              <a:cs typeface="Shonar Bangla" pitchFamily="34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457200" y="3301425"/>
            <a:ext cx="1142999" cy="584775"/>
            <a:chOff x="381000" y="2937839"/>
            <a:chExt cx="1142999" cy="584775"/>
          </a:xfrm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</p:grpSpPr>
        <p:grpSp>
          <p:nvGrpSpPr>
            <p:cNvPr id="23" name="Group 22"/>
            <p:cNvGrpSpPr/>
            <p:nvPr/>
          </p:nvGrpSpPr>
          <p:grpSpPr>
            <a:xfrm>
              <a:off x="381000" y="2937839"/>
              <a:ext cx="1142999" cy="584775"/>
              <a:chOff x="381000" y="2937839"/>
              <a:chExt cx="1142999" cy="584775"/>
            </a:xfrm>
          </p:grpSpPr>
          <p:sp>
            <p:nvSpPr>
              <p:cNvPr id="25" name="Flowchart: Alternate Process 24"/>
              <p:cNvSpPr/>
              <p:nvPr/>
            </p:nvSpPr>
            <p:spPr>
              <a:xfrm>
                <a:off x="381000" y="2937839"/>
                <a:ext cx="1142999" cy="584775"/>
              </a:xfrm>
              <a:prstGeom prst="flowChartAlternateProcess">
                <a:avLst/>
              </a:prstGeom>
              <a:ln>
                <a:noFill/>
              </a:ln>
              <a:effectLst/>
              <a:sp3d prstMaterial="clear">
                <a:bevelT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n>
                    <a:solidFill>
                      <a:schemeClr val="tx2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</a:endParaRPr>
              </a:p>
            </p:txBody>
          </p:sp>
          <p:sp>
            <p:nvSpPr>
              <p:cNvPr id="26" name="Flowchart: Decision 25"/>
              <p:cNvSpPr/>
              <p:nvPr/>
            </p:nvSpPr>
            <p:spPr>
              <a:xfrm>
                <a:off x="381000" y="3060174"/>
                <a:ext cx="1142999" cy="368826"/>
              </a:xfrm>
              <a:prstGeom prst="flowChartDecision">
                <a:avLst/>
              </a:prstGeom>
              <a:ln>
                <a:noFill/>
              </a:ln>
              <a:effectLst/>
              <a:sp3d prstMaterial="clear">
                <a:bevelT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n>
                    <a:solidFill>
                      <a:schemeClr val="tx2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</a:endParaRPr>
              </a:p>
            </p:txBody>
          </p:sp>
        </p:grpSp>
        <p:sp>
          <p:nvSpPr>
            <p:cNvPr id="24" name="Rectangle 23"/>
            <p:cNvSpPr/>
            <p:nvPr/>
          </p:nvSpPr>
          <p:spPr>
            <a:xfrm>
              <a:off x="610227" y="3075698"/>
              <a:ext cx="697627" cy="369332"/>
            </a:xfrm>
            <a:prstGeom prst="rect">
              <a:avLst/>
            </a:prstGeom>
            <a:noFill/>
            <a:ln>
              <a:noFill/>
            </a:ln>
            <a:effectLst/>
            <a:sp3d prstMaterial="clear">
              <a:bevelT h="63500"/>
            </a:sp3d>
          </p:spPr>
          <p:txBody>
            <a:bodyPr wrap="none" lIns="91440" tIns="45720" rIns="91440" bIns="45720">
              <a:spAutoFit/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b="1" dirty="0" smtClean="0">
                  <a:ln w="11430"/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Qu</a:t>
              </a:r>
              <a:r>
                <a:rPr lang="bn-BD" b="1" dirty="0" smtClean="0">
                  <a:ln w="11430"/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-1</a:t>
              </a:r>
              <a:endParaRPr lang="en-US" sz="1600" b="1" cap="none" spc="0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  <p:sp>
        <p:nvSpPr>
          <p:cNvPr id="27" name="Rectangle 26"/>
          <p:cNvSpPr/>
          <p:nvPr/>
        </p:nvSpPr>
        <p:spPr>
          <a:xfrm>
            <a:off x="1905000" y="5068669"/>
            <a:ext cx="6858000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36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মঙ্গলের উপগ্রহ কয়টি?</a:t>
            </a:r>
            <a:endParaRPr lang="en-US" sz="200" b="1" cap="none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honar Bangla" pitchFamily="34" charset="0"/>
              <a:cs typeface="Shonar Bangla" pitchFamily="34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457200" y="1625025"/>
            <a:ext cx="1142999" cy="584775"/>
            <a:chOff x="381000" y="2937839"/>
            <a:chExt cx="1142999" cy="584775"/>
          </a:xfrm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</p:grpSpPr>
        <p:grpSp>
          <p:nvGrpSpPr>
            <p:cNvPr id="29" name="Group 28"/>
            <p:cNvGrpSpPr/>
            <p:nvPr/>
          </p:nvGrpSpPr>
          <p:grpSpPr>
            <a:xfrm>
              <a:off x="381000" y="2937839"/>
              <a:ext cx="1142999" cy="584775"/>
              <a:chOff x="381000" y="2937839"/>
              <a:chExt cx="1142999" cy="584775"/>
            </a:xfrm>
          </p:grpSpPr>
          <p:sp>
            <p:nvSpPr>
              <p:cNvPr id="31" name="Flowchart: Alternate Process 30"/>
              <p:cNvSpPr/>
              <p:nvPr/>
            </p:nvSpPr>
            <p:spPr>
              <a:xfrm>
                <a:off x="381000" y="2937839"/>
                <a:ext cx="1142999" cy="584775"/>
              </a:xfrm>
              <a:prstGeom prst="flowChartAlternateProcess">
                <a:avLst/>
              </a:prstGeom>
              <a:ln>
                <a:noFill/>
              </a:ln>
              <a:effectLst/>
              <a:sp3d prstMaterial="clear">
                <a:bevelT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n>
                    <a:solidFill>
                      <a:schemeClr val="tx2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</a:endParaRPr>
              </a:p>
            </p:txBody>
          </p:sp>
          <p:sp>
            <p:nvSpPr>
              <p:cNvPr id="32" name="Flowchart: Decision 31"/>
              <p:cNvSpPr/>
              <p:nvPr/>
            </p:nvSpPr>
            <p:spPr>
              <a:xfrm>
                <a:off x="381000" y="3060174"/>
                <a:ext cx="1142999" cy="368826"/>
              </a:xfrm>
              <a:prstGeom prst="flowChartDecision">
                <a:avLst/>
              </a:prstGeom>
              <a:ln>
                <a:noFill/>
              </a:ln>
              <a:effectLst/>
              <a:sp3d prstMaterial="clear">
                <a:bevelT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n>
                    <a:solidFill>
                      <a:schemeClr val="tx2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</a:endParaRPr>
              </a:p>
            </p:txBody>
          </p:sp>
        </p:grpSp>
        <p:sp>
          <p:nvSpPr>
            <p:cNvPr id="30" name="Rectangle 29"/>
            <p:cNvSpPr/>
            <p:nvPr/>
          </p:nvSpPr>
          <p:spPr>
            <a:xfrm>
              <a:off x="610227" y="3075698"/>
              <a:ext cx="697627" cy="369332"/>
            </a:xfrm>
            <a:prstGeom prst="rect">
              <a:avLst/>
            </a:prstGeom>
            <a:noFill/>
            <a:ln>
              <a:noFill/>
            </a:ln>
            <a:effectLst/>
            <a:sp3d prstMaterial="clear">
              <a:bevelT h="63500"/>
            </a:sp3d>
          </p:spPr>
          <p:txBody>
            <a:bodyPr wrap="none" lIns="91440" tIns="45720" rIns="91440" bIns="45720">
              <a:spAutoFit/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b="1" dirty="0" smtClean="0">
                  <a:ln w="11430"/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Qu</a:t>
              </a:r>
              <a:r>
                <a:rPr lang="bn-BD" b="1" dirty="0" smtClean="0">
                  <a:ln w="11430"/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-1</a:t>
              </a:r>
              <a:endParaRPr lang="en-US" sz="1600" b="1" cap="none" spc="0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457201" y="2463225"/>
            <a:ext cx="1142999" cy="584775"/>
            <a:chOff x="381000" y="2937839"/>
            <a:chExt cx="1142999" cy="584775"/>
          </a:xfrm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</p:grpSpPr>
        <p:grpSp>
          <p:nvGrpSpPr>
            <p:cNvPr id="40" name="Group 39"/>
            <p:cNvGrpSpPr/>
            <p:nvPr/>
          </p:nvGrpSpPr>
          <p:grpSpPr>
            <a:xfrm>
              <a:off x="381000" y="2937839"/>
              <a:ext cx="1142999" cy="584775"/>
              <a:chOff x="381000" y="2937839"/>
              <a:chExt cx="1142999" cy="584775"/>
            </a:xfrm>
          </p:grpSpPr>
          <p:sp>
            <p:nvSpPr>
              <p:cNvPr id="42" name="Flowchart: Alternate Process 41"/>
              <p:cNvSpPr/>
              <p:nvPr/>
            </p:nvSpPr>
            <p:spPr>
              <a:xfrm>
                <a:off x="381000" y="2937839"/>
                <a:ext cx="1142999" cy="584775"/>
              </a:xfrm>
              <a:prstGeom prst="flowChartAlternateProcess">
                <a:avLst/>
              </a:prstGeom>
              <a:ln>
                <a:noFill/>
              </a:ln>
              <a:effectLst/>
              <a:sp3d prstMaterial="clear">
                <a:bevelT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n>
                    <a:solidFill>
                      <a:schemeClr val="tx2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</a:endParaRPr>
              </a:p>
            </p:txBody>
          </p:sp>
          <p:sp>
            <p:nvSpPr>
              <p:cNvPr id="43" name="Flowchart: Decision 42"/>
              <p:cNvSpPr/>
              <p:nvPr/>
            </p:nvSpPr>
            <p:spPr>
              <a:xfrm>
                <a:off x="381000" y="3060174"/>
                <a:ext cx="1142999" cy="368826"/>
              </a:xfrm>
              <a:prstGeom prst="flowChartDecision">
                <a:avLst/>
              </a:prstGeom>
              <a:ln>
                <a:noFill/>
              </a:ln>
              <a:effectLst/>
              <a:sp3d prstMaterial="clear">
                <a:bevelT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n>
                    <a:solidFill>
                      <a:schemeClr val="tx2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</a:endParaRPr>
              </a:p>
            </p:txBody>
          </p:sp>
        </p:grpSp>
        <p:sp>
          <p:nvSpPr>
            <p:cNvPr id="41" name="Rectangle 40"/>
            <p:cNvSpPr/>
            <p:nvPr/>
          </p:nvSpPr>
          <p:spPr>
            <a:xfrm>
              <a:off x="623051" y="3075698"/>
              <a:ext cx="671980" cy="369332"/>
            </a:xfrm>
            <a:prstGeom prst="rect">
              <a:avLst/>
            </a:prstGeom>
            <a:noFill/>
            <a:ln>
              <a:noFill/>
            </a:ln>
            <a:effectLst/>
            <a:sp3d prstMaterial="clear">
              <a:bevelT h="63500"/>
            </a:sp3d>
          </p:spPr>
          <p:txBody>
            <a:bodyPr wrap="none" lIns="91440" tIns="45720" rIns="91440" bIns="45720">
              <a:spAutoFit/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bn-BD" b="1" dirty="0" smtClean="0">
                  <a:ln w="11430"/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উত্তর</a:t>
              </a:r>
              <a:endParaRPr lang="en-US" sz="1600" b="1" cap="none" spc="0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457200" y="4111170"/>
            <a:ext cx="1142999" cy="584775"/>
            <a:chOff x="381000" y="2937839"/>
            <a:chExt cx="1142999" cy="584775"/>
          </a:xfrm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</p:grpSpPr>
        <p:grpSp>
          <p:nvGrpSpPr>
            <p:cNvPr id="45" name="Group 44"/>
            <p:cNvGrpSpPr/>
            <p:nvPr/>
          </p:nvGrpSpPr>
          <p:grpSpPr>
            <a:xfrm>
              <a:off x="381000" y="2937839"/>
              <a:ext cx="1142999" cy="584775"/>
              <a:chOff x="381000" y="2937839"/>
              <a:chExt cx="1142999" cy="584775"/>
            </a:xfrm>
          </p:grpSpPr>
          <p:sp>
            <p:nvSpPr>
              <p:cNvPr id="47" name="Flowchart: Alternate Process 46"/>
              <p:cNvSpPr/>
              <p:nvPr/>
            </p:nvSpPr>
            <p:spPr>
              <a:xfrm>
                <a:off x="381000" y="2937839"/>
                <a:ext cx="1142999" cy="584775"/>
              </a:xfrm>
              <a:prstGeom prst="flowChartAlternateProcess">
                <a:avLst/>
              </a:prstGeom>
              <a:ln>
                <a:noFill/>
              </a:ln>
              <a:effectLst/>
              <a:sp3d prstMaterial="clear">
                <a:bevelT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n>
                    <a:solidFill>
                      <a:schemeClr val="tx2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</a:endParaRPr>
              </a:p>
            </p:txBody>
          </p:sp>
          <p:sp>
            <p:nvSpPr>
              <p:cNvPr id="48" name="Flowchart: Decision 47"/>
              <p:cNvSpPr/>
              <p:nvPr/>
            </p:nvSpPr>
            <p:spPr>
              <a:xfrm>
                <a:off x="381000" y="3060174"/>
                <a:ext cx="1142999" cy="368826"/>
              </a:xfrm>
              <a:prstGeom prst="flowChartDecision">
                <a:avLst/>
              </a:prstGeom>
              <a:ln>
                <a:noFill/>
              </a:ln>
              <a:effectLst/>
              <a:sp3d prstMaterial="clear">
                <a:bevelT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n>
                    <a:solidFill>
                      <a:schemeClr val="tx2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</a:endParaRPr>
              </a:p>
            </p:txBody>
          </p:sp>
        </p:grpSp>
        <p:sp>
          <p:nvSpPr>
            <p:cNvPr id="46" name="Rectangle 45"/>
            <p:cNvSpPr/>
            <p:nvPr/>
          </p:nvSpPr>
          <p:spPr>
            <a:xfrm>
              <a:off x="623051" y="3075698"/>
              <a:ext cx="671980" cy="369332"/>
            </a:xfrm>
            <a:prstGeom prst="rect">
              <a:avLst/>
            </a:prstGeom>
            <a:noFill/>
            <a:ln>
              <a:noFill/>
            </a:ln>
            <a:effectLst/>
            <a:sp3d prstMaterial="clear">
              <a:bevelT h="63500"/>
            </a:sp3d>
          </p:spPr>
          <p:txBody>
            <a:bodyPr wrap="none" lIns="91440" tIns="45720" rIns="91440" bIns="45720">
              <a:spAutoFit/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bn-BD" b="1" dirty="0" smtClean="0">
                  <a:ln w="11430"/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উত্তর</a:t>
              </a:r>
              <a:endParaRPr lang="en-US" sz="1600" b="1" cap="none" spc="0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457200" y="5968425"/>
            <a:ext cx="1142999" cy="584775"/>
            <a:chOff x="381000" y="2937839"/>
            <a:chExt cx="1142999" cy="584775"/>
          </a:xfrm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</p:grpSpPr>
        <p:grpSp>
          <p:nvGrpSpPr>
            <p:cNvPr id="50" name="Group 49"/>
            <p:cNvGrpSpPr/>
            <p:nvPr/>
          </p:nvGrpSpPr>
          <p:grpSpPr>
            <a:xfrm>
              <a:off x="381000" y="2937839"/>
              <a:ext cx="1142999" cy="584775"/>
              <a:chOff x="381000" y="2937839"/>
              <a:chExt cx="1142999" cy="584775"/>
            </a:xfrm>
          </p:grpSpPr>
          <p:sp>
            <p:nvSpPr>
              <p:cNvPr id="52" name="Flowchart: Alternate Process 51"/>
              <p:cNvSpPr/>
              <p:nvPr/>
            </p:nvSpPr>
            <p:spPr>
              <a:xfrm>
                <a:off x="381000" y="2937839"/>
                <a:ext cx="1142999" cy="584775"/>
              </a:xfrm>
              <a:prstGeom prst="flowChartAlternateProcess">
                <a:avLst/>
              </a:prstGeom>
              <a:ln>
                <a:noFill/>
              </a:ln>
              <a:effectLst/>
              <a:sp3d prstMaterial="clear">
                <a:bevelT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n>
                    <a:solidFill>
                      <a:schemeClr val="tx2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</a:endParaRPr>
              </a:p>
            </p:txBody>
          </p:sp>
          <p:sp>
            <p:nvSpPr>
              <p:cNvPr id="53" name="Flowchart: Decision 52"/>
              <p:cNvSpPr/>
              <p:nvPr/>
            </p:nvSpPr>
            <p:spPr>
              <a:xfrm>
                <a:off x="381000" y="3060174"/>
                <a:ext cx="1142999" cy="368826"/>
              </a:xfrm>
              <a:prstGeom prst="flowChartDecision">
                <a:avLst/>
              </a:prstGeom>
              <a:ln>
                <a:noFill/>
              </a:ln>
              <a:effectLst/>
              <a:sp3d prstMaterial="clear">
                <a:bevelT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n>
                    <a:solidFill>
                      <a:schemeClr val="tx2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</a:endParaRPr>
              </a:p>
            </p:txBody>
          </p:sp>
        </p:grpSp>
        <p:sp>
          <p:nvSpPr>
            <p:cNvPr id="51" name="Rectangle 50"/>
            <p:cNvSpPr/>
            <p:nvPr/>
          </p:nvSpPr>
          <p:spPr>
            <a:xfrm>
              <a:off x="623051" y="3075698"/>
              <a:ext cx="671980" cy="369332"/>
            </a:xfrm>
            <a:prstGeom prst="rect">
              <a:avLst/>
            </a:prstGeom>
            <a:noFill/>
            <a:ln>
              <a:noFill/>
            </a:ln>
            <a:effectLst/>
            <a:sp3d prstMaterial="clear">
              <a:bevelT h="63500"/>
            </a:sp3d>
          </p:spPr>
          <p:txBody>
            <a:bodyPr wrap="none" lIns="91440" tIns="45720" rIns="91440" bIns="45720">
              <a:spAutoFit/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bn-BD" b="1" dirty="0" smtClean="0">
                  <a:ln w="11430"/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উত্তর</a:t>
              </a:r>
              <a:endParaRPr lang="en-US" sz="1600" b="1" cap="none" spc="0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  <p:sp>
        <p:nvSpPr>
          <p:cNvPr id="54" name="Rectangle 53"/>
          <p:cNvSpPr/>
          <p:nvPr/>
        </p:nvSpPr>
        <p:spPr>
          <a:xfrm>
            <a:off x="1905000" y="2477869"/>
            <a:ext cx="5562600" cy="646331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36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৮ টি</a:t>
            </a:r>
            <a:endParaRPr lang="en-US" sz="200" b="1" cap="none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1905000" y="4154269"/>
            <a:ext cx="5562600" cy="646331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36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১২৬৬৭ কিলোমিটার</a:t>
            </a:r>
            <a:endParaRPr lang="en-US" sz="200" b="1" cap="none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1905000" y="5943600"/>
            <a:ext cx="5562600" cy="646331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36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 টি</a:t>
            </a:r>
            <a:endParaRPr lang="en-US" sz="200" b="1" cap="none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honar Bangla" pitchFamily="34" charset="0"/>
              <a:cs typeface="Shonar Bangla" pitchFamily="34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7" grpId="0" animBg="1"/>
      <p:bldP spid="54" grpId="0" animBg="1"/>
      <p:bldP spid="55" grpId="0" animBg="1"/>
      <p:bldP spid="5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 smtClean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743200" y="1113294"/>
            <a:ext cx="3581400" cy="639306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বাড়ীর কাজ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579383" y="2362200"/>
            <a:ext cx="7985234" cy="2286000"/>
            <a:chOff x="185560" y="2286000"/>
            <a:chExt cx="8763000" cy="2286000"/>
          </a:xfrm>
        </p:grpSpPr>
        <p:sp>
          <p:nvSpPr>
            <p:cNvPr id="13" name="Rectangle 12"/>
            <p:cNvSpPr/>
            <p:nvPr/>
          </p:nvSpPr>
          <p:spPr>
            <a:xfrm>
              <a:off x="185560" y="2286000"/>
              <a:ext cx="8763000" cy="2286000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85964" y="2979003"/>
              <a:ext cx="8362192" cy="70788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bn-BD" sz="4000" b="1" cap="none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সৌরজগ</a:t>
              </a:r>
              <a:r>
                <a:rPr lang="bn-BD" sz="40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তের চিহ্নিত চিত্র একেঁ আনবে।</a:t>
              </a:r>
              <a:endParaRPr lang="en-US" sz="4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 smtClean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2400" y="355382"/>
            <a:ext cx="8839200" cy="61722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725" y="406291"/>
            <a:ext cx="4271963" cy="6070382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3886201" y="1871752"/>
            <a:ext cx="4876800" cy="1862048"/>
          </a:xfrm>
          <a:prstGeom prst="rect">
            <a:avLst/>
          </a:prstGeom>
          <a:noFill/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15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onar Bangla" pitchFamily="34" charset="0"/>
                <a:cs typeface="Shonar Bangla" pitchFamily="34" charset="0"/>
                <a:sym typeface="Symbol"/>
              </a:rPr>
              <a:t>ধন্যবাদ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 smtClean="0">
              <a:solidFill>
                <a:schemeClr val="tx1"/>
              </a:solidFill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457200" y="355382"/>
            <a:ext cx="8229600" cy="6172200"/>
            <a:chOff x="685800" y="412532"/>
            <a:chExt cx="7848600" cy="6172200"/>
          </a:xfrm>
        </p:grpSpPr>
        <p:sp>
          <p:nvSpPr>
            <p:cNvPr id="9" name="Rectangle 8"/>
            <p:cNvSpPr/>
            <p:nvPr/>
          </p:nvSpPr>
          <p:spPr>
            <a:xfrm>
              <a:off x="685800" y="412532"/>
              <a:ext cx="7848600" cy="6172200"/>
            </a:xfrm>
            <a:prstGeom prst="rect">
              <a:avLst/>
            </a:prstGeom>
            <a:blipFill>
              <a:blip r:embed="rId2"/>
              <a:stretch>
                <a:fillRect/>
              </a:stretch>
            </a:blip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 smtClean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305300" y="495300"/>
              <a:ext cx="4038600" cy="990600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495800" y="1657350"/>
              <a:ext cx="3733800" cy="2209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</p:grpSp>
      <p:sp>
        <p:nvSpPr>
          <p:cNvPr id="10" name="Rectangle 9"/>
          <p:cNvSpPr/>
          <p:nvPr/>
        </p:nvSpPr>
        <p:spPr>
          <a:xfrm>
            <a:off x="4705350" y="685800"/>
            <a:ext cx="3276600" cy="639306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 smtClean="0">
              <a:latin typeface="Shonar Bangla" pitchFamily="34" charset="0"/>
              <a:cs typeface="Shonar Bangla" pitchFamily="34" charset="0"/>
            </a:endParaRPr>
          </a:p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4419600" y="1524000"/>
            <a:ext cx="3962400" cy="2135295"/>
            <a:chOff x="4419600" y="1524000"/>
            <a:chExt cx="3962400" cy="2135295"/>
          </a:xfrm>
        </p:grpSpPr>
        <p:sp>
          <p:nvSpPr>
            <p:cNvPr id="12" name="Rectangle 11"/>
            <p:cNvSpPr/>
            <p:nvPr/>
          </p:nvSpPr>
          <p:spPr>
            <a:xfrm>
              <a:off x="4419600" y="1524000"/>
              <a:ext cx="3962400" cy="2135295"/>
            </a:xfrm>
            <a:prstGeom prst="rect">
              <a:avLst/>
            </a:prstGeom>
            <a:blipFill>
              <a:blip r:embed="rId3"/>
              <a:tile tx="0" ty="0" sx="100000" sy="100000" flip="none" algn="tl"/>
            </a:blip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 smtClean="0">
                <a:latin typeface="Shonar Bangla" pitchFamily="34" charset="0"/>
                <a:cs typeface="Shonar Bangla" pitchFamily="34" charset="0"/>
              </a:endParaRPr>
            </a:p>
            <a:p>
              <a:pPr algn="ctr"/>
              <a:endParaRPr lang="en-US" sz="3600" b="1" dirty="0" smtClean="0">
                <a:latin typeface="Shonar Bangla" pitchFamily="34" charset="0"/>
                <a:cs typeface="Shonar Bangla" pitchFamily="34" charset="0"/>
              </a:endParaRPr>
            </a:p>
            <a:p>
              <a:pPr algn="ctr"/>
              <a:endParaRPr lang="en-US" sz="3200" dirty="0" smtClean="0">
                <a:latin typeface="Shonar Bangla" pitchFamily="34" charset="0"/>
                <a:cs typeface="Shonar Bangla" pitchFamily="34" charset="0"/>
              </a:endParaRPr>
            </a:p>
            <a:p>
              <a:pPr algn="ctr"/>
              <a:endParaRPr lang="en-US" sz="2800" dirty="0" smtClean="0">
                <a:latin typeface="Shonar Bangla" pitchFamily="34" charset="0"/>
                <a:cs typeface="Shonar Bangla" pitchFamily="34" charset="0"/>
              </a:endParaRPr>
            </a:p>
            <a:p>
              <a:pPr algn="ctr"/>
              <a:endParaRPr lang="en-US" sz="2800" dirty="0" smtClean="0">
                <a:latin typeface="Shonar Bangla" pitchFamily="34" charset="0"/>
                <a:cs typeface="Shonar Bangla" pitchFamily="34" charset="0"/>
              </a:endParaRPr>
            </a:p>
            <a:p>
              <a:pPr algn="ctr"/>
              <a:endParaRPr lang="en-US" sz="3200" dirty="0">
                <a:latin typeface="Shonar Bangla" pitchFamily="34" charset="0"/>
                <a:cs typeface="Shonar Bangla" pitchFamily="34" charset="0"/>
              </a:endParaRPr>
            </a:p>
          </p:txBody>
        </p:sp>
        <p:sp>
          <p:nvSpPr>
            <p:cNvPr id="2" name="Rectangle 1"/>
            <p:cNvSpPr/>
            <p:nvPr/>
          </p:nvSpPr>
          <p:spPr>
            <a:xfrm>
              <a:off x="4463142" y="1600200"/>
              <a:ext cx="3886200" cy="584775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3200" b="1" cap="none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মোহাম্মদ মনির হোসেন</a:t>
              </a:r>
              <a:endParaRPr lang="en-US" sz="28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3" name="Rectangle 2"/>
            <p:cNvSpPr/>
            <p:nvPr/>
          </p:nvSpPr>
          <p:spPr>
            <a:xfrm>
              <a:off x="4452151" y="2684481"/>
              <a:ext cx="3853649" cy="40011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squar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000" b="1" cap="none" spc="0" dirty="0" smtClean="0">
                  <a:ln w="11430"/>
                  <a:solidFill>
                    <a:srgbClr val="FFFF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শহীদনগর এম এ জলিল উচ্চ বিদ্যালয়</a:t>
              </a:r>
              <a:endParaRPr lang="en-US" sz="2000" b="1" cap="none" spc="0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4572000" y="3136075"/>
              <a:ext cx="3733799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0" cap="none" spc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দাউদকান্দি, কুমিল্লা ।</a:t>
              </a:r>
              <a:endParaRPr lang="en-US" sz="28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5168687" y="2192975"/>
              <a:ext cx="2457725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0" cap="none" spc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সহকারি শিক্ষক</a:t>
              </a:r>
              <a:endParaRPr lang="en-US" sz="28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457200" y="523724"/>
            <a:ext cx="8229600" cy="5943600"/>
            <a:chOff x="457200" y="523724"/>
            <a:chExt cx="8229600" cy="5943600"/>
          </a:xfrm>
        </p:grpSpPr>
        <p:sp>
          <p:nvSpPr>
            <p:cNvPr id="9" name="Rectangle 8"/>
            <p:cNvSpPr/>
            <p:nvPr/>
          </p:nvSpPr>
          <p:spPr>
            <a:xfrm>
              <a:off x="457200" y="523724"/>
              <a:ext cx="8229600" cy="5943600"/>
            </a:xfrm>
            <a:prstGeom prst="rect">
              <a:avLst/>
            </a:prstGeom>
            <a:blipFill>
              <a:blip r:embed="rId2"/>
              <a:stretch>
                <a:fillRect/>
              </a:stretch>
            </a:blip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285237" y="628550"/>
              <a:ext cx="4234649" cy="953911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5014992" y="743857"/>
            <a:ext cx="2833608" cy="615628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332518" y="1665512"/>
            <a:ext cx="4201882" cy="48018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4963884" y="1817914"/>
            <a:ext cx="2971800" cy="4495800"/>
            <a:chOff x="5562600" y="2057400"/>
            <a:chExt cx="2971800" cy="4495800"/>
          </a:xfrm>
        </p:grpSpPr>
        <p:grpSp>
          <p:nvGrpSpPr>
            <p:cNvPr id="13" name="Group 10"/>
            <p:cNvGrpSpPr/>
            <p:nvPr/>
          </p:nvGrpSpPr>
          <p:grpSpPr>
            <a:xfrm>
              <a:off x="5562600" y="2057400"/>
              <a:ext cx="2971800" cy="4495800"/>
              <a:chOff x="5410200" y="1524000"/>
              <a:chExt cx="2971800" cy="4495800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5410200" y="1524000"/>
                <a:ext cx="2971800" cy="449580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endParaRPr lang="en-US" sz="24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algn="ctr"/>
                <a:endParaRPr lang="en-US" dirty="0" smtClean="0"/>
              </a:p>
              <a:p>
                <a:pPr algn="ctr"/>
                <a:endParaRPr lang="en-US" sz="1200" dirty="0" smtClean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5775702" y="1600200"/>
                <a:ext cx="2209800" cy="26670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3" name="Rectangle 2"/>
            <p:cNvSpPr/>
            <p:nvPr/>
          </p:nvSpPr>
          <p:spPr>
            <a:xfrm>
              <a:off x="5613708" y="5048071"/>
              <a:ext cx="2833607" cy="120032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squar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en-US" sz="2400" b="1" cap="none" spc="0" dirty="0" smtClean="0">
                  <a:ln w="11430"/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শ্রেণি : </a:t>
              </a:r>
              <a:r>
                <a:rPr lang="bn-BD" sz="2400" b="1" cap="none" spc="0" dirty="0" smtClean="0">
                  <a:ln w="11430"/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নবম-</a:t>
              </a:r>
              <a:r>
                <a:rPr lang="en-US" sz="2400" b="1" cap="none" spc="0" dirty="0" smtClean="0">
                  <a:ln w="11430"/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দশম</a:t>
              </a:r>
            </a:p>
            <a:p>
              <a:r>
                <a:rPr lang="en-US" sz="2400" b="1" cap="none" spc="0" dirty="0" smtClean="0">
                  <a:ln w="11430"/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বিষয়</a:t>
              </a:r>
              <a:r>
                <a:rPr lang="bn-BD" sz="2400" b="1" cap="none" spc="0" dirty="0" smtClean="0">
                  <a:ln w="11430"/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ঃ </a:t>
              </a:r>
              <a:r>
                <a:rPr lang="en-US" sz="2400" b="1" cap="none" spc="0" dirty="0" smtClean="0">
                  <a:ln w="11430"/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ভূগোল ও পরিবেশ</a:t>
              </a:r>
            </a:p>
            <a:p>
              <a:r>
                <a:rPr lang="en-US" sz="2400" b="1" cap="none" spc="0" dirty="0" smtClean="0">
                  <a:ln w="11430"/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অধ্যায়</a:t>
              </a:r>
              <a:r>
                <a:rPr lang="en-US" sz="2400" b="1" cap="none" spc="0" dirty="0" smtClean="0">
                  <a:ln w="11430"/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  <a:sym typeface="Symbol"/>
                </a:rPr>
                <a:t> প্রথম</a:t>
              </a:r>
              <a:r>
                <a:rPr lang="en-US" sz="2400" b="1" cap="none" spc="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  <a:sym typeface="Symbol"/>
                </a:rPr>
                <a:t> </a:t>
              </a:r>
              <a:endParaRPr lang="en-US" sz="2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438400" y="3826696"/>
            <a:ext cx="5715000" cy="253641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438400" y="980703"/>
            <a:ext cx="5715000" cy="2538857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768629" y="1957546"/>
            <a:ext cx="1142999" cy="584775"/>
            <a:chOff x="381000" y="2937839"/>
            <a:chExt cx="1142999" cy="584775"/>
          </a:xfrm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</p:grpSpPr>
        <p:grpSp>
          <p:nvGrpSpPr>
            <p:cNvPr id="11" name="Group 10"/>
            <p:cNvGrpSpPr/>
            <p:nvPr/>
          </p:nvGrpSpPr>
          <p:grpSpPr>
            <a:xfrm>
              <a:off x="381000" y="2937839"/>
              <a:ext cx="1142999" cy="584775"/>
              <a:chOff x="381000" y="2937839"/>
              <a:chExt cx="1142999" cy="584775"/>
            </a:xfrm>
          </p:grpSpPr>
          <p:sp>
            <p:nvSpPr>
              <p:cNvPr id="13" name="Flowchart: Alternate Process 12"/>
              <p:cNvSpPr/>
              <p:nvPr/>
            </p:nvSpPr>
            <p:spPr>
              <a:xfrm>
                <a:off x="381000" y="2937839"/>
                <a:ext cx="1142999" cy="584775"/>
              </a:xfrm>
              <a:prstGeom prst="flowChartAlternateProcess">
                <a:avLst/>
              </a:prstGeom>
              <a:ln>
                <a:noFill/>
              </a:ln>
              <a:effectLst/>
              <a:sp3d prstMaterial="clear">
                <a:bevelT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n>
                    <a:solidFill>
                      <a:schemeClr val="tx2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</a:endParaRPr>
              </a:p>
            </p:txBody>
          </p:sp>
          <p:sp>
            <p:nvSpPr>
              <p:cNvPr id="14" name="Flowchart: Decision 13"/>
              <p:cNvSpPr/>
              <p:nvPr/>
            </p:nvSpPr>
            <p:spPr>
              <a:xfrm>
                <a:off x="381000" y="3060174"/>
                <a:ext cx="1142999" cy="368826"/>
              </a:xfrm>
              <a:prstGeom prst="flowChartDecision">
                <a:avLst/>
              </a:prstGeom>
              <a:ln>
                <a:noFill/>
              </a:ln>
              <a:effectLst/>
              <a:sp3d prstMaterial="clear">
                <a:bevelT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n>
                    <a:solidFill>
                      <a:schemeClr val="tx2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</a:endParaRPr>
              </a:p>
            </p:txBody>
          </p:sp>
        </p:grpSp>
        <p:sp>
          <p:nvSpPr>
            <p:cNvPr id="12" name="Rectangle 11"/>
            <p:cNvSpPr/>
            <p:nvPr/>
          </p:nvSpPr>
          <p:spPr>
            <a:xfrm>
              <a:off x="526263" y="3075698"/>
              <a:ext cx="865558" cy="307777"/>
            </a:xfrm>
            <a:prstGeom prst="rect">
              <a:avLst/>
            </a:prstGeom>
            <a:noFill/>
            <a:ln>
              <a:noFill/>
            </a:ln>
            <a:effectLst/>
            <a:sp3d prstMaterial="clear">
              <a:bevelT h="63500"/>
            </a:sp3d>
          </p:spPr>
          <p:txBody>
            <a:bodyPr wrap="none" lIns="91440" tIns="45720" rIns="91440" bIns="45720">
              <a:spAutoFit/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bn-BD" sz="1400" b="1" dirty="0" smtClean="0">
                  <a:ln w="11430"/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Picture-1</a:t>
              </a:r>
              <a:endParaRPr lang="en-US" sz="1600" b="1" cap="none" spc="0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768628" y="4801874"/>
            <a:ext cx="1142999" cy="584775"/>
            <a:chOff x="381000" y="2937839"/>
            <a:chExt cx="1142999" cy="584775"/>
          </a:xfrm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</p:grpSpPr>
        <p:grpSp>
          <p:nvGrpSpPr>
            <p:cNvPr id="22" name="Group 21"/>
            <p:cNvGrpSpPr/>
            <p:nvPr/>
          </p:nvGrpSpPr>
          <p:grpSpPr>
            <a:xfrm>
              <a:off x="381000" y="2937839"/>
              <a:ext cx="1142999" cy="584775"/>
              <a:chOff x="381000" y="2937839"/>
              <a:chExt cx="1142999" cy="584775"/>
            </a:xfrm>
          </p:grpSpPr>
          <p:sp>
            <p:nvSpPr>
              <p:cNvPr id="24" name="Flowchart: Alternate Process 23"/>
              <p:cNvSpPr/>
              <p:nvPr/>
            </p:nvSpPr>
            <p:spPr>
              <a:xfrm>
                <a:off x="381000" y="2937839"/>
                <a:ext cx="1142999" cy="584775"/>
              </a:xfrm>
              <a:prstGeom prst="flowChartAlternateProcess">
                <a:avLst/>
              </a:prstGeom>
              <a:ln>
                <a:noFill/>
              </a:ln>
              <a:effectLst/>
              <a:sp3d prstMaterial="clear">
                <a:bevelT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n>
                    <a:solidFill>
                      <a:schemeClr val="tx2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</a:endParaRPr>
              </a:p>
            </p:txBody>
          </p:sp>
          <p:sp>
            <p:nvSpPr>
              <p:cNvPr id="25" name="Flowchart: Decision 24"/>
              <p:cNvSpPr/>
              <p:nvPr/>
            </p:nvSpPr>
            <p:spPr>
              <a:xfrm>
                <a:off x="381000" y="3060174"/>
                <a:ext cx="1142999" cy="368826"/>
              </a:xfrm>
              <a:prstGeom prst="flowChartDecision">
                <a:avLst/>
              </a:prstGeom>
              <a:ln>
                <a:noFill/>
              </a:ln>
              <a:effectLst/>
              <a:sp3d prstMaterial="clear">
                <a:bevelT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n>
                    <a:solidFill>
                      <a:schemeClr val="tx2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</a:endParaRPr>
              </a:p>
            </p:txBody>
          </p:sp>
        </p:grpSp>
        <p:sp>
          <p:nvSpPr>
            <p:cNvPr id="23" name="Rectangle 22"/>
            <p:cNvSpPr/>
            <p:nvPr/>
          </p:nvSpPr>
          <p:spPr>
            <a:xfrm>
              <a:off x="526263" y="3075698"/>
              <a:ext cx="865558" cy="307777"/>
            </a:xfrm>
            <a:prstGeom prst="rect">
              <a:avLst/>
            </a:prstGeom>
            <a:noFill/>
            <a:ln>
              <a:noFill/>
            </a:ln>
            <a:effectLst/>
            <a:sp3d prstMaterial="clear">
              <a:bevelT h="63500"/>
            </a:sp3d>
          </p:spPr>
          <p:txBody>
            <a:bodyPr wrap="none" lIns="91440" tIns="45720" rIns="91440" bIns="45720">
              <a:spAutoFit/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bn-BD" sz="1400" b="1" dirty="0" smtClean="0">
                  <a:ln w="11430"/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Picture-2</a:t>
              </a:r>
              <a:endParaRPr lang="en-US" sz="1600" b="1" cap="none" spc="0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2743200" y="2590800"/>
            <a:ext cx="4724400" cy="1323439"/>
            <a:chOff x="3124200" y="2967335"/>
            <a:chExt cx="3810000" cy="1323439"/>
          </a:xfrm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</p:grpSpPr>
        <p:sp>
          <p:nvSpPr>
            <p:cNvPr id="3" name="Oval 2"/>
            <p:cNvSpPr/>
            <p:nvPr/>
          </p:nvSpPr>
          <p:spPr>
            <a:xfrm>
              <a:off x="3124200" y="2982265"/>
              <a:ext cx="3810000" cy="1208735"/>
            </a:xfrm>
            <a:prstGeom prst="ellipse">
              <a:avLst/>
            </a:prstGeom>
            <a:solidFill>
              <a:srgbClr val="002060"/>
            </a:solidFill>
            <a:ln w="34925">
              <a:solidFill>
                <a:srgbClr val="FFFFFF"/>
              </a:solidFill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" name="Rectangle 1"/>
            <p:cNvSpPr/>
            <p:nvPr/>
          </p:nvSpPr>
          <p:spPr>
            <a:xfrm>
              <a:off x="3465610" y="2967335"/>
              <a:ext cx="3163045" cy="1323439"/>
            </a:xfrm>
            <a:prstGeom prst="rect">
              <a:avLst/>
            </a:prstGeom>
            <a:noFill/>
            <a:ln w="34925">
              <a:solidFill>
                <a:srgbClr val="FFFFFF"/>
              </a:solidFill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txBody>
            <a:bodyPr wrap="none" lIns="91440" tIns="45720" rIns="91440" bIns="45720">
              <a:spAutoFit/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bn-BD" sz="8000" b="1" cap="none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সৌরজগৎ</a:t>
              </a:r>
              <a:endParaRPr lang="en-US" sz="80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18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9029" y="-29029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 smtClean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62200" y="504498"/>
            <a:ext cx="3886200" cy="984885"/>
          </a:xfrm>
          <a:prstGeom prst="rect">
            <a:avLst/>
          </a:prstGeom>
          <a:solidFill>
            <a:srgbClr val="00CC66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en-US" sz="900" b="1" cap="none" spc="50" dirty="0" smtClean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8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 শিরোনাম</a:t>
            </a:r>
          </a:p>
          <a:p>
            <a:pPr algn="ctr"/>
            <a:endParaRPr lang="en-US" sz="100" b="1" cap="none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97752" y="2286000"/>
            <a:ext cx="8545077" cy="2286000"/>
            <a:chOff x="152400" y="2286000"/>
            <a:chExt cx="8763000" cy="2286000"/>
          </a:xfrm>
        </p:grpSpPr>
        <p:sp>
          <p:nvSpPr>
            <p:cNvPr id="2" name="Rectangle 1"/>
            <p:cNvSpPr/>
            <p:nvPr/>
          </p:nvSpPr>
          <p:spPr>
            <a:xfrm>
              <a:off x="152400" y="2286000"/>
              <a:ext cx="8763000" cy="2286000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52401" y="2388275"/>
              <a:ext cx="8762999" cy="203132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bn-BD" sz="6000" b="1" cap="none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সৌরজগৎ ও তার গ্রহগুলোর</a:t>
              </a:r>
            </a:p>
            <a:p>
              <a:pPr algn="ctr"/>
              <a:r>
                <a:rPr lang="bn-BD" sz="60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বিবরণ জানার চেষ্টা করবো।</a:t>
              </a:r>
              <a:r>
                <a:rPr lang="bn-BD" sz="6600" b="1" cap="none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66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843915"/>
            <a:ext cx="5638800" cy="984885"/>
          </a:xfrm>
          <a:prstGeom prst="rect">
            <a:avLst/>
          </a:prstGeom>
          <a:solidFill>
            <a:srgbClr val="00CC66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en-US" sz="900" b="1" cap="none" spc="50" dirty="0" smtClean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8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এই </a:t>
            </a:r>
            <a:r>
              <a:rPr lang="en-US" sz="48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 </a:t>
            </a:r>
            <a:r>
              <a:rPr lang="bn-BD" sz="48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শেষে শিক্ষার্থীরা-</a:t>
            </a:r>
            <a:endParaRPr lang="en-US" sz="4800" b="1" cap="none" spc="50" dirty="0" smtClean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100" b="1" cap="none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57200" y="2234625"/>
            <a:ext cx="1142999" cy="584775"/>
            <a:chOff x="381000" y="2937839"/>
            <a:chExt cx="1142999" cy="584775"/>
          </a:xfrm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</p:grpSpPr>
        <p:grpSp>
          <p:nvGrpSpPr>
            <p:cNvPr id="5" name="Group 4"/>
            <p:cNvGrpSpPr/>
            <p:nvPr/>
          </p:nvGrpSpPr>
          <p:grpSpPr>
            <a:xfrm>
              <a:off x="381000" y="2937839"/>
              <a:ext cx="1142999" cy="584775"/>
              <a:chOff x="381000" y="2937839"/>
              <a:chExt cx="1142999" cy="584775"/>
            </a:xfrm>
          </p:grpSpPr>
          <p:sp>
            <p:nvSpPr>
              <p:cNvPr id="7" name="Flowchart: Alternate Process 6"/>
              <p:cNvSpPr/>
              <p:nvPr/>
            </p:nvSpPr>
            <p:spPr>
              <a:xfrm>
                <a:off x="381000" y="2937839"/>
                <a:ext cx="1142999" cy="584775"/>
              </a:xfrm>
              <a:prstGeom prst="flowChartAlternateProcess">
                <a:avLst/>
              </a:prstGeom>
              <a:ln>
                <a:noFill/>
              </a:ln>
              <a:effectLst/>
              <a:sp3d prstMaterial="clear">
                <a:bevelT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n>
                    <a:solidFill>
                      <a:schemeClr val="tx2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</a:endParaRPr>
              </a:p>
            </p:txBody>
          </p:sp>
          <p:sp>
            <p:nvSpPr>
              <p:cNvPr id="8" name="Flowchart: Decision 7"/>
              <p:cNvSpPr/>
              <p:nvPr/>
            </p:nvSpPr>
            <p:spPr>
              <a:xfrm>
                <a:off x="381000" y="3060174"/>
                <a:ext cx="1142999" cy="368826"/>
              </a:xfrm>
              <a:prstGeom prst="flowChartDecision">
                <a:avLst/>
              </a:prstGeom>
              <a:ln>
                <a:noFill/>
              </a:ln>
              <a:effectLst/>
              <a:sp3d prstMaterial="clear">
                <a:bevelT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n>
                    <a:solidFill>
                      <a:schemeClr val="tx2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</a:endParaRPr>
              </a:p>
            </p:txBody>
          </p:sp>
        </p:grpSp>
        <p:sp>
          <p:nvSpPr>
            <p:cNvPr id="6" name="Rectangle 5"/>
            <p:cNvSpPr/>
            <p:nvPr/>
          </p:nvSpPr>
          <p:spPr>
            <a:xfrm>
              <a:off x="578905" y="3075698"/>
              <a:ext cx="760273" cy="369332"/>
            </a:xfrm>
            <a:prstGeom prst="rect">
              <a:avLst/>
            </a:prstGeom>
            <a:noFill/>
            <a:ln>
              <a:noFill/>
            </a:ln>
            <a:effectLst/>
            <a:sp3d prstMaterial="clear">
              <a:bevelT h="63500"/>
            </a:sp3d>
          </p:spPr>
          <p:txBody>
            <a:bodyPr wrap="none" lIns="91440" tIns="45720" rIns="91440" bIns="45720">
              <a:spAutoFit/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b="1" dirty="0" smtClean="0">
                  <a:ln w="11430"/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Key</a:t>
              </a:r>
              <a:r>
                <a:rPr lang="bn-BD" b="1" dirty="0" smtClean="0">
                  <a:ln w="11430"/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-1</a:t>
              </a:r>
              <a:endParaRPr lang="en-US" sz="1600" b="1" cap="none" spc="0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57200" y="3377625"/>
            <a:ext cx="1142999" cy="584775"/>
            <a:chOff x="381000" y="2937839"/>
            <a:chExt cx="1142999" cy="584775"/>
          </a:xfrm>
          <a:solidFill>
            <a:srgbClr val="FF0000"/>
          </a:solidFill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</p:grpSpPr>
        <p:grpSp>
          <p:nvGrpSpPr>
            <p:cNvPr id="10" name="Group 9"/>
            <p:cNvGrpSpPr/>
            <p:nvPr/>
          </p:nvGrpSpPr>
          <p:grpSpPr>
            <a:xfrm>
              <a:off x="381000" y="2937839"/>
              <a:ext cx="1142999" cy="584775"/>
              <a:chOff x="381000" y="2937839"/>
              <a:chExt cx="1142999" cy="584775"/>
            </a:xfrm>
            <a:grpFill/>
          </p:grpSpPr>
          <p:sp>
            <p:nvSpPr>
              <p:cNvPr id="12" name="Flowchart: Alternate Process 11"/>
              <p:cNvSpPr/>
              <p:nvPr/>
            </p:nvSpPr>
            <p:spPr>
              <a:xfrm>
                <a:off x="381000" y="2937839"/>
                <a:ext cx="1142999" cy="584775"/>
              </a:xfrm>
              <a:prstGeom prst="flowChartAlternateProcess">
                <a:avLst/>
              </a:prstGeom>
              <a:grpFill/>
              <a:ln>
                <a:noFill/>
              </a:ln>
              <a:effectLst/>
              <a:sp3d prstMaterial="clear">
                <a:bevelT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n>
                    <a:solidFill>
                      <a:schemeClr val="tx2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</a:endParaRPr>
              </a:p>
            </p:txBody>
          </p:sp>
          <p:sp>
            <p:nvSpPr>
              <p:cNvPr id="13" name="Flowchart: Decision 12"/>
              <p:cNvSpPr/>
              <p:nvPr/>
            </p:nvSpPr>
            <p:spPr>
              <a:xfrm>
                <a:off x="381000" y="3060174"/>
                <a:ext cx="1142999" cy="368826"/>
              </a:xfrm>
              <a:prstGeom prst="flowChartDecision">
                <a:avLst/>
              </a:prstGeom>
              <a:grpFill/>
              <a:ln>
                <a:noFill/>
              </a:ln>
              <a:effectLst/>
              <a:sp3d prstMaterial="clear">
                <a:bevelT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n>
                    <a:solidFill>
                      <a:schemeClr val="tx2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</a:endParaRPr>
              </a:p>
            </p:txBody>
          </p:sp>
        </p:grpSp>
        <p:sp>
          <p:nvSpPr>
            <p:cNvPr id="11" name="Rectangle 10"/>
            <p:cNvSpPr/>
            <p:nvPr/>
          </p:nvSpPr>
          <p:spPr>
            <a:xfrm>
              <a:off x="578905" y="3075698"/>
              <a:ext cx="760273" cy="369332"/>
            </a:xfrm>
            <a:prstGeom prst="rect">
              <a:avLst/>
            </a:prstGeom>
            <a:grpFill/>
            <a:ln>
              <a:noFill/>
            </a:ln>
            <a:effectLst/>
            <a:sp3d prstMaterial="clear">
              <a:bevelT h="63500"/>
            </a:sp3d>
          </p:spPr>
          <p:txBody>
            <a:bodyPr wrap="none" lIns="91440" tIns="45720" rIns="91440" bIns="45720">
              <a:spAutoFit/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b="1" dirty="0" smtClean="0">
                  <a:ln w="11430"/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Key</a:t>
              </a:r>
              <a:r>
                <a:rPr lang="bn-BD" b="1" dirty="0" smtClean="0">
                  <a:ln w="11430"/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-2</a:t>
              </a:r>
              <a:endParaRPr lang="en-US" sz="1600" b="1" cap="none" spc="0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57200" y="4596825"/>
            <a:ext cx="1142999" cy="584775"/>
            <a:chOff x="381000" y="2937839"/>
            <a:chExt cx="1142999" cy="584775"/>
          </a:xfrm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</p:grpSpPr>
        <p:grpSp>
          <p:nvGrpSpPr>
            <p:cNvPr id="15" name="Group 14"/>
            <p:cNvGrpSpPr/>
            <p:nvPr/>
          </p:nvGrpSpPr>
          <p:grpSpPr>
            <a:xfrm>
              <a:off x="381000" y="2937839"/>
              <a:ext cx="1142999" cy="584775"/>
              <a:chOff x="381000" y="2937839"/>
              <a:chExt cx="1142999" cy="584775"/>
            </a:xfrm>
          </p:grpSpPr>
          <p:sp>
            <p:nvSpPr>
              <p:cNvPr id="17" name="Flowchart: Alternate Process 16"/>
              <p:cNvSpPr/>
              <p:nvPr/>
            </p:nvSpPr>
            <p:spPr>
              <a:xfrm>
                <a:off x="381000" y="2937839"/>
                <a:ext cx="1142999" cy="584775"/>
              </a:xfrm>
              <a:prstGeom prst="flowChartAlternateProcess">
                <a:avLst/>
              </a:prstGeom>
              <a:ln>
                <a:noFill/>
              </a:ln>
              <a:effectLst/>
              <a:sp3d prstMaterial="clear">
                <a:bevelT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n>
                    <a:solidFill>
                      <a:schemeClr val="tx2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</a:endParaRPr>
              </a:p>
            </p:txBody>
          </p:sp>
          <p:sp>
            <p:nvSpPr>
              <p:cNvPr id="18" name="Flowchart: Decision 17"/>
              <p:cNvSpPr/>
              <p:nvPr/>
            </p:nvSpPr>
            <p:spPr>
              <a:xfrm>
                <a:off x="381000" y="3060174"/>
                <a:ext cx="1142999" cy="368826"/>
              </a:xfrm>
              <a:prstGeom prst="flowChartDecision">
                <a:avLst/>
              </a:prstGeom>
              <a:ln>
                <a:noFill/>
              </a:ln>
              <a:effectLst/>
              <a:sp3d prstMaterial="clear">
                <a:bevelT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n>
                    <a:solidFill>
                      <a:schemeClr val="tx2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</a:endParaRPr>
              </a:p>
            </p:txBody>
          </p:sp>
        </p:grpSp>
        <p:sp>
          <p:nvSpPr>
            <p:cNvPr id="16" name="Rectangle 15"/>
            <p:cNvSpPr/>
            <p:nvPr/>
          </p:nvSpPr>
          <p:spPr>
            <a:xfrm>
              <a:off x="578905" y="3075698"/>
              <a:ext cx="760273" cy="369332"/>
            </a:xfrm>
            <a:prstGeom prst="rect">
              <a:avLst/>
            </a:prstGeom>
            <a:noFill/>
            <a:ln>
              <a:noFill/>
            </a:ln>
            <a:effectLst/>
            <a:sp3d prstMaterial="clear">
              <a:bevelT h="63500"/>
            </a:sp3d>
          </p:spPr>
          <p:txBody>
            <a:bodyPr wrap="none" lIns="91440" tIns="45720" rIns="91440" bIns="45720">
              <a:spAutoFit/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b="1" dirty="0" smtClean="0">
                  <a:ln w="11430"/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Key</a:t>
              </a:r>
              <a:r>
                <a:rPr lang="bn-BD" b="1" dirty="0" smtClean="0">
                  <a:ln w="11430"/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-3</a:t>
              </a:r>
              <a:endParaRPr lang="en-US" sz="1600" b="1" cap="none" spc="0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  <p:sp>
        <p:nvSpPr>
          <p:cNvPr id="19" name="Rectangle 18"/>
          <p:cNvSpPr/>
          <p:nvPr/>
        </p:nvSpPr>
        <p:spPr>
          <a:xfrm>
            <a:off x="1828800" y="2172325"/>
            <a:ext cx="6858000" cy="7232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en-US" sz="800" b="1" cap="none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honar Bangla" pitchFamily="34" charset="0"/>
              <a:cs typeface="Shonar Bangla" pitchFamily="34" charset="0"/>
            </a:endParaRPr>
          </a:p>
          <a:p>
            <a:pPr algn="ctr"/>
            <a:r>
              <a:rPr lang="bn-BD" sz="32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সৌরজগতের সংজ্ঞা বলতে পারবো ।</a:t>
            </a:r>
            <a:endParaRPr lang="en-US" sz="3600" b="1" cap="none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100" b="1" cap="none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828800" y="3314581"/>
            <a:ext cx="6858000" cy="738664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en-US" sz="900" b="1" cap="none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honar Bangla" pitchFamily="34" charset="0"/>
              <a:cs typeface="Shonar Bangla" pitchFamily="34" charset="0"/>
            </a:endParaRPr>
          </a:p>
          <a:p>
            <a:pPr algn="ctr"/>
            <a:r>
              <a:rPr lang="bn-BD" sz="32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দূরত্ব অনুসারে গ্রহগুলোর নাম বলতে পারবো ।</a:t>
            </a:r>
            <a:endParaRPr lang="en-US" sz="3600" b="1" cap="none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100" b="1" cap="none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828800" y="4533781"/>
            <a:ext cx="6858000" cy="6617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en-US" sz="800" b="1" cap="none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honar Bangla" pitchFamily="34" charset="0"/>
              <a:cs typeface="Shonar Bangla" pitchFamily="34" charset="0"/>
            </a:endParaRPr>
          </a:p>
          <a:p>
            <a:pPr algn="ctr"/>
            <a:r>
              <a:rPr lang="bn-BD" sz="28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গ্রহরূপে পৃথিবী ও মঙ্গল গ্রহের বর্ণনা বলতে পারবো ।</a:t>
            </a:r>
            <a:endParaRPr lang="en-US" sz="3200" b="1" cap="none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100" b="1" cap="none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honar Bangla" pitchFamily="34" charset="0"/>
              <a:cs typeface="Shonar Bangl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-36286"/>
            <a:ext cx="9144000" cy="6858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 smtClean="0">
              <a:latin typeface="Shonar Bangla" pitchFamily="34" charset="0"/>
              <a:cs typeface="Shonar Bangla" pitchFamily="34" charset="0"/>
            </a:endParaRPr>
          </a:p>
          <a:p>
            <a:pPr algn="ctr"/>
            <a:endParaRPr lang="en-US" sz="2800" dirty="0" smtClean="0">
              <a:latin typeface="Shonar Bangla" pitchFamily="34" charset="0"/>
              <a:cs typeface="Shonar Bangla" pitchFamily="34" charset="0"/>
            </a:endParaRPr>
          </a:p>
          <a:p>
            <a:pPr algn="ctr"/>
            <a:endParaRPr lang="en-US" sz="2800" dirty="0" smtClean="0">
              <a:latin typeface="Shonar Bangla" pitchFamily="34" charset="0"/>
              <a:cs typeface="Shonar Bangla" pitchFamily="34" charset="0"/>
            </a:endParaRPr>
          </a:p>
          <a:p>
            <a:endParaRPr lang="en-US" sz="2800" dirty="0" smtClean="0">
              <a:latin typeface="Shonar Bangla" pitchFamily="34" charset="0"/>
              <a:cs typeface="Shonar Bangla" pitchFamily="34" charset="0"/>
            </a:endParaRPr>
          </a:p>
          <a:p>
            <a:endParaRPr lang="en-US" sz="2400" dirty="0" smtClean="0">
              <a:latin typeface="Shonar Bangla" pitchFamily="34" charset="0"/>
              <a:cs typeface="Shonar Bangla" pitchFamily="34" charset="0"/>
            </a:endParaRPr>
          </a:p>
          <a:p>
            <a:endParaRPr lang="en-US" sz="2400" dirty="0" smtClean="0">
              <a:latin typeface="Shonar Bangla" pitchFamily="34" charset="0"/>
              <a:cs typeface="Shonar Bangla" pitchFamily="34" charset="0"/>
            </a:endParaRPr>
          </a:p>
          <a:p>
            <a:endParaRPr lang="en-US" sz="2400" dirty="0" smtClean="0">
              <a:latin typeface="Shonar Bangla" pitchFamily="34" charset="0"/>
              <a:cs typeface="Shonar Bangla" pitchFamily="34" charset="0"/>
            </a:endParaRPr>
          </a:p>
          <a:p>
            <a:endParaRPr lang="en-US" sz="2400" b="1" dirty="0">
              <a:solidFill>
                <a:schemeClr val="tx1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52400" y="4953000"/>
            <a:ext cx="8839200" cy="152400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200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সূর্য এবং তার গ্রহ, উপগ্রহ, গ্রহানুপুঞ্জ, অসংখ্য ধূমকেতু ও অগণিত উল্কা নিয়ে যে জগৎ গঠিত, তাকে সৌরজগৎ বলে।</a:t>
            </a:r>
            <a:endParaRPr lang="en-US" sz="4400" dirty="0" smtClean="0">
              <a:solidFill>
                <a:schemeClr val="tx1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91269" y="266700"/>
            <a:ext cx="8152416" cy="2667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304800" y="3225225"/>
            <a:ext cx="1142999" cy="584775"/>
            <a:chOff x="381000" y="2937839"/>
            <a:chExt cx="1142999" cy="584775"/>
          </a:xfrm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</p:grpSpPr>
        <p:grpSp>
          <p:nvGrpSpPr>
            <p:cNvPr id="9" name="Group 8"/>
            <p:cNvGrpSpPr/>
            <p:nvPr/>
          </p:nvGrpSpPr>
          <p:grpSpPr>
            <a:xfrm>
              <a:off x="381000" y="2937839"/>
              <a:ext cx="1142999" cy="584775"/>
              <a:chOff x="381000" y="2937839"/>
              <a:chExt cx="1142999" cy="584775"/>
            </a:xfrm>
          </p:grpSpPr>
          <p:sp>
            <p:nvSpPr>
              <p:cNvPr id="11" name="Flowchart: Alternate Process 10"/>
              <p:cNvSpPr/>
              <p:nvPr/>
            </p:nvSpPr>
            <p:spPr>
              <a:xfrm>
                <a:off x="381000" y="2937839"/>
                <a:ext cx="1142999" cy="584775"/>
              </a:xfrm>
              <a:prstGeom prst="flowChartAlternateProcess">
                <a:avLst/>
              </a:prstGeom>
              <a:ln>
                <a:noFill/>
              </a:ln>
              <a:effectLst/>
              <a:sp3d prstMaterial="clear">
                <a:bevelT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n>
                    <a:solidFill>
                      <a:schemeClr val="tx2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</a:endParaRPr>
              </a:p>
            </p:txBody>
          </p:sp>
          <p:sp>
            <p:nvSpPr>
              <p:cNvPr id="12" name="Flowchart: Decision 11"/>
              <p:cNvSpPr/>
              <p:nvPr/>
            </p:nvSpPr>
            <p:spPr>
              <a:xfrm>
                <a:off x="381000" y="3060174"/>
                <a:ext cx="1142999" cy="368826"/>
              </a:xfrm>
              <a:prstGeom prst="flowChartDecision">
                <a:avLst/>
              </a:prstGeom>
              <a:ln>
                <a:noFill/>
              </a:ln>
              <a:effectLst/>
              <a:sp3d prstMaterial="clear">
                <a:bevelT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n>
                    <a:solidFill>
                      <a:schemeClr val="tx2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</a:endParaRPr>
              </a:p>
            </p:txBody>
          </p:sp>
        </p:grpSp>
        <p:sp>
          <p:nvSpPr>
            <p:cNvPr id="10" name="Rectangle 9"/>
            <p:cNvSpPr/>
            <p:nvPr/>
          </p:nvSpPr>
          <p:spPr>
            <a:xfrm>
              <a:off x="728048" y="3075698"/>
              <a:ext cx="461986" cy="307777"/>
            </a:xfrm>
            <a:prstGeom prst="rect">
              <a:avLst/>
            </a:prstGeom>
            <a:noFill/>
            <a:ln>
              <a:noFill/>
            </a:ln>
            <a:effectLst/>
            <a:sp3d prstMaterial="clear">
              <a:bevelT h="63500"/>
            </a:sp3d>
          </p:spPr>
          <p:txBody>
            <a:bodyPr wrap="none" lIns="91440" tIns="45720" rIns="91440" bIns="45720">
              <a:spAutoFit/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bn-BD" sz="1400" b="1" dirty="0" smtClean="0">
                  <a:ln w="11430"/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Sun</a:t>
              </a:r>
              <a:endParaRPr lang="en-US" sz="1600" b="1" cap="none" spc="0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828800" y="3225225"/>
            <a:ext cx="1142999" cy="584775"/>
            <a:chOff x="381000" y="2937839"/>
            <a:chExt cx="1142999" cy="584775"/>
          </a:xfrm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</p:grpSpPr>
        <p:grpSp>
          <p:nvGrpSpPr>
            <p:cNvPr id="14" name="Group 13"/>
            <p:cNvGrpSpPr/>
            <p:nvPr/>
          </p:nvGrpSpPr>
          <p:grpSpPr>
            <a:xfrm>
              <a:off x="381000" y="2937839"/>
              <a:ext cx="1142999" cy="584775"/>
              <a:chOff x="381000" y="2937839"/>
              <a:chExt cx="1142999" cy="584775"/>
            </a:xfrm>
          </p:grpSpPr>
          <p:sp>
            <p:nvSpPr>
              <p:cNvPr id="18" name="Flowchart: Alternate Process 17"/>
              <p:cNvSpPr/>
              <p:nvPr/>
            </p:nvSpPr>
            <p:spPr>
              <a:xfrm>
                <a:off x="381000" y="2937839"/>
                <a:ext cx="1142999" cy="584775"/>
              </a:xfrm>
              <a:prstGeom prst="flowChartAlternateProcess">
                <a:avLst/>
              </a:prstGeom>
              <a:ln>
                <a:noFill/>
              </a:ln>
              <a:effectLst/>
              <a:sp3d prstMaterial="clear">
                <a:bevelT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n>
                    <a:solidFill>
                      <a:schemeClr val="tx2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</a:endParaRPr>
              </a:p>
            </p:txBody>
          </p:sp>
          <p:sp>
            <p:nvSpPr>
              <p:cNvPr id="20" name="Flowchart: Decision 19"/>
              <p:cNvSpPr/>
              <p:nvPr/>
            </p:nvSpPr>
            <p:spPr>
              <a:xfrm>
                <a:off x="381000" y="3060174"/>
                <a:ext cx="1142999" cy="368826"/>
              </a:xfrm>
              <a:prstGeom prst="flowChartDecision">
                <a:avLst/>
              </a:prstGeom>
              <a:ln>
                <a:noFill/>
              </a:ln>
              <a:effectLst/>
              <a:sp3d prstMaterial="clear">
                <a:bevelT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n>
                    <a:solidFill>
                      <a:schemeClr val="tx2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</a:endParaRPr>
              </a:p>
            </p:txBody>
          </p:sp>
        </p:grpSp>
        <p:sp>
          <p:nvSpPr>
            <p:cNvPr id="15" name="Rectangle 14"/>
            <p:cNvSpPr/>
            <p:nvPr/>
          </p:nvSpPr>
          <p:spPr>
            <a:xfrm>
              <a:off x="628471" y="3075698"/>
              <a:ext cx="661143" cy="307777"/>
            </a:xfrm>
            <a:prstGeom prst="rect">
              <a:avLst/>
            </a:prstGeom>
            <a:noFill/>
            <a:ln>
              <a:noFill/>
            </a:ln>
            <a:effectLst/>
            <a:sp3d prstMaterial="clear">
              <a:bevelT h="63500"/>
            </a:sp3d>
          </p:spPr>
          <p:txBody>
            <a:bodyPr wrap="none" lIns="91440" tIns="45720" rIns="91440" bIns="45720">
              <a:spAutoFit/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bn-BD" sz="1400" b="1" dirty="0" smtClean="0">
                  <a:ln w="11430"/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Planet</a:t>
              </a:r>
              <a:endParaRPr lang="en-US" sz="1600" b="1" cap="none" spc="0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572001" y="3225225"/>
            <a:ext cx="1142999" cy="584775"/>
            <a:chOff x="381000" y="2937839"/>
            <a:chExt cx="1142999" cy="584775"/>
          </a:xfrm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</p:grpSpPr>
        <p:grpSp>
          <p:nvGrpSpPr>
            <p:cNvPr id="22" name="Group 21"/>
            <p:cNvGrpSpPr/>
            <p:nvPr/>
          </p:nvGrpSpPr>
          <p:grpSpPr>
            <a:xfrm>
              <a:off x="381000" y="2937839"/>
              <a:ext cx="1142999" cy="584775"/>
              <a:chOff x="381000" y="2937839"/>
              <a:chExt cx="1142999" cy="584775"/>
            </a:xfrm>
          </p:grpSpPr>
          <p:sp>
            <p:nvSpPr>
              <p:cNvPr id="25" name="Flowchart: Alternate Process 24"/>
              <p:cNvSpPr/>
              <p:nvPr/>
            </p:nvSpPr>
            <p:spPr>
              <a:xfrm>
                <a:off x="381000" y="2937839"/>
                <a:ext cx="1142999" cy="584775"/>
              </a:xfrm>
              <a:prstGeom prst="flowChartAlternateProcess">
                <a:avLst/>
              </a:prstGeom>
              <a:ln>
                <a:noFill/>
              </a:ln>
              <a:effectLst/>
              <a:sp3d prstMaterial="clear">
                <a:bevelT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n>
                    <a:solidFill>
                      <a:schemeClr val="tx2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</a:endParaRPr>
              </a:p>
            </p:txBody>
          </p:sp>
          <p:sp>
            <p:nvSpPr>
              <p:cNvPr id="27" name="Flowchart: Decision 26"/>
              <p:cNvSpPr/>
              <p:nvPr/>
            </p:nvSpPr>
            <p:spPr>
              <a:xfrm>
                <a:off x="381000" y="3060174"/>
                <a:ext cx="1142999" cy="368826"/>
              </a:xfrm>
              <a:prstGeom prst="flowChartDecision">
                <a:avLst/>
              </a:prstGeom>
              <a:ln>
                <a:noFill/>
              </a:ln>
              <a:effectLst/>
              <a:sp3d prstMaterial="clear">
                <a:bevelT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n>
                    <a:solidFill>
                      <a:schemeClr val="tx2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</a:endParaRPr>
              </a:p>
            </p:txBody>
          </p:sp>
        </p:grpSp>
        <p:sp>
          <p:nvSpPr>
            <p:cNvPr id="23" name="Rectangle 22"/>
            <p:cNvSpPr/>
            <p:nvPr/>
          </p:nvSpPr>
          <p:spPr>
            <a:xfrm>
              <a:off x="563101" y="3075698"/>
              <a:ext cx="791884" cy="307777"/>
            </a:xfrm>
            <a:prstGeom prst="rect">
              <a:avLst/>
            </a:prstGeom>
            <a:noFill/>
            <a:ln>
              <a:noFill/>
            </a:ln>
            <a:effectLst/>
            <a:sp3d prstMaterial="clear">
              <a:bevelT h="63500"/>
            </a:sp3d>
          </p:spPr>
          <p:txBody>
            <a:bodyPr wrap="none" lIns="91440" tIns="45720" rIns="91440" bIns="45720">
              <a:spAutoFit/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bn-BD" sz="1400" b="1" dirty="0" smtClean="0">
                  <a:ln w="11430"/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Seta</a:t>
              </a:r>
              <a:r>
                <a:rPr lang="en-US" sz="1400" b="1" dirty="0" smtClean="0">
                  <a:ln w="11430"/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l</a:t>
              </a:r>
              <a:r>
                <a:rPr lang="bn-BD" sz="1400" b="1" dirty="0" smtClean="0">
                  <a:ln w="11430"/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lite</a:t>
              </a:r>
              <a:endParaRPr lang="en-US" sz="1600" b="1" cap="none" spc="0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6096001" y="3225225"/>
            <a:ext cx="1142999" cy="584775"/>
            <a:chOff x="381000" y="2937839"/>
            <a:chExt cx="1142999" cy="584775"/>
          </a:xfrm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</p:grpSpPr>
        <p:grpSp>
          <p:nvGrpSpPr>
            <p:cNvPr id="29" name="Group 28"/>
            <p:cNvGrpSpPr/>
            <p:nvPr/>
          </p:nvGrpSpPr>
          <p:grpSpPr>
            <a:xfrm>
              <a:off x="381000" y="2937839"/>
              <a:ext cx="1142999" cy="584775"/>
              <a:chOff x="381000" y="2937839"/>
              <a:chExt cx="1142999" cy="584775"/>
            </a:xfrm>
          </p:grpSpPr>
          <p:sp>
            <p:nvSpPr>
              <p:cNvPr id="31" name="Flowchart: Alternate Process 30"/>
              <p:cNvSpPr/>
              <p:nvPr/>
            </p:nvSpPr>
            <p:spPr>
              <a:xfrm>
                <a:off x="381000" y="2937839"/>
                <a:ext cx="1142999" cy="584775"/>
              </a:xfrm>
              <a:prstGeom prst="flowChartAlternateProcess">
                <a:avLst/>
              </a:prstGeom>
              <a:ln>
                <a:noFill/>
              </a:ln>
              <a:effectLst/>
              <a:sp3d prstMaterial="clear">
                <a:bevelT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n>
                    <a:solidFill>
                      <a:schemeClr val="tx2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</a:endParaRPr>
              </a:p>
            </p:txBody>
          </p:sp>
          <p:sp>
            <p:nvSpPr>
              <p:cNvPr id="33" name="Flowchart: Decision 32"/>
              <p:cNvSpPr/>
              <p:nvPr/>
            </p:nvSpPr>
            <p:spPr>
              <a:xfrm>
                <a:off x="381000" y="3060174"/>
                <a:ext cx="1142999" cy="368826"/>
              </a:xfrm>
              <a:prstGeom prst="flowChartDecision">
                <a:avLst/>
              </a:prstGeom>
              <a:ln>
                <a:noFill/>
              </a:ln>
              <a:effectLst/>
              <a:sp3d prstMaterial="clear">
                <a:bevelT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n>
                    <a:solidFill>
                      <a:schemeClr val="tx2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</a:endParaRPr>
              </a:p>
            </p:txBody>
          </p:sp>
        </p:grpSp>
        <p:sp>
          <p:nvSpPr>
            <p:cNvPr id="30" name="Rectangle 29"/>
            <p:cNvSpPr/>
            <p:nvPr/>
          </p:nvSpPr>
          <p:spPr>
            <a:xfrm>
              <a:off x="592404" y="3075698"/>
              <a:ext cx="733279" cy="307777"/>
            </a:xfrm>
            <a:prstGeom prst="rect">
              <a:avLst/>
            </a:prstGeom>
            <a:noFill/>
            <a:ln>
              <a:noFill/>
            </a:ln>
            <a:effectLst/>
            <a:sp3d prstMaterial="clear">
              <a:bevelT h="63500"/>
            </a:sp3d>
          </p:spPr>
          <p:txBody>
            <a:bodyPr wrap="none" lIns="91440" tIns="45720" rIns="91440" bIns="45720">
              <a:spAutoFit/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bn-BD" sz="1400" b="1" dirty="0" smtClean="0">
                  <a:ln w="11430"/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Planets</a:t>
              </a:r>
              <a:endParaRPr lang="en-US" sz="1600" b="1" cap="none" spc="0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7543801" y="3225225"/>
            <a:ext cx="1142999" cy="584775"/>
            <a:chOff x="381000" y="2937839"/>
            <a:chExt cx="1142999" cy="584775"/>
          </a:xfrm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</p:grpSpPr>
        <p:grpSp>
          <p:nvGrpSpPr>
            <p:cNvPr id="35" name="Group 34"/>
            <p:cNvGrpSpPr/>
            <p:nvPr/>
          </p:nvGrpSpPr>
          <p:grpSpPr>
            <a:xfrm>
              <a:off x="381000" y="2937839"/>
              <a:ext cx="1142999" cy="584775"/>
              <a:chOff x="381000" y="2937839"/>
              <a:chExt cx="1142999" cy="584775"/>
            </a:xfrm>
          </p:grpSpPr>
          <p:sp>
            <p:nvSpPr>
              <p:cNvPr id="37" name="Flowchart: Alternate Process 36"/>
              <p:cNvSpPr/>
              <p:nvPr/>
            </p:nvSpPr>
            <p:spPr>
              <a:xfrm>
                <a:off x="381000" y="2937839"/>
                <a:ext cx="1142999" cy="584775"/>
              </a:xfrm>
              <a:prstGeom prst="flowChartAlternateProcess">
                <a:avLst/>
              </a:prstGeom>
              <a:ln>
                <a:noFill/>
              </a:ln>
              <a:effectLst/>
              <a:sp3d prstMaterial="clear">
                <a:bevelT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n>
                    <a:solidFill>
                      <a:schemeClr val="tx2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</a:endParaRPr>
              </a:p>
            </p:txBody>
          </p:sp>
          <p:sp>
            <p:nvSpPr>
              <p:cNvPr id="38" name="Flowchart: Decision 37"/>
              <p:cNvSpPr/>
              <p:nvPr/>
            </p:nvSpPr>
            <p:spPr>
              <a:xfrm>
                <a:off x="381000" y="3060174"/>
                <a:ext cx="1142999" cy="368826"/>
              </a:xfrm>
              <a:prstGeom prst="flowChartDecision">
                <a:avLst/>
              </a:prstGeom>
              <a:ln>
                <a:noFill/>
              </a:ln>
              <a:effectLst/>
              <a:sp3d prstMaterial="clear">
                <a:bevelT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n>
                    <a:solidFill>
                      <a:schemeClr val="tx2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</a:endParaRPr>
              </a:p>
            </p:txBody>
          </p:sp>
        </p:grpSp>
        <p:sp>
          <p:nvSpPr>
            <p:cNvPr id="36" name="Rectangle 35"/>
            <p:cNvSpPr/>
            <p:nvPr/>
          </p:nvSpPr>
          <p:spPr>
            <a:xfrm>
              <a:off x="622860" y="3075698"/>
              <a:ext cx="672364" cy="307777"/>
            </a:xfrm>
            <a:prstGeom prst="rect">
              <a:avLst/>
            </a:prstGeom>
            <a:noFill/>
            <a:ln>
              <a:noFill/>
            </a:ln>
            <a:effectLst/>
            <a:sp3d prstMaterial="clear">
              <a:bevelT h="63500"/>
            </a:sp3d>
          </p:spPr>
          <p:txBody>
            <a:bodyPr wrap="none" lIns="91440" tIns="45720" rIns="91440" bIns="45720">
              <a:spAutoFit/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bn-BD" sz="1400" b="1" dirty="0" smtClean="0">
                  <a:ln w="11430"/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Comet</a:t>
              </a:r>
              <a:endParaRPr lang="en-US" sz="1600" b="1" cap="none" spc="0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  <p:sp>
        <p:nvSpPr>
          <p:cNvPr id="2" name="Donut 1"/>
          <p:cNvSpPr/>
          <p:nvPr/>
        </p:nvSpPr>
        <p:spPr>
          <a:xfrm>
            <a:off x="2743200" y="547914"/>
            <a:ext cx="972456" cy="457200"/>
          </a:xfrm>
          <a:prstGeom prst="donut">
            <a:avLst>
              <a:gd name="adj" fmla="val 17929"/>
            </a:avLst>
          </a:prstGeom>
          <a:solidFill>
            <a:srgbClr val="FF0000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b="1" dirty="0" smtClean="0">
                <a:solidFill>
                  <a:srgbClr val="FF0000"/>
                </a:solidFill>
              </a:rPr>
              <a:t>গ্রহ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4" name="Donut 43"/>
          <p:cNvSpPr/>
          <p:nvPr/>
        </p:nvSpPr>
        <p:spPr>
          <a:xfrm rot="20601619">
            <a:off x="3316750" y="685800"/>
            <a:ext cx="3505200" cy="1828800"/>
          </a:xfrm>
          <a:prstGeom prst="donut">
            <a:avLst>
              <a:gd name="adj" fmla="val 7437"/>
            </a:avLst>
          </a:prstGeom>
          <a:solidFill>
            <a:srgbClr val="FFFF00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chemeClr val="tx1"/>
                </a:solidFill>
              </a:rPr>
              <a:t>সূর্য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46" name="Donut 45"/>
          <p:cNvSpPr/>
          <p:nvPr/>
        </p:nvSpPr>
        <p:spPr>
          <a:xfrm rot="20601619">
            <a:off x="6496122" y="2234173"/>
            <a:ext cx="1846534" cy="544822"/>
          </a:xfrm>
          <a:prstGeom prst="donut">
            <a:avLst>
              <a:gd name="adj" fmla="val 14383"/>
            </a:avLst>
          </a:prstGeom>
          <a:solidFill>
            <a:srgbClr val="FF0000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b="1" dirty="0" smtClean="0">
                <a:solidFill>
                  <a:srgbClr val="FFFF00"/>
                </a:solidFill>
              </a:rPr>
              <a:t>গ্রহানুপুঞ্জ</a:t>
            </a:r>
            <a:endParaRPr lang="en-US" sz="4000" b="1" dirty="0">
              <a:solidFill>
                <a:srgbClr val="FFFF00"/>
              </a:solidFill>
            </a:endParaRPr>
          </a:p>
        </p:txBody>
      </p:sp>
      <p:sp>
        <p:nvSpPr>
          <p:cNvPr id="47" name="Donut 46"/>
          <p:cNvSpPr/>
          <p:nvPr/>
        </p:nvSpPr>
        <p:spPr>
          <a:xfrm rot="2399386">
            <a:off x="7024914" y="1324427"/>
            <a:ext cx="1163221" cy="457201"/>
          </a:xfrm>
          <a:prstGeom prst="donut">
            <a:avLst>
              <a:gd name="adj" fmla="val 17929"/>
            </a:avLst>
          </a:prstGeom>
          <a:solidFill>
            <a:srgbClr val="FF0000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400" b="1" dirty="0" smtClean="0">
                <a:solidFill>
                  <a:schemeClr val="bg1"/>
                </a:solidFill>
              </a:rPr>
              <a:t>উপগ্রহ</a:t>
            </a:r>
            <a:endParaRPr lang="en-US" sz="1400" b="1" dirty="0">
              <a:solidFill>
                <a:schemeClr val="bg1"/>
              </a:solidFill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3657600" y="4114800"/>
            <a:ext cx="1142999" cy="584775"/>
            <a:chOff x="381000" y="2937839"/>
            <a:chExt cx="1142999" cy="584775"/>
          </a:xfrm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</p:grpSpPr>
        <p:grpSp>
          <p:nvGrpSpPr>
            <p:cNvPr id="40" name="Group 39"/>
            <p:cNvGrpSpPr/>
            <p:nvPr/>
          </p:nvGrpSpPr>
          <p:grpSpPr>
            <a:xfrm>
              <a:off x="381000" y="2937839"/>
              <a:ext cx="1142999" cy="584775"/>
              <a:chOff x="381000" y="2937839"/>
              <a:chExt cx="1142999" cy="584775"/>
            </a:xfrm>
          </p:grpSpPr>
          <p:sp>
            <p:nvSpPr>
              <p:cNvPr id="42" name="Flowchart: Alternate Process 41"/>
              <p:cNvSpPr/>
              <p:nvPr/>
            </p:nvSpPr>
            <p:spPr>
              <a:xfrm>
                <a:off x="381000" y="2937839"/>
                <a:ext cx="1142999" cy="584775"/>
              </a:xfrm>
              <a:prstGeom prst="flowChartAlternateProcess">
                <a:avLst/>
              </a:prstGeom>
              <a:ln>
                <a:noFill/>
              </a:ln>
              <a:effectLst/>
              <a:sp3d prstMaterial="clear">
                <a:bevelT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n>
                    <a:solidFill>
                      <a:schemeClr val="tx2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</a:endParaRPr>
              </a:p>
            </p:txBody>
          </p:sp>
          <p:sp>
            <p:nvSpPr>
              <p:cNvPr id="43" name="Flowchart: Decision 42"/>
              <p:cNvSpPr/>
              <p:nvPr/>
            </p:nvSpPr>
            <p:spPr>
              <a:xfrm>
                <a:off x="381000" y="3060174"/>
                <a:ext cx="1142999" cy="368826"/>
              </a:xfrm>
              <a:prstGeom prst="flowChartDecision">
                <a:avLst/>
              </a:prstGeom>
              <a:ln>
                <a:noFill/>
              </a:ln>
              <a:effectLst/>
              <a:sp3d prstMaterial="clear">
                <a:bevelT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n>
                    <a:solidFill>
                      <a:schemeClr val="tx2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</a:endParaRPr>
              </a:p>
            </p:txBody>
          </p:sp>
        </p:grpSp>
        <p:sp>
          <p:nvSpPr>
            <p:cNvPr id="41" name="Rectangle 40"/>
            <p:cNvSpPr/>
            <p:nvPr/>
          </p:nvSpPr>
          <p:spPr>
            <a:xfrm>
              <a:off x="623051" y="3075698"/>
              <a:ext cx="671980" cy="307777"/>
            </a:xfrm>
            <a:prstGeom prst="rect">
              <a:avLst/>
            </a:prstGeom>
            <a:noFill/>
            <a:ln>
              <a:noFill/>
            </a:ln>
            <a:effectLst/>
            <a:sp3d prstMaterial="clear">
              <a:bevelT h="63500"/>
            </a:sp3d>
          </p:spPr>
          <p:txBody>
            <a:bodyPr wrap="none" lIns="91440" tIns="45720" rIns="91440" bIns="45720">
              <a:spAutoFit/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bn-BD" sz="1400" b="1" dirty="0" smtClean="0">
                  <a:ln w="11430"/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বিবরণ</a:t>
              </a:r>
              <a:endParaRPr lang="en-US" sz="1600" b="1" cap="none" spc="0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3200401" y="3225225"/>
            <a:ext cx="1142999" cy="584775"/>
            <a:chOff x="381000" y="2937839"/>
            <a:chExt cx="1142999" cy="584775"/>
          </a:xfrm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</p:grpSpPr>
        <p:grpSp>
          <p:nvGrpSpPr>
            <p:cNvPr id="49" name="Group 48"/>
            <p:cNvGrpSpPr/>
            <p:nvPr/>
          </p:nvGrpSpPr>
          <p:grpSpPr>
            <a:xfrm>
              <a:off x="381000" y="2937839"/>
              <a:ext cx="1142999" cy="584775"/>
              <a:chOff x="381000" y="2937839"/>
              <a:chExt cx="1142999" cy="584775"/>
            </a:xfrm>
          </p:grpSpPr>
          <p:sp>
            <p:nvSpPr>
              <p:cNvPr id="51" name="Flowchart: Alternate Process 50"/>
              <p:cNvSpPr/>
              <p:nvPr/>
            </p:nvSpPr>
            <p:spPr>
              <a:xfrm>
                <a:off x="381000" y="2937839"/>
                <a:ext cx="1142999" cy="584775"/>
              </a:xfrm>
              <a:prstGeom prst="flowChartAlternateProcess">
                <a:avLst/>
              </a:prstGeom>
              <a:ln>
                <a:noFill/>
              </a:ln>
              <a:effectLst/>
              <a:sp3d prstMaterial="clear">
                <a:bevelT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n>
                    <a:solidFill>
                      <a:schemeClr val="tx2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</a:endParaRPr>
              </a:p>
            </p:txBody>
          </p:sp>
          <p:sp>
            <p:nvSpPr>
              <p:cNvPr id="52" name="Flowchart: Decision 51"/>
              <p:cNvSpPr/>
              <p:nvPr/>
            </p:nvSpPr>
            <p:spPr>
              <a:xfrm>
                <a:off x="381000" y="3060174"/>
                <a:ext cx="1142999" cy="368826"/>
              </a:xfrm>
              <a:prstGeom prst="flowChartDecision">
                <a:avLst/>
              </a:prstGeom>
              <a:ln>
                <a:noFill/>
              </a:ln>
              <a:effectLst/>
              <a:sp3d prstMaterial="clear">
                <a:bevelT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n>
                    <a:solidFill>
                      <a:schemeClr val="tx2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</a:endParaRPr>
              </a:p>
            </p:txBody>
          </p:sp>
        </p:grpSp>
        <p:sp>
          <p:nvSpPr>
            <p:cNvPr id="50" name="Rectangle 49"/>
            <p:cNvSpPr/>
            <p:nvPr/>
          </p:nvSpPr>
          <p:spPr>
            <a:xfrm>
              <a:off x="588686" y="3075698"/>
              <a:ext cx="740716" cy="307777"/>
            </a:xfrm>
            <a:prstGeom prst="rect">
              <a:avLst/>
            </a:prstGeom>
            <a:noFill/>
            <a:ln>
              <a:noFill/>
            </a:ln>
            <a:effectLst/>
            <a:sp3d prstMaterial="clear">
              <a:bevelT h="63500"/>
            </a:sp3d>
          </p:spPr>
          <p:txBody>
            <a:bodyPr wrap="none" lIns="91440" tIns="45720" rIns="91440" bIns="45720">
              <a:spAutoFit/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1400" b="1" dirty="0" smtClean="0">
                  <a:ln w="11430"/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Meteor</a:t>
              </a:r>
              <a:endParaRPr lang="en-US" sz="1600" b="1" cap="none" spc="0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602964">
            <a:off x="1591445" y="1733701"/>
            <a:ext cx="634712" cy="565055"/>
          </a:xfrm>
          <a:prstGeom prst="rect">
            <a:avLst/>
          </a:prstGeom>
        </p:spPr>
      </p:pic>
      <p:sp>
        <p:nvSpPr>
          <p:cNvPr id="45" name="Donut 44"/>
          <p:cNvSpPr/>
          <p:nvPr/>
        </p:nvSpPr>
        <p:spPr>
          <a:xfrm>
            <a:off x="990600" y="1584683"/>
            <a:ext cx="1594414" cy="548917"/>
          </a:xfrm>
          <a:prstGeom prst="donut">
            <a:avLst>
              <a:gd name="adj" fmla="val 17929"/>
            </a:avLst>
          </a:prstGeom>
          <a:solidFill>
            <a:srgbClr val="FF0000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b="1" dirty="0" smtClean="0">
                <a:solidFill>
                  <a:srgbClr val="FFFF00"/>
                </a:solidFill>
              </a:rPr>
              <a:t>ধূমকেতু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53" name="Donut 52"/>
          <p:cNvSpPr/>
          <p:nvPr/>
        </p:nvSpPr>
        <p:spPr>
          <a:xfrm>
            <a:off x="304800" y="1156511"/>
            <a:ext cx="1393371" cy="458203"/>
          </a:xfrm>
          <a:prstGeom prst="donut">
            <a:avLst>
              <a:gd name="adj" fmla="val 17929"/>
            </a:avLst>
          </a:prstGeom>
          <a:solidFill>
            <a:srgbClr val="FFFF00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b="1" dirty="0" smtClean="0">
                <a:solidFill>
                  <a:srgbClr val="FFFF00"/>
                </a:solidFill>
              </a:rPr>
              <a:t>উল্কা</a:t>
            </a:r>
            <a:endParaRPr lang="en-US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4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31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</p:childTnLst>
        </p:cTn>
      </p:par>
    </p:tnLst>
    <p:bldLst>
      <p:bldP spid="17" grpId="0" animBg="1"/>
      <p:bldP spid="2" grpId="0" uiExpand="1" build="allAtOnce" animBg="1"/>
      <p:bldP spid="44" grpId="0" animBg="1"/>
      <p:bldP spid="46" grpId="0" animBg="1"/>
      <p:bldP spid="47" grpId="0" build="allAtOnce" animBg="1"/>
      <p:bldP spid="45" grpId="0" animBg="1"/>
      <p:bldP spid="5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029" y="-7257"/>
            <a:ext cx="9144000" cy="6858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-7257"/>
            <a:ext cx="9144000" cy="6865257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latin typeface="Shonar Bangla" pitchFamily="34" charset="0"/>
                <a:cs typeface="Shonar Bangla" pitchFamily="34" charset="0"/>
                <a:sym typeface="Symbol"/>
              </a:rPr>
              <a:t> </a:t>
            </a:r>
          </a:p>
          <a:p>
            <a:endParaRPr lang="en-US" sz="2400" dirty="0" smtClean="0">
              <a:latin typeface="Shonar Bangla" pitchFamily="34" charset="0"/>
              <a:cs typeface="Shonar Bangla" pitchFamily="34" charset="0"/>
              <a:sym typeface="Symbol"/>
            </a:endParaRPr>
          </a:p>
          <a:p>
            <a:endParaRPr lang="bn-BD" sz="2400" b="1" dirty="0" smtClean="0">
              <a:solidFill>
                <a:schemeClr val="tx1"/>
              </a:solidFill>
              <a:latin typeface="Shonar Bangla" pitchFamily="34" charset="0"/>
              <a:cs typeface="Shonar Bangla" pitchFamily="34" charset="0"/>
              <a:sym typeface="Symbol"/>
            </a:endParaRPr>
          </a:p>
          <a:p>
            <a:endParaRPr lang="bn-BD" sz="2400" b="1" dirty="0">
              <a:solidFill>
                <a:schemeClr val="tx1"/>
              </a:solidFill>
              <a:latin typeface="Shonar Bangla" pitchFamily="34" charset="0"/>
              <a:cs typeface="Shonar Bangla" pitchFamily="34" charset="0"/>
              <a:sym typeface="Symbol"/>
            </a:endParaRPr>
          </a:p>
          <a:p>
            <a:endParaRPr lang="bn-BD" sz="2400" b="1" dirty="0" smtClean="0">
              <a:solidFill>
                <a:schemeClr val="tx1"/>
              </a:solidFill>
              <a:latin typeface="Shonar Bangla" pitchFamily="34" charset="0"/>
              <a:cs typeface="Shonar Bangla" pitchFamily="34" charset="0"/>
              <a:sym typeface="Symbol"/>
            </a:endParaRPr>
          </a:p>
          <a:p>
            <a:endParaRPr lang="bn-BD" sz="2400" b="1" dirty="0">
              <a:solidFill>
                <a:schemeClr val="tx1"/>
              </a:solidFill>
              <a:latin typeface="Shonar Bangla" pitchFamily="34" charset="0"/>
              <a:cs typeface="Shonar Bangla" pitchFamily="34" charset="0"/>
              <a:sym typeface="Symbol"/>
            </a:endParaRPr>
          </a:p>
          <a:p>
            <a:endParaRPr lang="bn-BD" sz="2400" b="1" dirty="0" smtClean="0">
              <a:solidFill>
                <a:schemeClr val="tx1"/>
              </a:solidFill>
              <a:latin typeface="Shonar Bangla" pitchFamily="34" charset="0"/>
              <a:cs typeface="Shonar Bangla" pitchFamily="34" charset="0"/>
              <a:sym typeface="Symbol"/>
            </a:endParaRPr>
          </a:p>
          <a:p>
            <a:endParaRPr lang="bn-BD" sz="2400" b="1" dirty="0">
              <a:solidFill>
                <a:schemeClr val="tx1"/>
              </a:solidFill>
              <a:latin typeface="Shonar Bangla" pitchFamily="34" charset="0"/>
              <a:cs typeface="Shonar Bangla" pitchFamily="34" charset="0"/>
              <a:sym typeface="Symbol"/>
            </a:endParaRPr>
          </a:p>
          <a:p>
            <a:endParaRPr lang="bn-BD" sz="2400" b="1" dirty="0" smtClean="0">
              <a:solidFill>
                <a:schemeClr val="tx1"/>
              </a:solidFill>
              <a:latin typeface="Shonar Bangla" pitchFamily="34" charset="0"/>
              <a:cs typeface="Shonar Bangla" pitchFamily="34" charset="0"/>
              <a:sym typeface="Symbol"/>
            </a:endParaRPr>
          </a:p>
          <a:p>
            <a:endParaRPr lang="bn-BD" sz="2400" b="1" dirty="0" smtClean="0">
              <a:solidFill>
                <a:schemeClr val="tx1"/>
              </a:solidFill>
              <a:latin typeface="Shonar Bangla" pitchFamily="34" charset="0"/>
              <a:cs typeface="Shonar Bangla" pitchFamily="34" charset="0"/>
              <a:sym typeface="Symbol"/>
            </a:endParaRPr>
          </a:p>
          <a:p>
            <a:endParaRPr lang="bn-BD" sz="2400" b="1" dirty="0" smtClean="0">
              <a:solidFill>
                <a:schemeClr val="tx1"/>
              </a:solidFill>
              <a:latin typeface="Shonar Bangla" pitchFamily="34" charset="0"/>
              <a:cs typeface="Shonar Bangla" pitchFamily="34" charset="0"/>
              <a:sym typeface="Symbol"/>
            </a:endParaRPr>
          </a:p>
          <a:p>
            <a:endParaRPr lang="bn-BD" sz="2400" b="1" dirty="0" smtClean="0">
              <a:solidFill>
                <a:schemeClr val="tx1"/>
              </a:solidFill>
              <a:latin typeface="Shonar Bangla" pitchFamily="34" charset="0"/>
              <a:cs typeface="Shonar Bangla" pitchFamily="34" charset="0"/>
              <a:sym typeface="Symbol"/>
            </a:endParaRPr>
          </a:p>
          <a:p>
            <a:endParaRPr lang="bn-BD" sz="2400" b="1" dirty="0" smtClean="0">
              <a:solidFill>
                <a:schemeClr val="tx1"/>
              </a:solidFill>
              <a:latin typeface="Shonar Bangla" pitchFamily="34" charset="0"/>
              <a:cs typeface="Shonar Bangla" pitchFamily="34" charset="0"/>
              <a:sym typeface="Symbol"/>
            </a:endParaRPr>
          </a:p>
          <a:p>
            <a:endParaRPr lang="en-US" sz="2400" dirty="0" smtClean="0">
              <a:latin typeface="Shonar Bangla" pitchFamily="34" charset="0"/>
              <a:cs typeface="Shonar Bangla" pitchFamily="34" charset="0"/>
              <a:sym typeface="Symbol"/>
            </a:endParaRPr>
          </a:p>
          <a:p>
            <a:r>
              <a:rPr lang="en-US" sz="2400" dirty="0" smtClean="0">
                <a:latin typeface="Shonar Bangla" pitchFamily="34" charset="0"/>
                <a:cs typeface="Shonar Bangla" pitchFamily="34" charset="0"/>
                <a:sym typeface="Symbol"/>
              </a:rPr>
              <a:t>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800600" y="3657600"/>
            <a:ext cx="4267200" cy="2819400"/>
          </a:xfrm>
          <a:prstGeom prst="roundRect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 rot="10800000">
            <a:off x="5026361" y="3810000"/>
            <a:ext cx="465192" cy="395514"/>
            <a:chOff x="8376847" y="3795486"/>
            <a:chExt cx="465192" cy="395514"/>
          </a:xfrm>
        </p:grpSpPr>
        <p:sp>
          <p:nvSpPr>
            <p:cNvPr id="2" name="32-Point Star 1"/>
            <p:cNvSpPr/>
            <p:nvPr/>
          </p:nvSpPr>
          <p:spPr>
            <a:xfrm>
              <a:off x="8382000" y="3810000"/>
              <a:ext cx="457200" cy="381000"/>
            </a:xfrm>
            <a:prstGeom prst="star32">
              <a:avLst>
                <a:gd name="adj" fmla="val 14643"/>
              </a:avLst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ectangle 2"/>
            <p:cNvSpPr/>
            <p:nvPr/>
          </p:nvSpPr>
          <p:spPr>
            <a:xfrm rot="10627588">
              <a:off x="8376847" y="3795486"/>
              <a:ext cx="465192" cy="338554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bn-BD" sz="16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সূর্য</a:t>
              </a:r>
              <a:endParaRPr lang="en-US" sz="16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  <p:sp>
        <p:nvSpPr>
          <p:cNvPr id="5" name="Rectangle 4"/>
          <p:cNvSpPr/>
          <p:nvPr/>
        </p:nvSpPr>
        <p:spPr>
          <a:xfrm>
            <a:off x="6622932" y="571500"/>
            <a:ext cx="1835268" cy="3429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বিস্তারিত বর্ণনা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 rot="16200000">
            <a:off x="-224089" y="799020"/>
            <a:ext cx="1207382" cy="276999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12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সূর্য থেকে দূরত্ব</a:t>
            </a:r>
            <a:endParaRPr lang="en-US" sz="12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609600" y="494437"/>
            <a:ext cx="7297742" cy="4535510"/>
            <a:chOff x="609600" y="494437"/>
            <a:chExt cx="7297742" cy="4535510"/>
          </a:xfrm>
        </p:grpSpPr>
        <p:sp>
          <p:nvSpPr>
            <p:cNvPr id="11" name="Rectangle 10"/>
            <p:cNvSpPr/>
            <p:nvPr/>
          </p:nvSpPr>
          <p:spPr>
            <a:xfrm>
              <a:off x="609600" y="494437"/>
              <a:ext cx="5334000" cy="877163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en-US" sz="2400" dirty="0">
                  <a:latin typeface="NikoshBAN" panose="02000000000000000000" pitchFamily="2" charset="0"/>
                  <a:cs typeface="NikoshBAN" panose="02000000000000000000" pitchFamily="2" charset="0"/>
                  <a:sym typeface="Symbol"/>
                </a:rPr>
                <a:t>আমাদের পৃথিবী সূর্যের তৃতীয় নিকটতম গ্রহ  সূর্য থেকে </a:t>
              </a:r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  <a:sym typeface="Symbol"/>
                </a:rPr>
                <a:t>এর</a:t>
              </a:r>
              <a:r>
                <a:rPr lang="bn-BD" sz="2400" dirty="0" smtClean="0">
                  <a:latin typeface="NikoshBAN" panose="02000000000000000000" pitchFamily="2" charset="0"/>
                  <a:cs typeface="NikoshBAN" panose="02000000000000000000" pitchFamily="2" charset="0"/>
                  <a:sym typeface="Symbol"/>
                </a:rPr>
                <a:t> </a:t>
              </a:r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  <a:sym typeface="Symbol"/>
                </a:rPr>
                <a:t>গড় </a:t>
              </a:r>
              <a:r>
                <a:rPr lang="en-US" sz="2400" dirty="0">
                  <a:latin typeface="NikoshBAN" panose="02000000000000000000" pitchFamily="2" charset="0"/>
                  <a:cs typeface="NikoshBAN" panose="02000000000000000000" pitchFamily="2" charset="0"/>
                  <a:sym typeface="Symbol"/>
                </a:rPr>
                <a:t>দূরত্ব প্রায় ১৫ কোটি কিমি।</a:t>
              </a:r>
              <a:endParaRPr lang="en-US" sz="96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endParaRPr lang="en-US" sz="300" b="1" cap="none" spc="50" dirty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6" name="Striped Right Arrow 15"/>
            <p:cNvSpPr/>
            <p:nvPr/>
          </p:nvSpPr>
          <p:spPr>
            <a:xfrm rot="1629981">
              <a:off x="5459581" y="4556015"/>
              <a:ext cx="2447761" cy="473932"/>
            </a:xfrm>
            <a:prstGeom prst="stripedRightArrow">
              <a:avLst>
                <a:gd name="adj1" fmla="val 50000"/>
                <a:gd name="adj2" fmla="val 85477"/>
              </a:avLst>
            </a:prstGeom>
            <a:solidFill>
              <a:srgbClr val="FFFF0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6817296" y="1403850"/>
            <a:ext cx="2057400" cy="457200"/>
            <a:chOff x="3352800" y="990600"/>
            <a:chExt cx="2438400" cy="685800"/>
          </a:xfrm>
        </p:grpSpPr>
        <p:sp>
          <p:nvSpPr>
            <p:cNvPr id="9" name="Rounded Rectangular Callout 8"/>
            <p:cNvSpPr/>
            <p:nvPr/>
          </p:nvSpPr>
          <p:spPr>
            <a:xfrm>
              <a:off x="3352800" y="990600"/>
              <a:ext cx="2438400" cy="685800"/>
            </a:xfrm>
            <a:prstGeom prst="wedgeRoundRectCallout">
              <a:avLst>
                <a:gd name="adj1" fmla="val 14531"/>
                <a:gd name="adj2" fmla="val 772323"/>
                <a:gd name="adj3" fmla="val 16667"/>
              </a:avLst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800" b="1" dirty="0" smtClean="0">
                <a:latin typeface="Shonar Bangla" pitchFamily="34" charset="0"/>
                <a:cs typeface="Shonar Bangla" pitchFamily="34" charset="0"/>
              </a:endParaRPr>
            </a:p>
          </p:txBody>
        </p:sp>
        <p:sp>
          <p:nvSpPr>
            <p:cNvPr id="10" name="Rounded Rectangular Callout 9"/>
            <p:cNvSpPr/>
            <p:nvPr/>
          </p:nvSpPr>
          <p:spPr>
            <a:xfrm>
              <a:off x="3352800" y="990600"/>
              <a:ext cx="2438400" cy="685800"/>
            </a:xfrm>
            <a:prstGeom prst="wedgeRoundRectCallout">
              <a:avLst>
                <a:gd name="adj1" fmla="val 6611"/>
                <a:gd name="adj2" fmla="val -157966"/>
                <a:gd name="adj3" fmla="val 16667"/>
              </a:avLst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1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endPara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en-US" sz="24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পৃথিবী </a:t>
              </a:r>
              <a:r>
                <a:rPr lang="en-US" b="1" dirty="0" smtClean="0">
                  <a:latin typeface="NikoshBAN" panose="02000000000000000000" pitchFamily="2" charset="0"/>
                  <a:cs typeface="NikoshBAN" panose="02000000000000000000" pitchFamily="2" charset="0"/>
                  <a:sym typeface="Symbol"/>
                </a:rPr>
                <a:t></a:t>
              </a:r>
              <a:r>
                <a:rPr lang="en-US" sz="2400" b="1" dirty="0" smtClean="0">
                  <a:latin typeface="NikoshBAN" panose="02000000000000000000" pitchFamily="2" charset="0"/>
                  <a:cs typeface="NikoshBAN" panose="02000000000000000000" pitchFamily="2" charset="0"/>
                  <a:sym typeface="Symbol"/>
                </a:rPr>
                <a:t>Earth</a:t>
              </a:r>
              <a:r>
                <a:rPr lang="en-US" b="1" dirty="0" smtClean="0">
                  <a:latin typeface="NikoshBAN" panose="02000000000000000000" pitchFamily="2" charset="0"/>
                  <a:cs typeface="NikoshBAN" panose="02000000000000000000" pitchFamily="2" charset="0"/>
                  <a:sym typeface="Symbol"/>
                </a:rPr>
                <a:t></a:t>
              </a:r>
              <a:endPara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endPara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21" name="Rectangle 20"/>
          <p:cNvSpPr/>
          <p:nvPr/>
        </p:nvSpPr>
        <p:spPr>
          <a:xfrm rot="16200000">
            <a:off x="-146664" y="3210052"/>
            <a:ext cx="1058303" cy="276999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12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প্রৃথিবীর ব্যাস</a:t>
            </a:r>
            <a:endParaRPr lang="en-US" sz="12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609600" y="1572905"/>
            <a:ext cx="9224961" cy="5355559"/>
            <a:chOff x="609600" y="1572905"/>
            <a:chExt cx="9224961" cy="5355559"/>
          </a:xfrm>
        </p:grpSpPr>
        <p:sp>
          <p:nvSpPr>
            <p:cNvPr id="12" name="Block Arc 11"/>
            <p:cNvSpPr/>
            <p:nvPr/>
          </p:nvSpPr>
          <p:spPr>
            <a:xfrm rot="16541549">
              <a:off x="6667743" y="3761647"/>
              <a:ext cx="2996169" cy="3337466"/>
            </a:xfrm>
            <a:prstGeom prst="blockArc">
              <a:avLst>
                <a:gd name="adj1" fmla="val 12608260"/>
                <a:gd name="adj2" fmla="val 434427"/>
                <a:gd name="adj3" fmla="val 13234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609600" y="1572905"/>
              <a:ext cx="6013331" cy="1246495"/>
            </a:xfrm>
            <a:prstGeom prst="rect">
              <a:avLst/>
            </a:prstGeom>
            <a:solidFill>
              <a:srgbClr val="00CC66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squar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just"/>
              <a:r>
                <a:rPr lang="en-US" sz="2400" dirty="0" err="1" smtClean="0">
                  <a:latin typeface="NikoshBAN" panose="02000000000000000000" pitchFamily="2" charset="0"/>
                  <a:cs typeface="NikoshBAN" panose="02000000000000000000" pitchFamily="2" charset="0"/>
                  <a:sym typeface="Symbol"/>
                </a:rPr>
                <a:t>পৃথিবীর</a:t>
              </a:r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  <a:sym typeface="Symbol"/>
                </a:rPr>
                <a:t> </a:t>
              </a:r>
              <a:r>
                <a:rPr lang="en-US" sz="2400" dirty="0" err="1">
                  <a:latin typeface="NikoshBAN" panose="02000000000000000000" pitchFamily="2" charset="0"/>
                  <a:cs typeface="NikoshBAN" panose="02000000000000000000" pitchFamily="2" charset="0"/>
                  <a:sym typeface="Symbol"/>
                </a:rPr>
                <a:t>মায়ুমন্ডলে</a:t>
              </a:r>
              <a:r>
                <a:rPr lang="en-US" sz="2400" dirty="0">
                  <a:latin typeface="NikoshBAN" panose="02000000000000000000" pitchFamily="2" charset="0"/>
                  <a:cs typeface="NikoshBAN" panose="02000000000000000000" pitchFamily="2" charset="0"/>
                  <a:sym typeface="Symbol"/>
                </a:rPr>
                <a:t> </a:t>
              </a:r>
              <a:r>
                <a:rPr lang="en-US" sz="2400" dirty="0" err="1">
                  <a:latin typeface="NikoshBAN" panose="02000000000000000000" pitchFamily="2" charset="0"/>
                  <a:cs typeface="NikoshBAN" panose="02000000000000000000" pitchFamily="2" charset="0"/>
                  <a:sym typeface="Symbol"/>
                </a:rPr>
                <a:t>প্রয়োজনীয়</a:t>
              </a:r>
              <a:r>
                <a:rPr lang="en-US" sz="2400" dirty="0">
                  <a:latin typeface="NikoshBAN" panose="02000000000000000000" pitchFamily="2" charset="0"/>
                  <a:cs typeface="NikoshBAN" panose="02000000000000000000" pitchFamily="2" charset="0"/>
                  <a:sym typeface="Symbol"/>
                </a:rPr>
                <a:t> </a:t>
              </a:r>
              <a:r>
                <a:rPr lang="en-US" sz="2400" dirty="0" err="1" smtClean="0">
                  <a:latin typeface="NikoshBAN" panose="02000000000000000000" pitchFamily="2" charset="0"/>
                  <a:cs typeface="NikoshBAN" panose="02000000000000000000" pitchFamily="2" charset="0"/>
                  <a:sym typeface="Symbol"/>
                </a:rPr>
                <a:t>অক্সিজেন</a:t>
              </a:r>
              <a:r>
                <a:rPr lang="bn-BD" sz="2400" dirty="0" smtClean="0">
                  <a:latin typeface="NikoshBAN" panose="02000000000000000000" pitchFamily="2" charset="0"/>
                  <a:cs typeface="NikoshBAN" panose="02000000000000000000" pitchFamily="2" charset="0"/>
                  <a:sym typeface="Symbol"/>
                </a:rPr>
                <a:t>  </a:t>
              </a:r>
              <a:r>
                <a:rPr lang="en-US" sz="2400" dirty="0" err="1" smtClean="0">
                  <a:latin typeface="NikoshBAN" panose="02000000000000000000" pitchFamily="2" charset="0"/>
                  <a:cs typeface="NikoshBAN" panose="02000000000000000000" pitchFamily="2" charset="0"/>
                  <a:sym typeface="Symbol"/>
                </a:rPr>
                <a:t>নাইট্রোজেন</a:t>
              </a:r>
              <a:r>
                <a:rPr lang="en-US" sz="2400" dirty="0">
                  <a:latin typeface="NikoshBAN" panose="02000000000000000000" pitchFamily="2" charset="0"/>
                  <a:cs typeface="NikoshBAN" panose="02000000000000000000" pitchFamily="2" charset="0"/>
                  <a:sym typeface="Symbol"/>
                </a:rPr>
                <a:t>, ও </a:t>
              </a:r>
              <a:r>
                <a:rPr lang="en-US" sz="2400" dirty="0" err="1">
                  <a:latin typeface="NikoshBAN" panose="02000000000000000000" pitchFamily="2" charset="0"/>
                  <a:cs typeface="NikoshBAN" panose="02000000000000000000" pitchFamily="2" charset="0"/>
                  <a:sym typeface="Symbol"/>
                </a:rPr>
                <a:t>তাপমাত্রা</a:t>
              </a:r>
              <a:r>
                <a:rPr lang="en-US" sz="2400" dirty="0">
                  <a:latin typeface="NikoshBAN" panose="02000000000000000000" pitchFamily="2" charset="0"/>
                  <a:cs typeface="NikoshBAN" panose="02000000000000000000" pitchFamily="2" charset="0"/>
                  <a:sym typeface="Symbol"/>
                </a:rPr>
                <a:t> </a:t>
              </a:r>
              <a:r>
                <a:rPr lang="en-US" sz="2400" dirty="0" err="1">
                  <a:latin typeface="NikoshBAN" panose="02000000000000000000" pitchFamily="2" charset="0"/>
                  <a:cs typeface="NikoshBAN" panose="02000000000000000000" pitchFamily="2" charset="0"/>
                  <a:sym typeface="Symbol"/>
                </a:rPr>
                <a:t>যা</a:t>
              </a:r>
              <a:r>
                <a:rPr lang="en-US" sz="2400" dirty="0">
                  <a:latin typeface="NikoshBAN" panose="02000000000000000000" pitchFamily="2" charset="0"/>
                  <a:cs typeface="NikoshBAN" panose="02000000000000000000" pitchFamily="2" charset="0"/>
                  <a:sym typeface="Symbol"/>
                </a:rPr>
                <a:t> </a:t>
              </a:r>
              <a:r>
                <a:rPr lang="en-US" sz="2400" dirty="0" err="1">
                  <a:latin typeface="NikoshBAN" panose="02000000000000000000" pitchFamily="2" charset="0"/>
                  <a:cs typeface="NikoshBAN" panose="02000000000000000000" pitchFamily="2" charset="0"/>
                  <a:sym typeface="Symbol"/>
                </a:rPr>
                <a:t>উদ্ভিদও</a:t>
              </a:r>
              <a:r>
                <a:rPr lang="en-US" sz="2400" dirty="0">
                  <a:latin typeface="NikoshBAN" panose="02000000000000000000" pitchFamily="2" charset="0"/>
                  <a:cs typeface="NikoshBAN" panose="02000000000000000000" pitchFamily="2" charset="0"/>
                  <a:sym typeface="Symbol"/>
                </a:rPr>
                <a:t> </a:t>
              </a:r>
              <a:r>
                <a:rPr lang="en-US" sz="2400" dirty="0" err="1">
                  <a:latin typeface="NikoshBAN" panose="02000000000000000000" pitchFamily="2" charset="0"/>
                  <a:cs typeface="NikoshBAN" panose="02000000000000000000" pitchFamily="2" charset="0"/>
                  <a:sym typeface="Symbol"/>
                </a:rPr>
                <a:t>জীবজন্তু</a:t>
              </a:r>
              <a:r>
                <a:rPr lang="en-US" sz="2400" dirty="0">
                  <a:latin typeface="NikoshBAN" panose="02000000000000000000" pitchFamily="2" charset="0"/>
                  <a:cs typeface="NikoshBAN" panose="02000000000000000000" pitchFamily="2" charset="0"/>
                  <a:sym typeface="Symbol"/>
                </a:rPr>
                <a:t> </a:t>
              </a:r>
              <a:r>
                <a:rPr lang="en-US" sz="2400" dirty="0" err="1" smtClean="0">
                  <a:latin typeface="NikoshBAN" panose="02000000000000000000" pitchFamily="2" charset="0"/>
                  <a:cs typeface="NikoshBAN" panose="02000000000000000000" pitchFamily="2" charset="0"/>
                  <a:sym typeface="Symbol"/>
                </a:rPr>
                <a:t>বসবাসে</a:t>
              </a:r>
              <a:r>
                <a:rPr lang="bn-BD" sz="2400" dirty="0" smtClean="0">
                  <a:latin typeface="NikoshBAN" panose="02000000000000000000" pitchFamily="2" charset="0"/>
                  <a:cs typeface="NikoshBAN" panose="02000000000000000000" pitchFamily="2" charset="0"/>
                  <a:sym typeface="Symbol"/>
                </a:rPr>
                <a:t>’</a:t>
              </a:r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  <a:sym typeface="Symbol"/>
                </a:rPr>
                <a:t>র </a:t>
              </a:r>
              <a:r>
                <a:rPr lang="bn-BD" sz="2400" dirty="0" smtClean="0">
                  <a:latin typeface="NikoshBAN" panose="02000000000000000000" pitchFamily="2" charset="0"/>
                  <a:cs typeface="NikoshBAN" panose="02000000000000000000" pitchFamily="2" charset="0"/>
                  <a:sym typeface="Symbol"/>
                </a:rPr>
                <a:t> </a:t>
              </a:r>
              <a:r>
                <a:rPr lang="en-US" sz="2400" dirty="0" err="1" smtClean="0">
                  <a:latin typeface="NikoshBAN" panose="02000000000000000000" pitchFamily="2" charset="0"/>
                  <a:cs typeface="NikoshBAN" panose="02000000000000000000" pitchFamily="2" charset="0"/>
                  <a:sym typeface="Symbol"/>
                </a:rPr>
                <a:t>উপযোগী</a:t>
              </a:r>
              <a:r>
                <a:rPr lang="en-US" sz="2400" dirty="0">
                  <a:latin typeface="NikoshBAN" panose="02000000000000000000" pitchFamily="2" charset="0"/>
                  <a:cs typeface="NikoshBAN" panose="02000000000000000000" pitchFamily="2" charset="0"/>
                  <a:sym typeface="Symbol"/>
                </a:rPr>
                <a:t>। </a:t>
              </a:r>
              <a:r>
                <a:rPr lang="en-US" sz="2400" dirty="0" err="1">
                  <a:latin typeface="NikoshBAN" panose="02000000000000000000" pitchFamily="2" charset="0"/>
                  <a:cs typeface="NikoshBAN" panose="02000000000000000000" pitchFamily="2" charset="0"/>
                  <a:sym typeface="Symbol"/>
                </a:rPr>
                <a:t>তাই</a:t>
              </a:r>
              <a:r>
                <a:rPr lang="en-US" sz="2400" dirty="0">
                  <a:latin typeface="NikoshBAN" panose="02000000000000000000" pitchFamily="2" charset="0"/>
                  <a:cs typeface="NikoshBAN" panose="02000000000000000000" pitchFamily="2" charset="0"/>
                  <a:sym typeface="Symbol"/>
                </a:rPr>
                <a:t> </a:t>
              </a:r>
              <a:r>
                <a:rPr lang="en-US" sz="2400" dirty="0" err="1">
                  <a:latin typeface="NikoshBAN" panose="02000000000000000000" pitchFamily="2" charset="0"/>
                  <a:cs typeface="NikoshBAN" panose="02000000000000000000" pitchFamily="2" charset="0"/>
                  <a:sym typeface="Symbol"/>
                </a:rPr>
                <a:t>পৃথিবীকে</a:t>
              </a:r>
              <a:r>
                <a:rPr lang="en-US" sz="2400" dirty="0">
                  <a:latin typeface="NikoshBAN" panose="02000000000000000000" pitchFamily="2" charset="0"/>
                  <a:cs typeface="NikoshBAN" panose="02000000000000000000" pitchFamily="2" charset="0"/>
                  <a:sym typeface="Symbol"/>
                </a:rPr>
                <a:t> </a:t>
              </a:r>
              <a:r>
                <a:rPr lang="en-US" sz="2400" dirty="0" err="1">
                  <a:latin typeface="NikoshBAN" panose="02000000000000000000" pitchFamily="2" charset="0"/>
                  <a:cs typeface="NikoshBAN" panose="02000000000000000000" pitchFamily="2" charset="0"/>
                  <a:sym typeface="Symbol"/>
                </a:rPr>
                <a:t>সৌরজগতের</a:t>
              </a:r>
              <a:r>
                <a:rPr lang="en-US" sz="2400" dirty="0">
                  <a:latin typeface="NikoshBAN" panose="02000000000000000000" pitchFamily="2" charset="0"/>
                  <a:cs typeface="NikoshBAN" panose="02000000000000000000" pitchFamily="2" charset="0"/>
                  <a:sym typeface="Symbol"/>
                </a:rPr>
                <a:t> </a:t>
              </a:r>
              <a:r>
                <a:rPr lang="en-US" sz="2400" dirty="0" err="1">
                  <a:latin typeface="NikoshBAN" panose="02000000000000000000" pitchFamily="2" charset="0"/>
                  <a:cs typeface="NikoshBAN" panose="02000000000000000000" pitchFamily="2" charset="0"/>
                  <a:sym typeface="Symbol"/>
                </a:rPr>
                <a:t>গুরুত্বপূর্ণ</a:t>
              </a:r>
              <a:r>
                <a:rPr lang="en-US" sz="2400" dirty="0">
                  <a:latin typeface="NikoshBAN" panose="02000000000000000000" pitchFamily="2" charset="0"/>
                  <a:cs typeface="NikoshBAN" panose="02000000000000000000" pitchFamily="2" charset="0"/>
                  <a:sym typeface="Symbol"/>
                </a:rPr>
                <a:t> </a:t>
              </a:r>
              <a:r>
                <a:rPr lang="bn-BD" sz="2400" dirty="0" smtClean="0">
                  <a:latin typeface="NikoshBAN" panose="02000000000000000000" pitchFamily="2" charset="0"/>
                  <a:cs typeface="NikoshBAN" panose="02000000000000000000" pitchFamily="2" charset="0"/>
                  <a:sym typeface="Symbol"/>
                </a:rPr>
                <a:t> </a:t>
              </a:r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  <a:sym typeface="Symbol"/>
                </a:rPr>
                <a:t>গ্রহ </a:t>
              </a:r>
              <a:r>
                <a:rPr lang="en-US" sz="2400" dirty="0" err="1">
                  <a:latin typeface="NikoshBAN" panose="02000000000000000000" pitchFamily="2" charset="0"/>
                  <a:cs typeface="NikoshBAN" panose="02000000000000000000" pitchFamily="2" charset="0"/>
                  <a:sym typeface="Symbol"/>
                </a:rPr>
                <a:t>বলা</a:t>
              </a:r>
              <a:r>
                <a:rPr lang="en-US" sz="2400" dirty="0">
                  <a:latin typeface="NikoshBAN" panose="02000000000000000000" pitchFamily="2" charset="0"/>
                  <a:cs typeface="NikoshBAN" panose="02000000000000000000" pitchFamily="2" charset="0"/>
                  <a:sym typeface="Symbol"/>
                </a:rPr>
                <a:t> </a:t>
              </a:r>
              <a:r>
                <a:rPr lang="en-US" sz="2400" dirty="0" err="1">
                  <a:latin typeface="NikoshBAN" panose="02000000000000000000" pitchFamily="2" charset="0"/>
                  <a:cs typeface="NikoshBAN" panose="02000000000000000000" pitchFamily="2" charset="0"/>
                  <a:sym typeface="Symbol"/>
                </a:rPr>
                <a:t>হয়</a:t>
              </a:r>
              <a:r>
                <a:rPr lang="en-US" sz="2400" dirty="0">
                  <a:latin typeface="NikoshBAN" panose="02000000000000000000" pitchFamily="2" charset="0"/>
                  <a:cs typeface="NikoshBAN" panose="02000000000000000000" pitchFamily="2" charset="0"/>
                  <a:sym typeface="Symbol"/>
                </a:rPr>
                <a:t>।</a:t>
              </a:r>
              <a:endParaRPr lang="en-US" sz="2800" dirty="0">
                <a:latin typeface="NikoshBAN" panose="02000000000000000000" pitchFamily="2" charset="0"/>
                <a:cs typeface="NikoshBAN" panose="02000000000000000000" pitchFamily="2" charset="0"/>
                <a:sym typeface="Symbol"/>
              </a:endParaRPr>
            </a:p>
            <a:p>
              <a:pPr algn="just"/>
              <a:endParaRPr lang="en-US" sz="300" b="1" cap="none" spc="50" dirty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25" name="Rectangle 24"/>
          <p:cNvSpPr/>
          <p:nvPr/>
        </p:nvSpPr>
        <p:spPr>
          <a:xfrm rot="16200000">
            <a:off x="-9606" y="2055100"/>
            <a:ext cx="784189" cy="276999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12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বায়ুমন্ডল</a:t>
            </a:r>
            <a:endParaRPr lang="en-US" sz="12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9600" y="3938826"/>
            <a:ext cx="4191000" cy="861774"/>
          </a:xfrm>
          <a:prstGeom prst="rect">
            <a:avLst/>
          </a:prstGeom>
          <a:solidFill>
            <a:srgbClr val="00CC66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  <a:sym typeface="Symbol"/>
              </a:rPr>
              <a:t>সূর্যকে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  <a:sym typeface="Symbol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  <a:sym typeface="Symbol"/>
              </a:rPr>
              <a:t>একবার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  <a:sym typeface="Symbol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  <a:sym typeface="Symbol"/>
              </a:rPr>
              <a:t>প্রদক্ষিণ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  <a:sym typeface="Symbol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  <a:sym typeface="Symbol"/>
              </a:rPr>
              <a:t>করতে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  <a:sym typeface="Symbol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  <a:sym typeface="Symbol"/>
              </a:rPr>
              <a:t>সময়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  <a:sym typeface="Symbol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  <a:sym typeface="Symbol"/>
              </a:rPr>
              <a:t>লাগে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  <a:sym typeface="Symbol"/>
              </a:rPr>
              <a:t> ৩৬৫ 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  <a:sym typeface="Symbol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  <a:sym typeface="Symbol"/>
              </a:rPr>
              <a:t>দিন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  <a:sym typeface="Symbol"/>
              </a:rPr>
              <a:t> 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  <a:sym typeface="Symbol"/>
              </a:rPr>
              <a:t>৫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  <a:sym typeface="Symbol"/>
              </a:rPr>
              <a:t>ঘণ্টা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  <a:sym typeface="Symbol"/>
              </a:rPr>
              <a:t> ৪৮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  <a:sym typeface="Symbol"/>
              </a:rPr>
              <a:t>মিনিট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  <a:sym typeface="Symbol"/>
              </a:rPr>
              <a:t> ৪৭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  <a:sym typeface="Symbol"/>
              </a:rPr>
              <a:t>সেকেন্ড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  <a:sym typeface="Symbol"/>
              </a:rPr>
              <a:t>।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  <a:sym typeface="Symbol"/>
            </a:endParaRPr>
          </a:p>
          <a:p>
            <a:pPr algn="ctr"/>
            <a:endParaRPr lang="en-US" sz="200" b="1" cap="none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Rectangle 26"/>
          <p:cNvSpPr/>
          <p:nvPr/>
        </p:nvSpPr>
        <p:spPr>
          <a:xfrm rot="16200000">
            <a:off x="20689" y="4259459"/>
            <a:ext cx="692818" cy="276999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12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প্রদক্ষিণ</a:t>
            </a:r>
            <a:endParaRPr lang="en-US" sz="12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8" name="Rectangle 27"/>
          <p:cNvSpPr/>
          <p:nvPr/>
        </p:nvSpPr>
        <p:spPr>
          <a:xfrm rot="16200000">
            <a:off x="18287" y="5306291"/>
            <a:ext cx="697628" cy="276999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12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আবর্তণ</a:t>
            </a:r>
            <a:endParaRPr lang="en-US" sz="12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09599" y="5029200"/>
            <a:ext cx="4408568" cy="861774"/>
          </a:xfrm>
          <a:prstGeom prst="rect">
            <a:avLst/>
          </a:prstGeom>
          <a:solidFill>
            <a:srgbClr val="00CC66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400" b="1" dirty="0" smtClean="0">
                <a:latin typeface="Shonar Bangla" pitchFamily="34" charset="0"/>
                <a:cs typeface="Shonar Bangla" pitchFamily="34" charset="0"/>
                <a:sym typeface="Symbol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  <a:sym typeface="Symbol"/>
              </a:rPr>
              <a:t>নিজ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  <a:sym typeface="Symbol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  <a:sym typeface="Symbol"/>
              </a:rPr>
              <a:t>অক্ষের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  <a:sym typeface="Symbol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  <a:sym typeface="Symbol"/>
              </a:rPr>
              <a:t>চারদিকে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  <a:sym typeface="Symbol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  <a:sym typeface="Symbol"/>
              </a:rPr>
              <a:t>একবার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  <a:sym typeface="Symbol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  <a:sym typeface="Symbol"/>
              </a:rPr>
              <a:t>আবর্তণ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  <a:sym typeface="Symbol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  <a:sym typeface="Symbol"/>
              </a:rPr>
              <a:t>করতে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  <a:sym typeface="Symbol"/>
              </a:rPr>
              <a:t>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  <a:sym typeface="Symbol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  <a:sym typeface="Symbol"/>
              </a:rPr>
              <a:t>সময়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  <a:sym typeface="Symbol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  <a:sym typeface="Symbol"/>
              </a:rPr>
              <a:t>লাগে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  <a:sym typeface="Symbol"/>
              </a:rPr>
              <a:t> ২৩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  <a:sym typeface="Symbol"/>
              </a:rPr>
              <a:t>ঘণ্টা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  <a:sym typeface="Symbol"/>
              </a:rPr>
              <a:t> ৫৬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  <a:sym typeface="Symbol"/>
              </a:rPr>
              <a:t>মিনিট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  <a:sym typeface="Symbol"/>
              </a:rPr>
              <a:t> ৪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  <a:sym typeface="Symbol"/>
              </a:rPr>
              <a:t>সে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  <a:sym typeface="Symbol"/>
              </a:rPr>
              <a:t>কেন্ড ।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  <a:sym typeface="Symbol"/>
            </a:endParaRPr>
          </a:p>
          <a:p>
            <a:pPr algn="ctr"/>
            <a:endParaRPr lang="en-US" sz="200" b="1" cap="none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609600" y="4314371"/>
            <a:ext cx="5896428" cy="2268863"/>
            <a:chOff x="609600" y="4314371"/>
            <a:chExt cx="5896428" cy="2268863"/>
          </a:xfrm>
        </p:grpSpPr>
        <p:sp>
          <p:nvSpPr>
            <p:cNvPr id="13" name="Oval 12"/>
            <p:cNvSpPr/>
            <p:nvPr/>
          </p:nvSpPr>
          <p:spPr>
            <a:xfrm>
              <a:off x="5744028" y="4314371"/>
              <a:ext cx="762000" cy="685800"/>
            </a:xfrm>
            <a:prstGeom prst="ellipse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err="1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চা</a:t>
              </a:r>
              <a:r>
                <a:rPr lang="as-IN" sz="2000" b="1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ঁ</a:t>
              </a:r>
              <a:r>
                <a:rPr lang="en-US" sz="2000" b="1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দ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609600" y="6121569"/>
              <a:ext cx="3991429" cy="461665"/>
            </a:xfrm>
            <a:prstGeom prst="rect">
              <a:avLst/>
            </a:prstGeom>
            <a:solidFill>
              <a:srgbClr val="00CC66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squar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en-US" sz="2400" dirty="0" err="1" smtClean="0">
                  <a:latin typeface="NikoshBAN" panose="02000000000000000000" pitchFamily="2" charset="0"/>
                  <a:cs typeface="NikoshBAN" panose="02000000000000000000" pitchFamily="2" charset="0"/>
                  <a:sym typeface="Symbol"/>
                </a:rPr>
                <a:t>চা</a:t>
              </a:r>
              <a:r>
                <a:rPr lang="as-IN" sz="2400" dirty="0">
                  <a:latin typeface="NikoshBAN" panose="02000000000000000000" pitchFamily="2" charset="0"/>
                  <a:cs typeface="NikoshBAN" panose="02000000000000000000" pitchFamily="2" charset="0"/>
                  <a:sym typeface="Symbol"/>
                </a:rPr>
                <a:t>ঁ</a:t>
              </a:r>
              <a:r>
                <a:rPr lang="en-US" sz="2400" dirty="0">
                  <a:latin typeface="NikoshBAN" panose="02000000000000000000" pitchFamily="2" charset="0"/>
                  <a:cs typeface="NikoshBAN" panose="02000000000000000000" pitchFamily="2" charset="0"/>
                  <a:sym typeface="Symbol"/>
                </a:rPr>
                <a:t>দ </a:t>
              </a:r>
              <a:r>
                <a:rPr lang="en-US" sz="2400" dirty="0" err="1">
                  <a:latin typeface="NikoshBAN" panose="02000000000000000000" pitchFamily="2" charset="0"/>
                  <a:cs typeface="NikoshBAN" panose="02000000000000000000" pitchFamily="2" charset="0"/>
                  <a:sym typeface="Symbol"/>
                </a:rPr>
                <a:t>পৃথিবীর</a:t>
              </a:r>
              <a:r>
                <a:rPr lang="en-US" sz="2400" dirty="0">
                  <a:latin typeface="NikoshBAN" panose="02000000000000000000" pitchFamily="2" charset="0"/>
                  <a:cs typeface="NikoshBAN" panose="02000000000000000000" pitchFamily="2" charset="0"/>
                  <a:sym typeface="Symbol"/>
                </a:rPr>
                <a:t> </a:t>
              </a:r>
              <a:r>
                <a:rPr lang="en-US" sz="2400" dirty="0" err="1">
                  <a:latin typeface="NikoshBAN" panose="02000000000000000000" pitchFamily="2" charset="0"/>
                  <a:cs typeface="NikoshBAN" panose="02000000000000000000" pitchFamily="2" charset="0"/>
                  <a:sym typeface="Symbol"/>
                </a:rPr>
                <a:t>একমাত্র</a:t>
              </a:r>
              <a:r>
                <a:rPr lang="en-US" sz="2400" dirty="0">
                  <a:latin typeface="NikoshBAN" panose="02000000000000000000" pitchFamily="2" charset="0"/>
                  <a:cs typeface="NikoshBAN" panose="02000000000000000000" pitchFamily="2" charset="0"/>
                  <a:sym typeface="Symbol"/>
                </a:rPr>
                <a:t> </a:t>
              </a:r>
              <a:r>
                <a:rPr lang="en-US" sz="2400" dirty="0" err="1">
                  <a:latin typeface="NikoshBAN" panose="02000000000000000000" pitchFamily="2" charset="0"/>
                  <a:cs typeface="NikoshBAN" panose="02000000000000000000" pitchFamily="2" charset="0"/>
                  <a:sym typeface="Symbol"/>
                </a:rPr>
                <a:t>উপগ্রহ</a:t>
              </a:r>
              <a:r>
                <a:rPr lang="en-US" sz="2400" dirty="0">
                  <a:latin typeface="NikoshBAN" panose="02000000000000000000" pitchFamily="2" charset="0"/>
                  <a:cs typeface="NikoshBAN" panose="02000000000000000000" pitchFamily="2" charset="0"/>
                  <a:sym typeface="Symbol"/>
                </a:rPr>
                <a:t>।</a:t>
              </a:r>
              <a:endParaRPr lang="bn-BD" sz="2400" dirty="0" smtClean="0">
                <a:latin typeface="NikoshBAN" panose="02000000000000000000" pitchFamily="2" charset="0"/>
                <a:cs typeface="NikoshBAN" panose="02000000000000000000" pitchFamily="2" charset="0"/>
                <a:sym typeface="Symbol"/>
              </a:endParaRPr>
            </a:p>
          </p:txBody>
        </p:sp>
      </p:grpSp>
      <p:sp>
        <p:nvSpPr>
          <p:cNvPr id="32" name="Rectangle 31"/>
          <p:cNvSpPr/>
          <p:nvPr/>
        </p:nvSpPr>
        <p:spPr>
          <a:xfrm rot="16200000">
            <a:off x="45537" y="6218286"/>
            <a:ext cx="643126" cy="276999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12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উপগ্রহ</a:t>
            </a:r>
            <a:endParaRPr lang="en-US" sz="12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609600" y="3124200"/>
            <a:ext cx="8265096" cy="3232585"/>
            <a:chOff x="609600" y="3124200"/>
            <a:chExt cx="8265096" cy="3232585"/>
          </a:xfrm>
        </p:grpSpPr>
        <p:sp>
          <p:nvSpPr>
            <p:cNvPr id="23" name="Rectangle 22"/>
            <p:cNvSpPr/>
            <p:nvPr/>
          </p:nvSpPr>
          <p:spPr>
            <a:xfrm>
              <a:off x="609600" y="3124200"/>
              <a:ext cx="3991429" cy="507831"/>
            </a:xfrm>
            <a:prstGeom prst="rect">
              <a:avLst/>
            </a:prstGeom>
            <a:solidFill>
              <a:srgbClr val="00CC66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squar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bn-BD" sz="2400" dirty="0" smtClean="0">
                  <a:latin typeface="NikoshBAN" panose="02000000000000000000" pitchFamily="2" charset="0"/>
                  <a:cs typeface="NikoshBAN" panose="02000000000000000000" pitchFamily="2" charset="0"/>
                  <a:sym typeface="Symbol"/>
                </a:rPr>
                <a:t>পৃথিবীর ব্যাস প্রায় ১২৬৬৭ কিলোমিটার</a:t>
              </a:r>
              <a:endParaRPr lang="en-US" sz="96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endParaRPr lang="en-US" sz="300" b="1" cap="none" spc="50" dirty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V="1">
              <a:off x="7696200" y="4572000"/>
              <a:ext cx="1178496" cy="1784785"/>
            </a:xfrm>
            <a:prstGeom prst="straightConnector1">
              <a:avLst/>
            </a:prstGeom>
            <a:ln w="8572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6" grpId="0" animBg="1"/>
      <p:bldP spid="2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43543" y="0"/>
            <a:ext cx="9144000" cy="6858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66800" y="381000"/>
            <a:ext cx="2971800" cy="6858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বিস্তারিত বর্ণনা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" y="1683660"/>
            <a:ext cx="8773890" cy="5029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latin typeface="Shonar Bangla" pitchFamily="34" charset="0"/>
                <a:cs typeface="Shonar Bangla" pitchFamily="34" charset="0"/>
              </a:rPr>
              <a:t>মঙ্গল পৃথিবীর নিকটতম প্রতিবেশী । বছরের অধিকাংশ সময় একে</a:t>
            </a:r>
          </a:p>
          <a:p>
            <a:r>
              <a:rPr lang="en-US" sz="2400" dirty="0" smtClean="0">
                <a:latin typeface="Shonar Bangla" pitchFamily="34" charset="0"/>
                <a:cs typeface="Shonar Bangla" pitchFamily="34" charset="0"/>
              </a:rPr>
              <a:t>দেখা যায়</a:t>
            </a:r>
            <a:r>
              <a:rPr lang="bn-BD" sz="24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400" dirty="0" smtClean="0">
                <a:latin typeface="Shonar Bangla" pitchFamily="34" charset="0"/>
                <a:cs typeface="Shonar Bangla" pitchFamily="34" charset="0"/>
              </a:rPr>
              <a:t>। খালি চোখে মঙ্গলকে লালচে দেখায়</a:t>
            </a:r>
            <a:r>
              <a:rPr lang="bn-BD" sz="24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400" dirty="0" smtClean="0">
                <a:latin typeface="Shonar Bangla" pitchFamily="34" charset="0"/>
                <a:cs typeface="Shonar Bangla" pitchFamily="34" charset="0"/>
              </a:rPr>
              <a:t>।</a:t>
            </a:r>
          </a:p>
          <a:p>
            <a:r>
              <a:rPr lang="en-US" sz="2400" b="1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দূরত্ব </a:t>
            </a:r>
            <a:r>
              <a:rPr lang="en-US" sz="2400" b="1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  <a:sym typeface="Symbol"/>
              </a:rPr>
              <a:t> </a:t>
            </a:r>
            <a:r>
              <a:rPr lang="en-US" sz="2400" dirty="0" smtClean="0">
                <a:latin typeface="Shonar Bangla" pitchFamily="34" charset="0"/>
                <a:cs typeface="Shonar Bangla" pitchFamily="34" charset="0"/>
                <a:sym typeface="Symbol"/>
              </a:rPr>
              <a:t>সূর্য থেকে গড় দূরত্ব ২২৮ কোটি কিলোমিটার। </a:t>
            </a:r>
          </a:p>
          <a:p>
            <a:r>
              <a:rPr lang="en-US" sz="2400" b="1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  <a:sym typeface="Symbol"/>
              </a:rPr>
              <a:t>ব্যাস </a:t>
            </a:r>
            <a:r>
              <a:rPr lang="en-US" sz="2400" dirty="0" smtClean="0">
                <a:latin typeface="Shonar Bangla" pitchFamily="34" charset="0"/>
                <a:cs typeface="Shonar Bangla" pitchFamily="34" charset="0"/>
                <a:sym typeface="Symbol"/>
              </a:rPr>
              <a:t>এর  ব্যাস প্রায় ৬,৭৮৭ কিলোমিটার।</a:t>
            </a:r>
          </a:p>
          <a:p>
            <a:r>
              <a:rPr lang="en-US" sz="2400" b="1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  <a:sym typeface="Symbol"/>
              </a:rPr>
              <a:t>প্রদক্ষিণ </a:t>
            </a:r>
            <a:r>
              <a:rPr lang="en-US" sz="2400" dirty="0" smtClean="0">
                <a:latin typeface="Shonar Bangla" pitchFamily="34" charset="0"/>
                <a:cs typeface="Shonar Bangla" pitchFamily="34" charset="0"/>
                <a:sym typeface="Symbol"/>
              </a:rPr>
              <a:t>সূর্যকে একবার প্রদক্ষিণ করতে সময় লাগে ৬৮৭ দিন ।</a:t>
            </a:r>
          </a:p>
          <a:p>
            <a:r>
              <a:rPr lang="en-US" sz="2400" b="1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  <a:sym typeface="Symbol"/>
              </a:rPr>
              <a:t>আবর্তণ </a:t>
            </a:r>
            <a:r>
              <a:rPr lang="en-US" sz="2400" dirty="0" smtClean="0">
                <a:latin typeface="Shonar Bangla" pitchFamily="34" charset="0"/>
                <a:cs typeface="Shonar Bangla" pitchFamily="34" charset="0"/>
                <a:sym typeface="Symbol"/>
              </a:rPr>
              <a:t>এই গ্রহে দিনরাত্রির পরিমাণ পৃথিবীর প্রায় সমান।</a:t>
            </a:r>
          </a:p>
          <a:p>
            <a:r>
              <a:rPr lang="en-US" sz="2400" b="1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  <a:sym typeface="Symbol"/>
              </a:rPr>
              <a:t>বায়ুমন্ডল </a:t>
            </a:r>
            <a:r>
              <a:rPr lang="en-US" sz="2400" dirty="0" smtClean="0">
                <a:latin typeface="Shonar Bangla" pitchFamily="34" charset="0"/>
                <a:cs typeface="Shonar Bangla" pitchFamily="34" charset="0"/>
                <a:sym typeface="Symbol"/>
              </a:rPr>
              <a:t>এ গ্রহে অক্সিজেন ও পানির পরিমাণ খুবই </a:t>
            </a:r>
          </a:p>
          <a:p>
            <a:r>
              <a:rPr lang="en-US" sz="2400" dirty="0" smtClean="0">
                <a:latin typeface="Shonar Bangla" pitchFamily="34" charset="0"/>
                <a:cs typeface="Shonar Bangla" pitchFamily="34" charset="0"/>
                <a:sym typeface="Symbol"/>
              </a:rPr>
              <a:t>কম এবং কার্বন-ডাই-অক্সাইডের পরিমাণ ৯৯। </a:t>
            </a:r>
          </a:p>
          <a:p>
            <a:r>
              <a:rPr lang="en-US" sz="2400" dirty="0" smtClean="0">
                <a:latin typeface="Shonar Bangla" pitchFamily="34" charset="0"/>
                <a:cs typeface="Shonar Bangla" pitchFamily="34" charset="0"/>
                <a:sym typeface="Symbol"/>
              </a:rPr>
              <a:t>মঙ্গলের উপরিভাগে রয়েছে গিরিখাত ও আগ্নেয়গিরি।</a:t>
            </a:r>
          </a:p>
          <a:p>
            <a:r>
              <a:rPr lang="en-US" sz="2400" b="1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  <a:sym typeface="Symbol"/>
              </a:rPr>
              <a:t>উপগ্রহ </a:t>
            </a:r>
            <a:r>
              <a:rPr lang="en-US" sz="2400" dirty="0" smtClean="0">
                <a:latin typeface="Shonar Bangla" pitchFamily="34" charset="0"/>
                <a:cs typeface="Shonar Bangla" pitchFamily="34" charset="0"/>
                <a:sym typeface="Symbol"/>
              </a:rPr>
              <a:t>মঙ্গলের উপগ্রহ দুইটি। </a:t>
            </a:r>
          </a:p>
          <a:p>
            <a:r>
              <a:rPr lang="en-US" sz="2400" dirty="0" smtClean="0">
                <a:latin typeface="Shonar Bangla" pitchFamily="34" charset="0"/>
                <a:cs typeface="Shonar Bangla" pitchFamily="34" charset="0"/>
                <a:sym typeface="Symbol"/>
              </a:rPr>
              <a:t>১। ফোবস</a:t>
            </a:r>
          </a:p>
          <a:p>
            <a:r>
              <a:rPr lang="en-US" sz="2400" dirty="0" smtClean="0">
                <a:latin typeface="Shonar Bangla" pitchFamily="34" charset="0"/>
                <a:cs typeface="Shonar Bangla" pitchFamily="34" charset="0"/>
                <a:sym typeface="Symbol"/>
              </a:rPr>
              <a:t>২। ডিমোস।</a:t>
            </a:r>
          </a:p>
          <a:p>
            <a:endParaRPr lang="en-US" sz="2400" dirty="0" smtClean="0">
              <a:latin typeface="Shonar Bangla" pitchFamily="34" charset="0"/>
              <a:cs typeface="Shonar Bangla" pitchFamily="34" charset="0"/>
              <a:sym typeface="Symbol"/>
            </a:endParaRPr>
          </a:p>
        </p:txBody>
      </p:sp>
      <p:sp>
        <p:nvSpPr>
          <p:cNvPr id="7" name="Rounded Rectangle 6"/>
          <p:cNvSpPr/>
          <p:nvPr/>
        </p:nvSpPr>
        <p:spPr>
          <a:xfrm rot="10800000">
            <a:off x="5257800" y="3733800"/>
            <a:ext cx="3657600" cy="2819400"/>
          </a:xfrm>
          <a:prstGeom prst="round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" name="Group 7"/>
          <p:cNvGrpSpPr/>
          <p:nvPr/>
        </p:nvGrpSpPr>
        <p:grpSpPr>
          <a:xfrm>
            <a:off x="4953000" y="990600"/>
            <a:ext cx="2438400" cy="685800"/>
            <a:chOff x="3962400" y="990600"/>
            <a:chExt cx="2438400" cy="685800"/>
          </a:xfrm>
        </p:grpSpPr>
        <p:sp>
          <p:nvSpPr>
            <p:cNvPr id="9" name="Rounded Rectangular Callout 8"/>
            <p:cNvSpPr/>
            <p:nvPr/>
          </p:nvSpPr>
          <p:spPr>
            <a:xfrm>
              <a:off x="3962400" y="990600"/>
              <a:ext cx="2438400" cy="685800"/>
            </a:xfrm>
            <a:prstGeom prst="wedgeRoundRectCallout">
              <a:avLst>
                <a:gd name="adj1" fmla="val 64983"/>
                <a:gd name="adj2" fmla="val 465446"/>
                <a:gd name="adj3" fmla="val 16667"/>
              </a:avLst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0" name="Rounded Rectangular Callout 9"/>
            <p:cNvSpPr/>
            <p:nvPr/>
          </p:nvSpPr>
          <p:spPr>
            <a:xfrm>
              <a:off x="3962400" y="990600"/>
              <a:ext cx="2438400" cy="685800"/>
            </a:xfrm>
            <a:prstGeom prst="wedgeRoundRectCallout">
              <a:avLst>
                <a:gd name="adj1" fmla="val -96387"/>
                <a:gd name="adj2" fmla="val -81777"/>
                <a:gd name="adj3" fmla="val 16667"/>
              </a:avLst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1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endPara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en-US" sz="28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মঙ্গল </a:t>
              </a:r>
              <a:r>
                <a:rPr lang="en-US" sz="2000" b="1" dirty="0" smtClean="0">
                  <a:latin typeface="NikoshBAN" panose="02000000000000000000" pitchFamily="2" charset="0"/>
                  <a:cs typeface="NikoshBAN" panose="02000000000000000000" pitchFamily="2" charset="0"/>
                  <a:sym typeface="Symbol"/>
                </a:rPr>
                <a:t></a:t>
              </a:r>
              <a:r>
                <a:rPr lang="en-US" sz="2800" b="1" dirty="0" smtClean="0">
                  <a:latin typeface="NikoshBAN" panose="02000000000000000000" pitchFamily="2" charset="0"/>
                  <a:cs typeface="NikoshBAN" panose="02000000000000000000" pitchFamily="2" charset="0"/>
                  <a:sym typeface="Symbol"/>
                </a:rPr>
                <a:t>Mars</a:t>
              </a:r>
              <a:r>
                <a:rPr lang="en-US" sz="2000" b="1" dirty="0" smtClean="0">
                  <a:latin typeface="NikoshBAN" panose="02000000000000000000" pitchFamily="2" charset="0"/>
                  <a:cs typeface="NikoshBAN" panose="02000000000000000000" pitchFamily="2" charset="0"/>
                  <a:sym typeface="Symbol"/>
                </a:rPr>
                <a:t></a:t>
              </a:r>
              <a:endPara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endPara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1021</TotalTime>
  <Words>385</Words>
  <Application>Microsoft Office PowerPoint</Application>
  <PresentationFormat>On-screen Show (4:3)</PresentationFormat>
  <Paragraphs>156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Nur-E Hassan</dc:creator>
  <cp:lastModifiedBy>User</cp:lastModifiedBy>
  <cp:revision>467</cp:revision>
  <dcterms:created xsi:type="dcterms:W3CDTF">2018-08-25T02:35:16Z</dcterms:created>
  <dcterms:modified xsi:type="dcterms:W3CDTF">2020-06-27T11:28:40Z</dcterms:modified>
</cp:coreProperties>
</file>