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4" r:id="rId2"/>
    <p:sldId id="258" r:id="rId3"/>
    <p:sldId id="259" r:id="rId4"/>
    <p:sldId id="260" r:id="rId5"/>
    <p:sldId id="261" r:id="rId6"/>
    <p:sldId id="263" r:id="rId7"/>
    <p:sldId id="299" r:id="rId8"/>
    <p:sldId id="264" r:id="rId9"/>
    <p:sldId id="266" r:id="rId10"/>
    <p:sldId id="300" r:id="rId11"/>
    <p:sldId id="269" r:id="rId12"/>
    <p:sldId id="301" r:id="rId13"/>
    <p:sldId id="302" r:id="rId14"/>
    <p:sldId id="294" r:id="rId15"/>
    <p:sldId id="293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DAB2-0DFB-42F1-ACB8-F80BB95BC5AB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8256-299C-4C1A-95E9-BCE1F6649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39525B-962A-46A1-960A-3AB49A4835FC}" type="slidenum">
              <a:rPr 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3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B8256-299C-4C1A-95E9-BCE1F6649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1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9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C052-6AB2-4E86-BA3B-373C1D5A9924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AAA4C-D9E1-47BA-BFFC-18B334ECE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55439" cy="7096836"/>
          </a:xfrm>
          <a:prstGeom prst="rect">
            <a:avLst/>
          </a:prstGeom>
        </p:spPr>
      </p:pic>
      <p:pic>
        <p:nvPicPr>
          <p:cNvPr id="4" name="Picture 3" descr="14784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6" y="1914350"/>
            <a:ext cx="10536070" cy="428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5349" y="344689"/>
            <a:ext cx="70013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 COME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9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955" y="109178"/>
            <a:ext cx="8598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doni MT Black" panose="02070A03080606020203" pitchFamily="18" charset="0"/>
              </a:rPr>
              <a:t>Tense</a:t>
            </a:r>
            <a:r>
              <a:rPr lang="en-US" sz="4000" dirty="0" smtClean="0"/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bn-IN" sz="4000" dirty="0" smtClean="0"/>
              <a:t> </a:t>
            </a:r>
            <a:r>
              <a:rPr lang="en-US" sz="4000" dirty="0" smtClean="0">
                <a:latin typeface="Bodoni MT Black" panose="02070A03080606020203" pitchFamily="18" charset="0"/>
              </a:rPr>
              <a:t>Be verb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নিয়ম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29682"/>
              </p:ext>
            </p:extLst>
          </p:nvPr>
        </p:nvGraphicFramePr>
        <p:xfrm>
          <a:off x="259307" y="817064"/>
          <a:ext cx="11723428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1714"/>
                <a:gridCol w="5861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odoni MT Black" panose="02070A03080606020203" pitchFamily="18" charset="0"/>
                        </a:rPr>
                        <a:t>Active</a:t>
                      </a:r>
                      <a:r>
                        <a:rPr lang="en-US" sz="3600" baseline="0" dirty="0" smtClean="0">
                          <a:latin typeface="Bodoni MT Black" panose="02070A03080606020203" pitchFamily="18" charset="0"/>
                        </a:rPr>
                        <a:t> </a:t>
                      </a:r>
                      <a:endParaRPr lang="en-US" sz="3600" dirty="0">
                        <a:latin typeface="Bodoni MT Black" panose="02070A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odoni MT Black" panose="02070A03080606020203" pitchFamily="18" charset="0"/>
                        </a:rPr>
                        <a:t>Passive</a:t>
                      </a:r>
                      <a:r>
                        <a:rPr lang="en-US" sz="3600" baseline="0" dirty="0" smtClean="0">
                          <a:latin typeface="Bodoni MT Black" panose="02070A03080606020203" pitchFamily="18" charset="0"/>
                        </a:rPr>
                        <a:t> </a:t>
                      </a:r>
                      <a:endParaRPr lang="en-US" sz="3600" dirty="0">
                        <a:latin typeface="Bodoni MT Black" panose="02070A030806060202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s+v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ex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Am/is/are+ 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s+am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/is/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are+ving+ext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(am/is/are)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being+v3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perfect: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s+ (have/has)+v3+ext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(have/has)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been+v3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perfect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(have/has)been +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ving+ext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(have/has) been being+v3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s+ v2+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was/were+v3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s+ (was/were)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(was/were) being+v3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perfect: s+had+v3+ext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 been+v3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s+ had been +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ving+ext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 been being+v3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 auxiliary : (shall/will/can/could/would/may/might/should/must/ought to/dare)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be+v3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7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2324" y="-2635536"/>
            <a:ext cx="6827353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45" y="1393396"/>
            <a:ext cx="2482641" cy="1396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710" y="1661564"/>
            <a:ext cx="18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Active 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2" y="2759305"/>
            <a:ext cx="18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Passive =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68773" y="2622863"/>
            <a:ext cx="2058584" cy="738329"/>
            <a:chOff x="4268773" y="2622863"/>
            <a:chExt cx="2058584" cy="738329"/>
          </a:xfrm>
        </p:grpSpPr>
        <p:sp>
          <p:nvSpPr>
            <p:cNvPr id="14" name="Oval 13"/>
            <p:cNvSpPr/>
            <p:nvPr/>
          </p:nvSpPr>
          <p:spPr>
            <a:xfrm>
              <a:off x="4305515" y="2622863"/>
              <a:ext cx="1854062" cy="73832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8773" y="2677291"/>
              <a:ext cx="2058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 being 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93284" y="2582836"/>
            <a:ext cx="1032129" cy="777923"/>
            <a:chOff x="8193284" y="2582836"/>
            <a:chExt cx="1032129" cy="777923"/>
          </a:xfrm>
        </p:grpSpPr>
        <p:sp>
          <p:nvSpPr>
            <p:cNvPr id="13" name="TextBox 12"/>
            <p:cNvSpPr txBox="1"/>
            <p:nvPr/>
          </p:nvSpPr>
          <p:spPr>
            <a:xfrm>
              <a:off x="8338300" y="2622863"/>
              <a:ext cx="887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193284" y="2582836"/>
              <a:ext cx="846161" cy="77792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32399" y="3347545"/>
            <a:ext cx="11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78727" y="4095289"/>
            <a:ext cx="15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made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9604" y="3375579"/>
            <a:ext cx="23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basket.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160" y="3388489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Active =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4043" y="4016285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 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basket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788849" y="4042811"/>
            <a:ext cx="116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h</a:t>
            </a:r>
            <a:r>
              <a:rPr lang="en-US" sz="3600" dirty="0" smtClean="0">
                <a:solidFill>
                  <a:srgbClr val="7030A0"/>
                </a:solidFill>
              </a:rPr>
              <a:t>er.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8639" y="4057229"/>
            <a:ext cx="233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Passive =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35420" y="4095864"/>
            <a:ext cx="117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44882" y="4078375"/>
            <a:ext cx="131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was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90703" y="4056425"/>
            <a:ext cx="846161" cy="7779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93" y="3365475"/>
            <a:ext cx="2122569" cy="1409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0" y="4175577"/>
            <a:ext cx="2253038" cy="20652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32399" y="4766912"/>
            <a:ext cx="91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5025" y="4738814"/>
            <a:ext cx="2356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caught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77380" y="4780559"/>
            <a:ext cx="199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ish.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360" y="4807856"/>
            <a:ext cx="18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Active =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5555" y="5435652"/>
            <a:ext cx="124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Fish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8872" y="5514464"/>
            <a:ext cx="179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caught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634301" y="5449299"/>
            <a:ext cx="124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im.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0152" y="5476596"/>
            <a:ext cx="212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Passive 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47056" y="5489473"/>
            <a:ext cx="88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374648" y="5368951"/>
            <a:ext cx="2546097" cy="7779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56995" y="5416018"/>
            <a:ext cx="246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has been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557640" y="5424278"/>
            <a:ext cx="846161" cy="7779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24966" y="4744229"/>
            <a:ext cx="109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16028" y="3364280"/>
            <a:ext cx="156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made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89409" y="2718361"/>
            <a:ext cx="210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Football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885100" y="4078373"/>
            <a:ext cx="1101823" cy="7779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Terminator 42"/>
          <p:cNvSpPr/>
          <p:nvPr/>
        </p:nvSpPr>
        <p:spPr>
          <a:xfrm>
            <a:off x="264160" y="437101"/>
            <a:ext cx="11627893" cy="77792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Some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examples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from Active to Passive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55280" y="1568278"/>
            <a:ext cx="673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They</a:t>
            </a:r>
            <a:r>
              <a:rPr lang="en-US" sz="4800" dirty="0" smtClean="0"/>
              <a:t> are </a:t>
            </a:r>
            <a:r>
              <a:rPr lang="en-US" sz="4800" dirty="0" smtClean="0">
                <a:solidFill>
                  <a:schemeClr val="accent1"/>
                </a:solidFill>
              </a:rPr>
              <a:t>playing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accent4"/>
                </a:solidFill>
              </a:rPr>
              <a:t>football.</a:t>
            </a:r>
            <a:endParaRPr lang="en-US" sz="2800" dirty="0">
              <a:solidFill>
                <a:schemeClr val="accent4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58967" y="2584420"/>
            <a:ext cx="1854062" cy="738329"/>
            <a:chOff x="6258967" y="2584420"/>
            <a:chExt cx="1854062" cy="738329"/>
          </a:xfrm>
        </p:grpSpPr>
        <p:sp>
          <p:nvSpPr>
            <p:cNvPr id="10" name="TextBox 9"/>
            <p:cNvSpPr txBox="1"/>
            <p:nvPr/>
          </p:nvSpPr>
          <p:spPr>
            <a:xfrm>
              <a:off x="6389789" y="2637250"/>
              <a:ext cx="1719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played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258967" y="2584420"/>
              <a:ext cx="1854062" cy="73832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226191" y="2655374"/>
            <a:ext cx="1854062" cy="738329"/>
            <a:chOff x="9226191" y="2655374"/>
            <a:chExt cx="1854062" cy="738329"/>
          </a:xfrm>
        </p:grpSpPr>
        <p:sp>
          <p:nvSpPr>
            <p:cNvPr id="11" name="TextBox 10"/>
            <p:cNvSpPr txBox="1"/>
            <p:nvPr/>
          </p:nvSpPr>
          <p:spPr>
            <a:xfrm>
              <a:off x="9262149" y="2718359"/>
              <a:ext cx="171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</a:t>
              </a:r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hem.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9226191" y="2655374"/>
              <a:ext cx="1854062" cy="73832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>
            <a:off x="8850163" y="4019348"/>
            <a:ext cx="846161" cy="7779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81" grpId="0"/>
      <p:bldP spid="82" grpId="0" animBg="1"/>
      <p:bldP spid="45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11859905" cy="6728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019" y="429450"/>
            <a:ext cx="10486103" cy="1168539"/>
          </a:xfrm>
          <a:prstGeom prst="flowChartTerminator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Double object 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439" y="4338188"/>
            <a:ext cx="248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</a:rPr>
              <a:t>S</a:t>
            </a:r>
            <a:r>
              <a:rPr lang="en-US" sz="3600" dirty="0" smtClean="0">
                <a:latin typeface="Bodoni MT Black" panose="02070A03080606020203" pitchFamily="18" charset="0"/>
              </a:rPr>
              <a:t>tructure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8983" y="4107355"/>
            <a:ext cx="76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Bodoni MT Black" panose="02070A03080606020203" pitchFamily="18" charset="0"/>
              </a:rPr>
              <a:t>যে কোন একটি </a:t>
            </a:r>
            <a:r>
              <a:rPr lang="en-US" sz="3600" dirty="0" smtClean="0">
                <a:latin typeface="Bodoni MT Black" panose="02070A03080606020203" pitchFamily="18" charset="0"/>
              </a:rPr>
              <a:t>object </a:t>
            </a:r>
            <a:r>
              <a:rPr lang="bn-IN" sz="3600" dirty="0" smtClean="0">
                <a:latin typeface="Bodoni MT Black" panose="02070A03080606020203" pitchFamily="18" charset="0"/>
              </a:rPr>
              <a:t>কে </a:t>
            </a:r>
            <a:r>
              <a:rPr lang="en-US" sz="3600" dirty="0" smtClean="0">
                <a:latin typeface="Bodoni MT Black" panose="02070A03080606020203" pitchFamily="18" charset="0"/>
              </a:rPr>
              <a:t>sub+ be verb+ v3+ </a:t>
            </a:r>
            <a:r>
              <a:rPr lang="bn-IN" sz="3600" dirty="0" smtClean="0">
                <a:latin typeface="Bodoni MT Black" panose="02070A03080606020203" pitchFamily="18" charset="0"/>
              </a:rPr>
              <a:t>অন্য </a:t>
            </a:r>
            <a:r>
              <a:rPr lang="en-US" sz="3600" dirty="0" smtClean="0">
                <a:latin typeface="Bodoni MT Black" panose="02070A03080606020203" pitchFamily="18" charset="0"/>
              </a:rPr>
              <a:t>object+ by + SO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539" y="2257415"/>
            <a:ext cx="76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doni MT Black" panose="02070A03080606020203" pitchFamily="18" charset="0"/>
              </a:rPr>
              <a:t>Active: He gave me a gift box. 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204" y="2852672"/>
            <a:ext cx="952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doni MT Black" panose="02070A03080606020203" pitchFamily="18" charset="0"/>
              </a:rPr>
              <a:t>Passive: A gift box was given me by him  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4" y="1335540"/>
            <a:ext cx="5486400" cy="28683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2130" y="4053385"/>
            <a:ext cx="8256896" cy="1323439"/>
            <a:chOff x="2552130" y="4053385"/>
            <a:chExt cx="8256896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2552130" y="4053385"/>
              <a:ext cx="82568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He can drive a car.</a:t>
              </a:r>
              <a:endParaRPr lang="en-US" sz="8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62316" y="4394579"/>
              <a:ext cx="1760562" cy="79157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Callout 6"/>
          <p:cNvSpPr/>
          <p:nvPr/>
        </p:nvSpPr>
        <p:spPr>
          <a:xfrm>
            <a:off x="4544703" y="5527343"/>
            <a:ext cx="2347415" cy="1146412"/>
          </a:xfrm>
          <a:prstGeom prst="wedgeEllipseCallout">
            <a:avLst>
              <a:gd name="adj1" fmla="val -45521"/>
              <a:gd name="adj2" fmla="val -8392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 auxiliary verb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7675" y="2707"/>
            <a:ext cx="11600597" cy="1323439"/>
            <a:chOff x="477675" y="2707"/>
            <a:chExt cx="11600597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477675" y="2707"/>
              <a:ext cx="116005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A car can be driven by him.</a:t>
              </a:r>
              <a:endParaRPr lang="en-US" sz="8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84140" y="341194"/>
              <a:ext cx="2838737" cy="84382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Curved Connector 13"/>
          <p:cNvCxnSpPr/>
          <p:nvPr/>
        </p:nvCxnSpPr>
        <p:spPr>
          <a:xfrm rot="16200000" flipV="1">
            <a:off x="1854930" y="2387190"/>
            <a:ext cx="3209560" cy="80522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864" y="904264"/>
            <a:ext cx="4628271" cy="903327"/>
          </a:xfrm>
          <a:prstGeom prst="snip2SameRec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Class activities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23582" y="1807591"/>
            <a:ext cx="10331355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digs the canal.</a:t>
            </a:r>
          </a:p>
          <a:p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They are making a project.</a:t>
            </a:r>
          </a:p>
          <a:p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He has broken the glass.</a:t>
            </a:r>
            <a:endParaRPr lang="bn-IN" sz="48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He must obey his parents.</a:t>
            </a:r>
          </a:p>
          <a:p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We were learning our lesson. </a:t>
            </a:r>
          </a:p>
          <a:p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I should play football.  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2323" y="-2682323"/>
            <a:ext cx="6827353" cy="121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4" y="5210137"/>
            <a:ext cx="1098289" cy="1289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226" y="175188"/>
            <a:ext cx="1098289" cy="1289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7856" y="5299062"/>
            <a:ext cx="1174314" cy="1289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584892" y="154175"/>
            <a:ext cx="1098289" cy="1378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5963" y="584704"/>
            <a:ext cx="3368549" cy="5344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Task</a:t>
            </a:r>
            <a:endParaRPr lang="en-US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2677" y="1871003"/>
            <a:ext cx="6453960" cy="4042117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1.They will play football.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2. They will go home.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3. We could help them.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4. He teaches us English.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5. We were reading a book.  </a:t>
            </a:r>
          </a:p>
          <a:p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  <a:p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351665"/>
            <a:ext cx="4093699" cy="40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" y="1241472"/>
            <a:ext cx="7152640" cy="4468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8777" y="2416629"/>
            <a:ext cx="5917474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4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9" y="618511"/>
            <a:ext cx="2761753" cy="3444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Flowchart: Terminator 3"/>
          <p:cNvSpPr/>
          <p:nvPr/>
        </p:nvSpPr>
        <p:spPr>
          <a:xfrm>
            <a:off x="3446300" y="713346"/>
            <a:ext cx="6816816" cy="1228725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INTRODUCTION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145" y="2720681"/>
            <a:ext cx="8676353" cy="34778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Samaul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hoque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Assistant 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Teacher (English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Al-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Amin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Jamea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Islamia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 High School,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Sylhet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Mobile : 01712912392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itchFamily="34" charset="0"/>
              </a:rPr>
              <a:t>Email: samsul71@yahoo.com</a:t>
            </a:r>
            <a:endParaRPr lang="en-US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2324" y="-2651678"/>
            <a:ext cx="6827353" cy="121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5" y="5240782"/>
            <a:ext cx="1098289" cy="1289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227" y="205833"/>
            <a:ext cx="1098289" cy="1289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7857" y="5329707"/>
            <a:ext cx="1174314" cy="1289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584893" y="184820"/>
            <a:ext cx="1098289" cy="1378543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614150" y="478977"/>
            <a:ext cx="10890914" cy="5922694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	 : Nine-Ten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 English 2</a:t>
            </a:r>
            <a:r>
              <a:rPr lang="en-US" sz="4400" b="1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paper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	:  Voice part-1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Period	:  2</a:t>
            </a:r>
            <a:r>
              <a:rPr lang="en-US" sz="4800" b="1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Time	:  45 minutes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Date	:  27.06.2020	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07" y="1566952"/>
            <a:ext cx="12029190" cy="186204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</a:rPr>
              <a:t>She writes a letter.</a:t>
            </a:r>
            <a:endParaRPr lang="en-US" sz="19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07" y="4892288"/>
            <a:ext cx="11928142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A letter is written by her.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9641"/>
            <a:ext cx="121920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can you see in the picture 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32" y="3480176"/>
            <a:ext cx="11668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Subject  +   verb     +      object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2307" y="1678675"/>
            <a:ext cx="2438881" cy="1555845"/>
          </a:xfrm>
          <a:prstGeom prst="wedgeEllipseCallout">
            <a:avLst>
              <a:gd name="adj1" fmla="val -1534"/>
              <a:gd name="adj2" fmla="val 82861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2511188" y="1678675"/>
            <a:ext cx="3998794" cy="1555845"/>
          </a:xfrm>
          <a:prstGeom prst="wedgeEllipseCallout">
            <a:avLst>
              <a:gd name="adj1" fmla="val -1534"/>
              <a:gd name="adj2" fmla="val 82861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6509982" y="1720053"/>
            <a:ext cx="4899545" cy="1555845"/>
          </a:xfrm>
          <a:prstGeom prst="wedgeEllipseCallout">
            <a:avLst>
              <a:gd name="adj1" fmla="val -1534"/>
              <a:gd name="adj2" fmla="val 82861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8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3" y="5284326"/>
            <a:ext cx="1098289" cy="1289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685" y="217349"/>
            <a:ext cx="1098289" cy="1289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4315" y="5373251"/>
            <a:ext cx="1174314" cy="1289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541351" y="196336"/>
            <a:ext cx="1098289" cy="1378543"/>
          </a:xfrm>
          <a:prstGeom prst="rect">
            <a:avLst/>
          </a:prstGeom>
        </p:spPr>
      </p:pic>
      <p:sp>
        <p:nvSpPr>
          <p:cNvPr id="7" name="Flowchart: Preparation 6"/>
          <p:cNvSpPr/>
          <p:nvPr/>
        </p:nvSpPr>
        <p:spPr>
          <a:xfrm>
            <a:off x="268181" y="1694515"/>
            <a:ext cx="11700906" cy="4578853"/>
          </a:xfrm>
          <a:prstGeom prst="flowChartPreparati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Voice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786187" y="96972"/>
            <a:ext cx="10531042" cy="1005840"/>
          </a:xfrm>
          <a:prstGeom prst="flowChartInputOutput">
            <a:avLst/>
          </a:prstGeom>
          <a:ln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Today our topic is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56094" y="395575"/>
            <a:ext cx="8570793" cy="116027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Learning outcomes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5402" y="1750019"/>
            <a:ext cx="9920420" cy="83099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Students will be able to …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6161" y="3048144"/>
            <a:ext cx="1065890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say how many kinds of voice.</a:t>
            </a:r>
          </a:p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 rules of changing voice.</a:t>
            </a:r>
          </a:p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hange the voice.</a:t>
            </a:r>
          </a:p>
          <a:p>
            <a:pPr marL="342900" indent="-342900">
              <a:buAutoNum type="arabicPeriod" startAt="2"/>
            </a:pPr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1209646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0698" y="81884"/>
            <a:ext cx="94306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Definition of voice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725609" y="1510446"/>
            <a:ext cx="11141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Voice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কণ্ঠস্বর। কিন্তু ব্যাকরণে একে বলা হয় বাচ্য।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Verb-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যে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Form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কর্তা যখন কাজটি নিজে করে বা অন্যের মাধ্যমে সম্পাদন করিয়ে নেয় এবং কর্তার সঙ্গে কাজের সম্পর্ক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এইভাবে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Verb-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রূপের যে পরিবর্তন ঘটে তাকে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Voice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 যেমন: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468" y="2834619"/>
            <a:ext cx="754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Berlin Sans FB Demi" panose="020E0802020502020306" pitchFamily="34" charset="0"/>
              </a:rPr>
              <a:t>Types of voice</a:t>
            </a:r>
            <a:endParaRPr lang="en-US" sz="8800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364" y="4201626"/>
            <a:ext cx="8707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Voice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প্রকার 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NikoshBAN" panose="02000000000000000000" pitchFamily="2" charset="0"/>
              </a:rPr>
              <a:t>Active</a:t>
            </a:r>
            <a: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latin typeface="Berlin Sans FB Demi" panose="020E0802020502020306" pitchFamily="34" charset="0"/>
                <a:cs typeface="NikoshBAN" panose="02000000000000000000" pitchFamily="2" charset="0"/>
              </a:rPr>
              <a:t>He reads a novel.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NikoshBAN" panose="02000000000000000000" pitchFamily="2" charset="0"/>
              </a:rPr>
              <a:t>Passive:</a:t>
            </a:r>
            <a: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Berlin Sans FB Demi" panose="020E0802020502020306" pitchFamily="34" charset="0"/>
                <a:cs typeface="NikoshBAN" panose="02000000000000000000" pitchFamily="2" charset="0"/>
              </a:rPr>
              <a:t>A novel is read by him. </a:t>
            </a:r>
            <a:endParaRPr lang="en-US" sz="4000" dirty="0">
              <a:latin typeface="Berlin Sans FB Demi" panose="020E0802020502020306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5"/>
            <a:ext cx="12192000" cy="6919413"/>
          </a:xfrm>
          <a:prstGeom prst="rect">
            <a:avLst/>
          </a:prstGeom>
        </p:spPr>
      </p:pic>
      <p:sp>
        <p:nvSpPr>
          <p:cNvPr id="16" name="Horizontal Scroll 15"/>
          <p:cNvSpPr/>
          <p:nvPr/>
        </p:nvSpPr>
        <p:spPr>
          <a:xfrm>
            <a:off x="777921" y="191072"/>
            <a:ext cx="10795379" cy="2129051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6600">
                  <a:noFill/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না জানলে  </a:t>
            </a:r>
            <a:r>
              <a:rPr lang="en-US" sz="6000" b="1" dirty="0" smtClean="0">
                <a:ln w="6600">
                  <a:noFill/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doni MT Black" panose="02070A03080606020203" pitchFamily="18" charset="0"/>
              </a:rPr>
              <a:t>Voice </a:t>
            </a:r>
            <a:r>
              <a:rPr lang="en-US" sz="6000" b="1" dirty="0">
                <a:ln w="6600">
                  <a:noFill/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doni MT Black" panose="02070A03080606020203" pitchFamily="18" charset="0"/>
              </a:rPr>
              <a:t>C</a:t>
            </a:r>
            <a:r>
              <a:rPr lang="en-US" sz="6000" b="1" dirty="0" smtClean="0">
                <a:ln w="6600">
                  <a:noFill/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doni MT Black" panose="02070A03080606020203" pitchFamily="18" charset="0"/>
              </a:rPr>
              <a:t>hanging </a:t>
            </a:r>
            <a:endParaRPr lang="bn-IN" sz="6000" b="1" dirty="0">
              <a:ln w="6600">
                <a:noFill/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doni MT Black" panose="02070A03080606020203" pitchFamily="18" charset="0"/>
            </a:endParaRPr>
          </a:p>
          <a:p>
            <a:pPr algn="ctr"/>
            <a:r>
              <a:rPr lang="bn-IN" sz="6000" b="1" dirty="0" smtClean="0">
                <a:ln w="6600">
                  <a:noFill/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bn-IN" sz="6000" b="1" dirty="0" smtClean="0">
                <a:ln w="6600">
                  <a:noFill/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000" b="1" dirty="0">
              <a:ln w="6600">
                <a:noFill/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0479" y="2023432"/>
            <a:ext cx="965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১।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Object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রুপান্তর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0479" y="2738003"/>
            <a:ext cx="7870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Tense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Be verb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207" y="3608771"/>
            <a:ext cx="9632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Verb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Past participle form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4863" y="4426120"/>
            <a:ext cx="9128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by (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সময় নয়)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object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777922" y="5607341"/>
            <a:ext cx="10682448" cy="612108"/>
          </a:xfrm>
          <a:prstGeom prst="round2Same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Object +’be’ Verb +Verb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by + Subject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0"/>
            <a:ext cx="11696131" cy="7096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3075" y="410842"/>
            <a:ext cx="8672513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Changing subject into object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95584"/>
              </p:ext>
            </p:extLst>
          </p:nvPr>
        </p:nvGraphicFramePr>
        <p:xfrm>
          <a:off x="1728788" y="1295336"/>
          <a:ext cx="867251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256"/>
                <a:gridCol w="4336256"/>
              </a:tblGrid>
              <a:tr h="4821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Subject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FF00"/>
                          </a:solidFill>
                        </a:rPr>
                        <a:t>Object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91366"/>
              </p:ext>
            </p:extLst>
          </p:nvPr>
        </p:nvGraphicFramePr>
        <p:xfrm>
          <a:off x="1714499" y="2146494"/>
          <a:ext cx="4386263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626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64880"/>
              </p:ext>
            </p:extLst>
          </p:nvPr>
        </p:nvGraphicFramePr>
        <p:xfrm>
          <a:off x="1714500" y="2745077"/>
          <a:ext cx="4381500" cy="51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75850"/>
              </p:ext>
            </p:extLst>
          </p:nvPr>
        </p:nvGraphicFramePr>
        <p:xfrm>
          <a:off x="1714500" y="3378041"/>
          <a:ext cx="43815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You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82701"/>
              </p:ext>
            </p:extLst>
          </p:nvPr>
        </p:nvGraphicFramePr>
        <p:xfrm>
          <a:off x="1714500" y="3990116"/>
          <a:ext cx="43815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06533"/>
              </p:ext>
            </p:extLst>
          </p:nvPr>
        </p:nvGraphicFramePr>
        <p:xfrm>
          <a:off x="1714500" y="4595480"/>
          <a:ext cx="4381500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15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She</a:t>
                      </a:r>
                      <a:endParaRPr lang="en-US" sz="28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75390"/>
              </p:ext>
            </p:extLst>
          </p:nvPr>
        </p:nvGraphicFramePr>
        <p:xfrm>
          <a:off x="6072189" y="2146494"/>
          <a:ext cx="4286250" cy="5293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6250"/>
              </a:tblGrid>
              <a:tr h="529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me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98998"/>
              </p:ext>
            </p:extLst>
          </p:nvPr>
        </p:nvGraphicFramePr>
        <p:xfrm>
          <a:off x="6096000" y="2745077"/>
          <a:ext cx="4305299" cy="51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05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us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7171"/>
              </p:ext>
            </p:extLst>
          </p:nvPr>
        </p:nvGraphicFramePr>
        <p:xfrm>
          <a:off x="6096000" y="3378050"/>
          <a:ext cx="4291013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91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you</a:t>
                      </a:r>
                      <a:endParaRPr lang="en-US" sz="2800" b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20808"/>
              </p:ext>
            </p:extLst>
          </p:nvPr>
        </p:nvGraphicFramePr>
        <p:xfrm>
          <a:off x="6096000" y="3903715"/>
          <a:ext cx="4291013" cy="51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1013"/>
              </a:tblGrid>
              <a:tr h="4516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him</a:t>
                      </a:r>
                      <a:endParaRPr lang="en-US" sz="2800" b="1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30623"/>
              </p:ext>
            </p:extLst>
          </p:nvPr>
        </p:nvGraphicFramePr>
        <p:xfrm>
          <a:off x="6110288" y="4595940"/>
          <a:ext cx="4291012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9101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her</a:t>
                      </a:r>
                      <a:endParaRPr lang="en-US" sz="28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6739"/>
              </p:ext>
            </p:extLst>
          </p:nvPr>
        </p:nvGraphicFramePr>
        <p:xfrm>
          <a:off x="1728786" y="5169957"/>
          <a:ext cx="43815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They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29820"/>
              </p:ext>
            </p:extLst>
          </p:nvPr>
        </p:nvGraphicFramePr>
        <p:xfrm>
          <a:off x="1743534" y="5764746"/>
          <a:ext cx="43815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Any name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3296"/>
              </p:ext>
            </p:extLst>
          </p:nvPr>
        </p:nvGraphicFramePr>
        <p:xfrm>
          <a:off x="6110286" y="5169507"/>
          <a:ext cx="430529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them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27821"/>
              </p:ext>
            </p:extLst>
          </p:nvPr>
        </p:nvGraphicFramePr>
        <p:xfrm>
          <a:off x="6110286" y="5779494"/>
          <a:ext cx="429101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unchanged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33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1340</TotalTime>
  <Words>542</Words>
  <Application>Microsoft Office PowerPoint</Application>
  <PresentationFormat>Widescreen</PresentationFormat>
  <Paragraphs>129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Berlin Sans FB Demi</vt:lpstr>
      <vt:lpstr>Bodoni MT Black</vt:lpstr>
      <vt:lpstr>Calibri</vt:lpstr>
      <vt:lpstr>Calibri Light</vt:lpstr>
      <vt:lpstr>Comic Sans MS</vt:lpstr>
      <vt:lpstr>Cooper Black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212</cp:revision>
  <dcterms:created xsi:type="dcterms:W3CDTF">2017-11-13T11:57:25Z</dcterms:created>
  <dcterms:modified xsi:type="dcterms:W3CDTF">2020-06-27T12:21:45Z</dcterms:modified>
</cp:coreProperties>
</file>