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56" r:id="rId2"/>
    <p:sldId id="257" r:id="rId3"/>
    <p:sldId id="260" r:id="rId4"/>
    <p:sldId id="286" r:id="rId5"/>
    <p:sldId id="261" r:id="rId6"/>
    <p:sldId id="313" r:id="rId7"/>
    <p:sldId id="264" r:id="rId8"/>
    <p:sldId id="299" r:id="rId9"/>
    <p:sldId id="312" r:id="rId10"/>
    <p:sldId id="314" r:id="rId11"/>
    <p:sldId id="315" r:id="rId12"/>
    <p:sldId id="316" r:id="rId13"/>
    <p:sldId id="317" r:id="rId14"/>
    <p:sldId id="318" r:id="rId15"/>
    <p:sldId id="319" r:id="rId16"/>
    <p:sldId id="287" r:id="rId17"/>
    <p:sldId id="311" r:id="rId18"/>
    <p:sldId id="269" r:id="rId19"/>
    <p:sldId id="272" r:id="rId20"/>
    <p:sldId id="288" r:id="rId21"/>
    <p:sldId id="306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00C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0FB9-0A79-4EDF-9B00-B92891A5482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F1A2-BFF4-4923-B81C-D609EB6DC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990"/>
            <a:ext cx="9144000" cy="6858000"/>
            <a:chOff x="0" y="14990"/>
            <a:chExt cx="9144000" cy="6858000"/>
          </a:xfrm>
        </p:grpSpPr>
        <p:pic>
          <p:nvPicPr>
            <p:cNvPr id="3074" name="Picture 2" descr="C:\Users\HP\Desktop\intelligent-projector-phone-3g-micro-projector-mobile-phone-commercial-projecti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99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6248400"/>
              <a:ext cx="9144000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Orthogonal Projection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6042" y="0"/>
            <a:ext cx="9160042" cy="6877110"/>
            <a:chOff x="-16042" y="0"/>
            <a:chExt cx="9160042" cy="6877110"/>
          </a:xfrm>
        </p:grpSpPr>
        <p:grpSp>
          <p:nvGrpSpPr>
            <p:cNvPr id="4" name="Group 6"/>
            <p:cNvGrpSpPr/>
            <p:nvPr/>
          </p:nvGrpSpPr>
          <p:grpSpPr>
            <a:xfrm>
              <a:off x="-16042" y="0"/>
              <a:ext cx="9160042" cy="6877110"/>
              <a:chOff x="-16042" y="0"/>
              <a:chExt cx="9160042" cy="687711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16042" y="6477000"/>
                <a:ext cx="9144000" cy="40011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Maths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Lab Centre,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Bogura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Cell: 01716103858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144000" cy="64633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Visualize the image of Projection</a:t>
                </a:r>
                <a:endParaRPr lang="en-US" sz="3600" b="1" dirty="0"/>
              </a:p>
            </p:txBody>
          </p:sp>
        </p:grpSp>
        <p:pic>
          <p:nvPicPr>
            <p:cNvPr id="2050" name="Picture 2" descr="C:\Users\HP\Desktop\main-qimg-c1b8b23baf747b98ad67bc21331d4bbf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660" y="1524000"/>
              <a:ext cx="7290735" cy="3733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12360"/>
            <a:ext cx="9144000" cy="6620470"/>
            <a:chOff x="0" y="212360"/>
            <a:chExt cx="9144000" cy="6620470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962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343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1724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0" y="838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0" y="1219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0" y="7143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0" y="9715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0" y="12287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0" y="15811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1600" y="212360"/>
              <a:ext cx="61722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Orthogonal Projection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4650" y="1131760"/>
              <a:ext cx="80772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003DB8"/>
                  </a:solidFill>
                </a:rPr>
                <a:t>The term orthogonal is derived from the Greek word ‘</a:t>
              </a:r>
              <a:r>
                <a:rPr lang="en-US" sz="2800" dirty="0" err="1" smtClean="0">
                  <a:solidFill>
                    <a:srgbClr val="003DB8"/>
                  </a:solidFill>
                </a:rPr>
                <a:t>orthogonios</a:t>
              </a:r>
              <a:r>
                <a:rPr lang="en-US" sz="2800" dirty="0" smtClean="0">
                  <a:solidFill>
                    <a:srgbClr val="003DB8"/>
                  </a:solidFill>
                </a:rPr>
                <a:t>’ where ‘</a:t>
              </a:r>
              <a:r>
                <a:rPr lang="en-US" sz="2800" dirty="0" err="1" smtClean="0">
                  <a:solidFill>
                    <a:srgbClr val="003DB8"/>
                  </a:solidFill>
                </a:rPr>
                <a:t>ortho</a:t>
              </a:r>
              <a:r>
                <a:rPr lang="en-US" sz="2800" dirty="0" smtClean="0">
                  <a:solidFill>
                    <a:srgbClr val="003DB8"/>
                  </a:solidFill>
                </a:rPr>
                <a:t>’ meaning right and ‘</a:t>
              </a:r>
              <a:r>
                <a:rPr lang="en-US" sz="2800" dirty="0" err="1" smtClean="0">
                  <a:solidFill>
                    <a:srgbClr val="003DB8"/>
                  </a:solidFill>
                </a:rPr>
                <a:t>gon</a:t>
              </a:r>
              <a:r>
                <a:rPr lang="en-US" sz="2800" dirty="0" smtClean="0">
                  <a:solidFill>
                    <a:srgbClr val="003DB8"/>
                  </a:solidFill>
                </a:rPr>
                <a:t>’ meaning angled. Orthogonal concepts have origins in advanced Mathematics, particularly linear algebra, Euclidean geometry and spherical trigonometry. Orthogonal and perpendicular are used as synonyms.  </a:t>
              </a:r>
            </a:p>
            <a:p>
              <a:pPr algn="just"/>
              <a:r>
                <a:rPr lang="en-US" sz="2800" b="1" dirty="0" smtClean="0">
                  <a:solidFill>
                    <a:srgbClr val="C00000"/>
                  </a:solidFill>
                </a:rPr>
                <a:t>Orthogonal projection</a:t>
              </a:r>
              <a:r>
                <a:rPr lang="en-US" sz="2800" dirty="0" smtClean="0">
                  <a:solidFill>
                    <a:srgbClr val="C00000"/>
                  </a:solidFill>
                </a:rPr>
                <a:t> is a two-dimensional graphic representation of an object in which the projecting points/lines are at right angles to the plane of the projection. 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smtClean="0">
                  <a:solidFill>
                    <a:srgbClr val="003DB8"/>
                  </a:solidFill>
                </a:rPr>
                <a:t>It is also known as Orthographic projection.</a:t>
              </a:r>
              <a:endParaRPr lang="en-US" sz="2800" dirty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30961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Continue …….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212360"/>
            <a:ext cx="9144000" cy="6620470"/>
            <a:chOff x="0" y="212360"/>
            <a:chExt cx="9144000" cy="6620470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962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343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1724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0" y="838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0" y="1219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0" y="7143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0" y="9715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0" y="12287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0" y="15811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212360"/>
              <a:ext cx="78486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Uses of Orthogonal Projection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131760"/>
              <a:ext cx="853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i="1" dirty="0" smtClean="0"/>
                <a:t>It is used in engineering drawing of projecting views of the object being described, such as plan, elevation, side view, etc, at right angles to each other.</a:t>
              </a:r>
              <a:endPara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30961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Continue …….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3269100"/>
              <a:ext cx="5486400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Hipparchus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used the projection in the 2nd century BC to determine the places of star-rise and star-set. </a:t>
              </a:r>
            </a:p>
            <a:p>
              <a:endParaRPr lang="en-US" dirty="0"/>
            </a:p>
          </p:txBody>
        </p:sp>
        <p:pic>
          <p:nvPicPr>
            <p:cNvPr id="4098" name="Picture 2" descr="C:\Users\HP\Desktop\Hipparch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192900"/>
              <a:ext cx="2438400" cy="29281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82180"/>
            <a:ext cx="9144000" cy="4656940"/>
            <a:chOff x="0" y="482180"/>
            <a:chExt cx="9144000" cy="4656940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962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343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1724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0" y="838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0" y="1219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0" y="7143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0" y="9715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0" y="12287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0" y="15811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482180"/>
              <a:ext cx="78486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Uses of Orthogonal Projection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2091120"/>
              <a:ext cx="54864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In about 14 BC, Roman engineer </a:t>
              </a:r>
              <a:r>
                <a:rPr lang="en-US" sz="3200" dirty="0" smtClean="0">
                  <a:solidFill>
                    <a:srgbClr val="C00000"/>
                  </a:solidFill>
                </a:rPr>
                <a:t>Marcus Vitruvius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Pollio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smtClean="0"/>
                <a:t>used the projection to construct sundials and to compute sun positions.</a:t>
              </a:r>
            </a:p>
            <a:p>
              <a:pPr algn="just"/>
              <a:endPara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HP\Desktop\portrait-of-vitruvius-roman-architect-who-lived-in-the-1st-century-bc-unknow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091120"/>
              <a:ext cx="2362200" cy="304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0"/>
            <a:ext cx="91440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Orthogonal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rojection of a point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6042" y="1600200"/>
            <a:ext cx="9144000" cy="5248525"/>
            <a:chOff x="-16042" y="1600200"/>
            <a:chExt cx="9144000" cy="5248525"/>
          </a:xfrm>
        </p:grpSpPr>
        <p:pic>
          <p:nvPicPr>
            <p:cNvPr id="3074" name="Picture 2" descr="C:\Users\HP\Desktop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869" y="1600200"/>
              <a:ext cx="8860971" cy="3352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-16042" y="6387060"/>
              <a:ext cx="914400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Maths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Lab Centre,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Bogura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Cell: 01716103858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0"/>
            <a:ext cx="91440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Orthogonal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rojection of a line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6042" y="1469040"/>
            <a:ext cx="9160043" cy="5379685"/>
            <a:chOff x="-16042" y="1469040"/>
            <a:chExt cx="9160043" cy="5379685"/>
          </a:xfrm>
        </p:grpSpPr>
        <p:sp>
          <p:nvSpPr>
            <p:cNvPr id="8" name="TextBox 7"/>
            <p:cNvSpPr txBox="1"/>
            <p:nvPr/>
          </p:nvSpPr>
          <p:spPr>
            <a:xfrm>
              <a:off x="-16042" y="6387060"/>
              <a:ext cx="914400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Maths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Lab Centre,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Bogura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Cell: 01716103858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HP\Desktop\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1469040"/>
              <a:ext cx="9144000" cy="3657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14860"/>
            <a:ext cx="4478544" cy="707886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Single 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HP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6934200" cy="5587818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154900" y="1582710"/>
            <a:ext cx="1981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Practice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042" y="6387060"/>
            <a:ext cx="91440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Lab Centre,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Cell: 01716103858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Orthogonal+Project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40713" cy="530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880" y="138660"/>
            <a:ext cx="8578120" cy="6566940"/>
            <a:chOff x="184880" y="138660"/>
            <a:chExt cx="8578120" cy="6566940"/>
          </a:xfrm>
        </p:grpSpPr>
        <p:sp>
          <p:nvSpPr>
            <p:cNvPr id="6" name="TextBox 5"/>
            <p:cNvSpPr txBox="1"/>
            <p:nvPr/>
          </p:nvSpPr>
          <p:spPr>
            <a:xfrm>
              <a:off x="2362200" y="138660"/>
              <a:ext cx="4478544" cy="707886"/>
            </a:xfrm>
            <a:prstGeom prst="rect">
              <a:avLst/>
            </a:prstGeom>
            <a:ln>
              <a:noFill/>
            </a:ln>
            <a:effectLst>
              <a:glow rad="101600">
                <a:srgbClr val="002060">
                  <a:alpha val="6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</a:rPr>
                <a:t>Group Work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C:\Users\HP\Desktop\Prac-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990600"/>
              <a:ext cx="6858000" cy="5715000"/>
            </a:xfrm>
            <a:prstGeom prst="rect">
              <a:avLst/>
            </a:prstGeom>
            <a:noFill/>
          </p:spPr>
        </p:pic>
        <p:sp>
          <p:nvSpPr>
            <p:cNvPr id="5" name="Right Arrow 4"/>
            <p:cNvSpPr/>
            <p:nvPr/>
          </p:nvSpPr>
          <p:spPr>
            <a:xfrm>
              <a:off x="184880" y="1507760"/>
              <a:ext cx="1981200" cy="1219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latin typeface="Aharoni" pitchFamily="2" charset="-79"/>
                <a:cs typeface="Aharoni" pitchFamily="2" charset="-79"/>
              </a:endParaRPr>
            </a:p>
            <a:p>
              <a:pPr algn="ctr"/>
              <a:r>
                <a:rPr lang="en-US" sz="3200" dirty="0" smtClean="0">
                  <a:latin typeface="Aharoni" pitchFamily="2" charset="-79"/>
                  <a:cs typeface="Aharoni" pitchFamily="2" charset="-79"/>
                </a:rPr>
                <a:t>Practice</a:t>
              </a:r>
              <a:endParaRPr lang="en-US" sz="3200" dirty="0" smtClean="0">
                <a:latin typeface="Aharoni" pitchFamily="2" charset="-79"/>
                <a:cs typeface="Aharoni" pitchFamily="2" charset="-79"/>
              </a:endParaRPr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6042" y="533400"/>
            <a:ext cx="9160042" cy="6343710"/>
            <a:chOff x="-16042" y="533400"/>
            <a:chExt cx="9160042" cy="6343710"/>
          </a:xfrm>
        </p:grpSpPr>
        <p:sp>
          <p:nvSpPr>
            <p:cNvPr id="5" name="TextBox 4"/>
            <p:cNvSpPr txBox="1"/>
            <p:nvPr/>
          </p:nvSpPr>
          <p:spPr>
            <a:xfrm>
              <a:off x="-16042" y="6477000"/>
              <a:ext cx="9144000" cy="4001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Maths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Lab Centre,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Bogura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 Cell: 01716103858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7933" y="533400"/>
              <a:ext cx="4478544" cy="707886"/>
            </a:xfrm>
            <a:prstGeom prst="rect">
              <a:avLst/>
            </a:prstGeom>
            <a:ln>
              <a:noFill/>
            </a:ln>
            <a:effectLst>
              <a:glow rad="101600">
                <a:srgbClr val="002060">
                  <a:alpha val="6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</a:rPr>
                <a:t>Home Work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  <p:pic>
          <p:nvPicPr>
            <p:cNvPr id="2050" name="Picture 2" descr="C:\Users\HP\Desktop\Prac-0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00200"/>
              <a:ext cx="9144000" cy="4343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4" y="913216"/>
            <a:ext cx="5715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Teacher’s Information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3581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12800" b="1" dirty="0" err="1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128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800" b="1" dirty="0" err="1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128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-Bari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Lecturer, Mathematics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Millennium Scholastic School &amp; College</a:t>
            </a:r>
            <a:endParaRPr lang="bn-IN" sz="12800" dirty="0" smtClean="0">
              <a:latin typeface="Times New Roman" pitchFamily="18" charset="0"/>
              <a:cs typeface="Nikosh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Jahangirabad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Cantonment,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Cell No.: 01716103858, 01769129001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3DB8"/>
              </a:buClr>
              <a:buSzPct val="100000"/>
              <a:buFont typeface="Wingdings" pitchFamily="2" charset="2"/>
              <a:buChar char="q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E-mail: hubari1976@gmail.com</a:t>
            </a:r>
            <a:endParaRPr lang="bn-IN" sz="128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HP\Desktop\Hasan in MSSC Audito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1848285" cy="1644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HP\Desktop\Hasan\99148968-text-sign-showing-any-questions-questio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6042" y="0"/>
            <a:ext cx="9160042" cy="6843380"/>
            <a:chOff x="-16042" y="0"/>
            <a:chExt cx="9160042" cy="6843380"/>
          </a:xfrm>
        </p:grpSpPr>
        <p:pic>
          <p:nvPicPr>
            <p:cNvPr id="2050" name="Picture 2" descr="C:\Users\HP\Desktop\stay safe-0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4008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-16042" y="6443270"/>
              <a:ext cx="9144000" cy="40011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Maths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Lab Centre,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Bogura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Cell: 01716103858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depositphotos_119891602-stock-illustration-thank-you-family-positive-qu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" y="1611916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Nikosh" pitchFamily="2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 : IX</a:t>
            </a:r>
          </a:p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Chapter : Three</a:t>
            </a:r>
          </a:p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Subject : Higher Mathematics</a:t>
            </a:r>
          </a:p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Period :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Time: 9:30-10:10 am</a:t>
            </a:r>
          </a:p>
          <a:p>
            <a:pPr>
              <a:buClr>
                <a:srgbClr val="003DB8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27/06/2020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57200"/>
            <a:ext cx="5410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Lesson’s Information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05600" cy="5694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Observe the following images</a:t>
            </a:r>
            <a:endParaRPr lang="en-US" sz="4000" b="1" dirty="0">
              <a:latin typeface="+mn-lt"/>
              <a:cs typeface="Nikosh" pitchFamily="2" charset="0"/>
            </a:endParaRPr>
          </a:p>
        </p:txBody>
      </p:sp>
      <p:pic>
        <p:nvPicPr>
          <p:cNvPr id="4098" name="Picture 2" descr="C:\Users\HP\Desktop\projectionmappingintro_sm-1280x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2950"/>
            <a:ext cx="9144000" cy="2604016"/>
          </a:xfrm>
          <a:prstGeom prst="rect">
            <a:avLst/>
          </a:prstGeom>
          <a:noFill/>
        </p:spPr>
      </p:pic>
      <p:pic>
        <p:nvPicPr>
          <p:cNvPr id="4099" name="Picture 3" descr="C:\Users\HP\Desktop\8600228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30" y="4102310"/>
            <a:ext cx="3810000" cy="2590800"/>
          </a:xfrm>
          <a:prstGeom prst="rect">
            <a:avLst/>
          </a:prstGeom>
          <a:noFill/>
        </p:spPr>
      </p:pic>
      <p:pic>
        <p:nvPicPr>
          <p:cNvPr id="4100" name="Picture 4" descr="C:\Users\HP\Desktop\Proje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4200" y="4100418"/>
            <a:ext cx="3352800" cy="259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60"/>
            <a:ext cx="91440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Today we discuss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348" y="2684270"/>
            <a:ext cx="72390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3DB8"/>
                </a:solidFill>
              </a:rPr>
              <a:t>Orthogonal Projection</a:t>
            </a:r>
            <a:endParaRPr lang="en-US" sz="6000" b="1" dirty="0">
              <a:solidFill>
                <a:srgbClr val="003D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660"/>
            <a:ext cx="91440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Orthogonal Projection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1078" y="1351604"/>
            <a:ext cx="8349432" cy="5232826"/>
            <a:chOff x="401078" y="1351604"/>
            <a:chExt cx="8349432" cy="5232826"/>
          </a:xfrm>
        </p:grpSpPr>
        <p:pic>
          <p:nvPicPr>
            <p:cNvPr id="5122" name="Picture 2" descr="C:\Users\HP\Desktop\Projection-0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078" y="1351604"/>
              <a:ext cx="3890815" cy="2697632"/>
            </a:xfrm>
            <a:prstGeom prst="rect">
              <a:avLst/>
            </a:prstGeom>
            <a:noFill/>
          </p:spPr>
        </p:pic>
        <p:pic>
          <p:nvPicPr>
            <p:cNvPr id="5123" name="Picture 3" descr="C:\Users\HP\Desktop\505px-Orthogonal_Projection_qtl3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3754" y="1354833"/>
              <a:ext cx="3946756" cy="2665037"/>
            </a:xfrm>
            <a:prstGeom prst="rect">
              <a:avLst/>
            </a:prstGeom>
            <a:noFill/>
          </p:spPr>
        </p:pic>
        <p:pic>
          <p:nvPicPr>
            <p:cNvPr id="5124" name="Picture 4" descr="C:\Users\HP\Desktop\Orthogonal-Projection-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5640" y="4374630"/>
              <a:ext cx="6070600" cy="2209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342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042" y="6477000"/>
            <a:ext cx="914400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Lab Centre,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Cell: 01716103858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40" y="1587710"/>
            <a:ext cx="8515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At the end of the lesson, the students will be able to ----</a:t>
            </a:r>
          </a:p>
          <a:p>
            <a:endParaRPr lang="en-US" sz="1600" dirty="0" smtClean="0">
              <a:solidFill>
                <a:srgbClr val="003DB8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  Define projection.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  Explain the concept of Orthogonal  </a:t>
            </a:r>
          </a:p>
          <a:p>
            <a:pPr algn="just"/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     Projection</a:t>
            </a: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  Define orthogonal projection of a point.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  Define </a:t>
            </a: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orthogonal projection of a </a:t>
            </a:r>
            <a:r>
              <a:rPr lang="en-US" sz="3200" dirty="0" smtClean="0">
                <a:solidFill>
                  <a:srgbClr val="003DB8"/>
                </a:solidFill>
                <a:latin typeface="Aharoni" pitchFamily="2" charset="-79"/>
                <a:cs typeface="Aharoni" pitchFamily="2" charset="-79"/>
              </a:rPr>
              <a:t>line.</a:t>
            </a:r>
            <a:endParaRPr lang="en-US" sz="3200" dirty="0">
              <a:solidFill>
                <a:srgbClr val="003DB8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32830"/>
            <a:chOff x="0" y="0"/>
            <a:chExt cx="9144000" cy="6832830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962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343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17240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0" y="838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0" y="1219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1600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0" y="7143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0" y="9715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0" y="12287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0" y="15811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38400" y="152400"/>
              <a:ext cx="41148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Projection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1131760"/>
              <a:ext cx="807720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000" b="1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projection</a:t>
              </a:r>
              <a:r>
                <a:rPr lang="en-US" sz="3000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 is the transformation of points and lines in one plane onto another plane by connecting corresponding points on the two planes with parallel lines. </a:t>
              </a:r>
              <a:r>
                <a:rPr lang="en-US" sz="3000" dirty="0" smtClean="0">
                  <a:solidFill>
                    <a:srgbClr val="003DB8"/>
                  </a:solidFill>
                </a:rPr>
                <a:t>This can be visualized as shining a (point) light source (located at infinity) through a translucent sheet of paper and making an image of whatever is drawn on it on a second sheet of paper. </a:t>
              </a:r>
              <a:r>
                <a:rPr lang="en-US" sz="3000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The branch of geometry dealing with the properties and invariants of geometric figures under </a:t>
              </a:r>
              <a:r>
                <a:rPr lang="en-US" sz="3000" b="1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projection</a:t>
              </a:r>
              <a:r>
                <a:rPr lang="en-US" sz="3000" dirty="0" smtClean="0">
                  <a:solidFill>
                    <a:srgbClr val="003DB8"/>
                  </a:solidFill>
                  <a:latin typeface="Times New Roman" pitchFamily="18" charset="0"/>
                  <a:cs typeface="Times New Roman" pitchFamily="18" charset="0"/>
                </a:rPr>
                <a:t> is called projective geometry. </a:t>
              </a:r>
              <a:endParaRPr lang="en-US" sz="3000" dirty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30961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Continue …….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042" y="0"/>
            <a:ext cx="9160042" cy="6877110"/>
            <a:chOff x="-16042" y="0"/>
            <a:chExt cx="9160042" cy="6877110"/>
          </a:xfrm>
        </p:grpSpPr>
        <p:grpSp>
          <p:nvGrpSpPr>
            <p:cNvPr id="3" name="Group 6"/>
            <p:cNvGrpSpPr/>
            <p:nvPr/>
          </p:nvGrpSpPr>
          <p:grpSpPr>
            <a:xfrm>
              <a:off x="-16042" y="0"/>
              <a:ext cx="9160042" cy="6877110"/>
              <a:chOff x="-16042" y="0"/>
              <a:chExt cx="9160042" cy="687711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16042" y="6477000"/>
                <a:ext cx="9144000" cy="40011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Maths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Lab Centre,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Bogura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Cell: 01716103858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144000" cy="64633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Visualize the image of Projection</a:t>
                </a:r>
                <a:endParaRPr lang="en-US" sz="3600" b="1" dirty="0"/>
              </a:p>
            </p:txBody>
          </p:sp>
        </p:grpSp>
        <p:pic>
          <p:nvPicPr>
            <p:cNvPr id="1026" name="Picture 2" descr="C:\Users\HP\Desktop\Projection_800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1295400"/>
              <a:ext cx="4433889" cy="43577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521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Teacher’s Information</vt:lpstr>
      <vt:lpstr>Slide 3</vt:lpstr>
      <vt:lpstr>Observe the following images</vt:lpstr>
      <vt:lpstr>Today we discuss</vt:lpstr>
      <vt:lpstr>Orthogonal Projection</vt:lpstr>
      <vt:lpstr>Learning Outcomes</vt:lpstr>
      <vt:lpstr>Slide 8</vt:lpstr>
      <vt:lpstr>Slide 9</vt:lpstr>
      <vt:lpstr>Slide 10</vt:lpstr>
      <vt:lpstr>Slide 11</vt:lpstr>
      <vt:lpstr>Slide 12</vt:lpstr>
      <vt:lpstr>Slide 13</vt:lpstr>
      <vt:lpstr>Orthogonal projection of a point</vt:lpstr>
      <vt:lpstr>Orthogonal projection of a line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349</cp:revision>
  <dcterms:created xsi:type="dcterms:W3CDTF">2006-08-16T00:00:00Z</dcterms:created>
  <dcterms:modified xsi:type="dcterms:W3CDTF">2020-06-26T19:23:34Z</dcterms:modified>
</cp:coreProperties>
</file>