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96" r:id="rId3"/>
    <p:sldId id="258" r:id="rId4"/>
    <p:sldId id="274" r:id="rId5"/>
    <p:sldId id="292" r:id="rId6"/>
    <p:sldId id="276" r:id="rId7"/>
    <p:sldId id="293" r:id="rId8"/>
    <p:sldId id="294" r:id="rId9"/>
    <p:sldId id="295" r:id="rId10"/>
    <p:sldId id="297" r:id="rId11"/>
    <p:sldId id="298" r:id="rId12"/>
    <p:sldId id="291" r:id="rId13"/>
    <p:sldId id="299" r:id="rId14"/>
    <p:sldId id="300" r:id="rId15"/>
    <p:sldId id="301" r:id="rId16"/>
    <p:sldId id="267" r:id="rId17"/>
    <p:sldId id="269" r:id="rId18"/>
    <p:sldId id="27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55" d="100"/>
          <a:sy n="55" d="100"/>
        </p:scale>
        <p:origin x="138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17468759-1D3A-4930-ACED-1D083B4F7D5F}" type="datetimeFigureOut">
              <a:rPr lang="en-US" smtClean="0"/>
              <a:t>27-Jun-20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C441D94B-9017-46C9-B142-A287D58C2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2869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8759-1D3A-4930-ACED-1D083B4F7D5F}" type="datetimeFigureOut">
              <a:rPr lang="en-US" smtClean="0"/>
              <a:t>27-Jun-20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D94B-9017-46C9-B142-A287D58C2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709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8759-1D3A-4930-ACED-1D083B4F7D5F}" type="datetimeFigureOut">
              <a:rPr lang="en-US" smtClean="0"/>
              <a:t>27-Jun-20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D94B-9017-46C9-B142-A287D58C2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954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8759-1D3A-4930-ACED-1D083B4F7D5F}" type="datetimeFigureOut">
              <a:rPr lang="en-US" smtClean="0"/>
              <a:t>27-Jun-20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D94B-9017-46C9-B142-A287D58C2D14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4184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8759-1D3A-4930-ACED-1D083B4F7D5F}" type="datetimeFigureOut">
              <a:rPr lang="en-US" smtClean="0"/>
              <a:t>27-Jun-20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D94B-9017-46C9-B142-A287D58C2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59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8759-1D3A-4930-ACED-1D083B4F7D5F}" type="datetimeFigureOut">
              <a:rPr lang="en-US" smtClean="0"/>
              <a:t>27-Jun-20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D94B-9017-46C9-B142-A287D58C2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18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8759-1D3A-4930-ACED-1D083B4F7D5F}" type="datetimeFigureOut">
              <a:rPr lang="en-US" smtClean="0"/>
              <a:t>27-Jun-20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D94B-9017-46C9-B142-A287D58C2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98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8759-1D3A-4930-ACED-1D083B4F7D5F}" type="datetimeFigureOut">
              <a:rPr lang="en-US" smtClean="0"/>
              <a:t>27-Jun-20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D94B-9017-46C9-B142-A287D58C2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263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8759-1D3A-4930-ACED-1D083B4F7D5F}" type="datetimeFigureOut">
              <a:rPr lang="en-US" smtClean="0"/>
              <a:t>27-Jun-20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D94B-9017-46C9-B142-A287D58C2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182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8759-1D3A-4930-ACED-1D083B4F7D5F}" type="datetimeFigureOut">
              <a:rPr lang="en-US" smtClean="0"/>
              <a:t>27-Jun-20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D94B-9017-46C9-B142-A287D58C2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386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8759-1D3A-4930-ACED-1D083B4F7D5F}" type="datetimeFigureOut">
              <a:rPr lang="en-US" smtClean="0"/>
              <a:t>27-Jun-20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D94B-9017-46C9-B142-A287D58C2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026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8759-1D3A-4930-ACED-1D083B4F7D5F}" type="datetimeFigureOut">
              <a:rPr lang="en-US" smtClean="0"/>
              <a:t>27-Jun-20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D94B-9017-46C9-B142-A287D58C2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549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8759-1D3A-4930-ACED-1D083B4F7D5F}" type="datetimeFigureOut">
              <a:rPr lang="en-US" smtClean="0"/>
              <a:t>27-Jun-20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D94B-9017-46C9-B142-A287D58C2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845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8759-1D3A-4930-ACED-1D083B4F7D5F}" type="datetimeFigureOut">
              <a:rPr lang="en-US" smtClean="0"/>
              <a:t>27-Jun-20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D94B-9017-46C9-B142-A287D58C2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21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8759-1D3A-4930-ACED-1D083B4F7D5F}" type="datetimeFigureOut">
              <a:rPr lang="en-US" smtClean="0"/>
              <a:t>27-Jun-20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D94B-9017-46C9-B142-A287D58C2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6015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8759-1D3A-4930-ACED-1D083B4F7D5F}" type="datetimeFigureOut">
              <a:rPr lang="en-US" smtClean="0"/>
              <a:t>27-Jun-20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D94B-9017-46C9-B142-A287D58C2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420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8759-1D3A-4930-ACED-1D083B4F7D5F}" type="datetimeFigureOut">
              <a:rPr lang="en-US" smtClean="0"/>
              <a:t>27-Jun-20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D94B-9017-46C9-B142-A287D58C2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7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68759-1D3A-4930-ACED-1D083B4F7D5F}" type="datetimeFigureOut">
              <a:rPr lang="en-US" smtClean="0"/>
              <a:t>27-Jun-20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1D94B-9017-46C9-B142-A287D58C2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777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g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31.jpg"/><Relationship Id="rId7" Type="http://schemas.openxmlformats.org/officeDocument/2006/relationships/image" Target="../media/image35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Relationship Id="rId9" Type="http://schemas.openxmlformats.org/officeDocument/2006/relationships/image" Target="../media/image3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croll: Horizontal 8">
            <a:extLst>
              <a:ext uri="{FF2B5EF4-FFF2-40B4-BE49-F238E27FC236}">
                <a16:creationId xmlns:a16="http://schemas.microsoft.com/office/drawing/2014/main" id="{F41E5DBC-4A40-4694-BC97-DC12DD92DDB2}"/>
              </a:ext>
            </a:extLst>
          </p:cNvPr>
          <p:cNvSpPr/>
          <p:nvPr/>
        </p:nvSpPr>
        <p:spPr>
          <a:xfrm>
            <a:off x="6910754" y="0"/>
            <a:ext cx="5298824" cy="6840416"/>
          </a:xfrm>
          <a:prstGeom prst="horizontalScroll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solidFill>
                  <a:srgbClr val="002060"/>
                </a:solidFill>
              </a:rPr>
              <a:t>স্বাগতম</a:t>
            </a:r>
            <a:endParaRPr lang="en-US" sz="96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CBF5AFA-CB19-4252-867D-186D27841C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10754" cy="684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45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3861DE-F9DF-4FE6-83C9-90621184E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73" y="130629"/>
            <a:ext cx="11831217" cy="658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1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72">
            <a:extLst>
              <a:ext uri="{FF2B5EF4-FFF2-40B4-BE49-F238E27FC236}">
                <a16:creationId xmlns:a16="http://schemas.microsoft.com/office/drawing/2014/main" id="{BF1C1E7E-4BAB-47E6-AF7F-856328AB35FB}"/>
              </a:ext>
            </a:extLst>
          </p:cNvPr>
          <p:cNvSpPr txBox="1">
            <a:spLocks/>
          </p:cNvSpPr>
          <p:nvPr/>
        </p:nvSpPr>
        <p:spPr>
          <a:xfrm>
            <a:off x="204805" y="98188"/>
            <a:ext cx="4138595" cy="886546"/>
          </a:xfrm>
          <a:prstGeom prst="roundRect">
            <a:avLst>
              <a:gd name="adj" fmla="val 48322"/>
            </a:avLst>
          </a:prstGeom>
          <a:solidFill>
            <a:schemeClr val="tx2">
              <a:lumMod val="75000"/>
            </a:schemeClr>
          </a:solidFill>
          <a:ln w="10795" cap="flat" cmpd="sng" algn="ctr">
            <a:solidFill>
              <a:schemeClr val="bg1"/>
            </a:solidFill>
            <a:prstDash val="solid"/>
          </a:ln>
          <a:effectLst>
            <a:glow rad="127000">
              <a:srgbClr val="00206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এপিলেপসির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49EBE4-268F-443F-AF9B-DFC8E51DC752}"/>
              </a:ext>
            </a:extLst>
          </p:cNvPr>
          <p:cNvSpPr/>
          <p:nvPr/>
        </p:nvSpPr>
        <p:spPr>
          <a:xfrm>
            <a:off x="0" y="1141479"/>
            <a:ext cx="1219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এপি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ূল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এখনও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ূর্ণভাবে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যায়নি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োকে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রোগীদের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েখা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দেয়।মা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আঘাতের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ঞ্জা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স,এন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ইটিস,জন্মগত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টিউমার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যাদি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উপসর্গ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োনো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মস্তিস্কের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িৎসকের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তত্ত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য়োজন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FEF0DD-DF38-4D19-84F1-D24BDC6B87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538" y="4501659"/>
            <a:ext cx="3458657" cy="23563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583EFE-18AA-463B-B7EA-C3B6BAF568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314" y="0"/>
            <a:ext cx="3306687" cy="1036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9F49F56-0E68-44B7-A4DB-CCEF0573AB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66"/>
          <a:stretch/>
        </p:blipFill>
        <p:spPr>
          <a:xfrm>
            <a:off x="4343400" y="4502432"/>
            <a:ext cx="4032628" cy="23555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354F894-6A80-4A29-AAB2-3CAE51F4A4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22980"/>
            <a:ext cx="4313313" cy="103670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2C13ECD-77B2-4BFC-B630-BF0FDFB228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92" y="4501659"/>
            <a:ext cx="4114341" cy="235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36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72">
            <a:extLst>
              <a:ext uri="{FF2B5EF4-FFF2-40B4-BE49-F238E27FC236}">
                <a16:creationId xmlns:a16="http://schemas.microsoft.com/office/drawing/2014/main" id="{067358CA-9346-4C86-A1D9-9FF75E560EA1}"/>
              </a:ext>
            </a:extLst>
          </p:cNvPr>
          <p:cNvSpPr txBox="1">
            <a:spLocks/>
          </p:cNvSpPr>
          <p:nvPr/>
        </p:nvSpPr>
        <p:spPr>
          <a:xfrm>
            <a:off x="290338" y="102318"/>
            <a:ext cx="11611324" cy="886546"/>
          </a:xfrm>
          <a:prstGeom prst="roundRect">
            <a:avLst>
              <a:gd name="adj" fmla="val 48322"/>
            </a:avLst>
          </a:prstGeom>
          <a:solidFill>
            <a:schemeClr val="tx2">
              <a:lumMod val="75000"/>
            </a:schemeClr>
          </a:solidFill>
          <a:ln w="10795" cap="flat" cmpd="sng" algn="ctr">
            <a:solidFill>
              <a:schemeClr val="bg1"/>
            </a:solidFill>
            <a:prstDash val="solid"/>
          </a:ln>
          <a:effectLst>
            <a:glow rad="127000">
              <a:srgbClr val="00206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b="1" dirty="0" err="1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5400" b="1" dirty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5400" b="1" dirty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5400" b="1" dirty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5400" b="1" dirty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5400" b="1" dirty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5400" b="1" dirty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5400" b="1" dirty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400" b="1" dirty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? 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50DD9BF-DFB4-444B-AA5F-2686DF7E1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4" y="1080265"/>
            <a:ext cx="3547706" cy="565391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83CD5B5-A983-4B00-9BA6-F19E9CE413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076" y="1080265"/>
            <a:ext cx="3591998" cy="572498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65342AC-05FF-4FD6-B08B-BC3719403A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318" y="4193794"/>
            <a:ext cx="4558812" cy="25403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8022E24-8D1E-4016-A235-455F4D1E0D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318" y="1080265"/>
            <a:ext cx="4558812" cy="299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8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6654E3E-4F6F-4033-8F89-53484A35E9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3221964"/>
            <a:ext cx="3452546" cy="35131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B49E6C-9711-4306-9AD4-FE5B271AE4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658" y="3200401"/>
            <a:ext cx="3779326" cy="35131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9974A0-A2C8-4A8E-A9B0-8ABC855998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890" y="3221964"/>
            <a:ext cx="4337439" cy="3513128"/>
          </a:xfrm>
          <a:prstGeom prst="rect">
            <a:avLst/>
          </a:prstGeom>
        </p:spPr>
      </p:pic>
      <p:sp>
        <p:nvSpPr>
          <p:cNvPr id="10" name="Rectangle: Rounded Corners 72">
            <a:extLst>
              <a:ext uri="{FF2B5EF4-FFF2-40B4-BE49-F238E27FC236}">
                <a16:creationId xmlns:a16="http://schemas.microsoft.com/office/drawing/2014/main" id="{F96AD3B2-9E9A-4FBB-81C4-BEB80DF75FB3}"/>
              </a:ext>
            </a:extLst>
          </p:cNvPr>
          <p:cNvSpPr txBox="1">
            <a:spLocks/>
          </p:cNvSpPr>
          <p:nvPr/>
        </p:nvSpPr>
        <p:spPr>
          <a:xfrm>
            <a:off x="228600" y="98188"/>
            <a:ext cx="2708030" cy="886550"/>
          </a:xfrm>
          <a:prstGeom prst="roundRect">
            <a:avLst>
              <a:gd name="adj" fmla="val 48322"/>
            </a:avLst>
          </a:prstGeom>
          <a:solidFill>
            <a:schemeClr val="tx2">
              <a:lumMod val="75000"/>
            </a:schemeClr>
          </a:solidFill>
          <a:ln w="10795" cap="flat" cmpd="sng" algn="ctr">
            <a:solidFill>
              <a:schemeClr val="bg1"/>
            </a:solidFill>
            <a:prstDash val="solid"/>
          </a:ln>
          <a:effectLst>
            <a:glow rad="127000">
              <a:srgbClr val="00206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s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</a:t>
            </a:r>
            <a:r>
              <a:rPr lang="as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B72C6-B821-4AB6-8387-CBA4301224B6}"/>
              </a:ext>
            </a:extLst>
          </p:cNvPr>
          <p:cNvSpPr/>
          <p:nvPr/>
        </p:nvSpPr>
        <p:spPr>
          <a:xfrm>
            <a:off x="0" y="1028669"/>
            <a:ext cx="1219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মস্তিস্কের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রোগীর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নড়াচড়া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মস্যা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এরোগ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ণত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৫০বছর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ব্যতিক্রম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যুবক-যুবতিদেরও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রোগটি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2742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72">
            <a:extLst>
              <a:ext uri="{FF2B5EF4-FFF2-40B4-BE49-F238E27FC236}">
                <a16:creationId xmlns:a16="http://schemas.microsoft.com/office/drawing/2014/main" id="{2E61AC23-C6C5-4F86-8680-F7B07C6F7AF0}"/>
              </a:ext>
            </a:extLst>
          </p:cNvPr>
          <p:cNvSpPr txBox="1">
            <a:spLocks/>
          </p:cNvSpPr>
          <p:nvPr/>
        </p:nvSpPr>
        <p:spPr>
          <a:xfrm>
            <a:off x="228599" y="98188"/>
            <a:ext cx="4695093" cy="886550"/>
          </a:xfrm>
          <a:prstGeom prst="roundRect">
            <a:avLst>
              <a:gd name="adj" fmla="val 48322"/>
            </a:avLst>
          </a:prstGeom>
          <a:solidFill>
            <a:schemeClr val="tx2">
              <a:lumMod val="75000"/>
            </a:schemeClr>
          </a:solidFill>
          <a:ln w="10795" cap="flat" cmpd="sng" algn="ctr">
            <a:solidFill>
              <a:schemeClr val="bg1"/>
            </a:solidFill>
            <a:prstDash val="solid"/>
          </a:ln>
          <a:effectLst>
            <a:glow rad="127000">
              <a:srgbClr val="00206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s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</a:t>
            </a:r>
            <a:r>
              <a:rPr lang="as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1AF7D0-DF3B-4F2D-9D95-F016953BB13E}"/>
              </a:ext>
            </a:extLst>
          </p:cNvPr>
          <p:cNvSpPr/>
          <p:nvPr/>
        </p:nvSpPr>
        <p:spPr>
          <a:xfrm>
            <a:off x="1" y="1116591"/>
            <a:ext cx="1219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োষ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কটি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ডোপামিন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ডোপামিন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েশির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নড়াচড়ায়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রোগাক্রান্ত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রোগীর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মস্তি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ডোপামিন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োষগুলো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ধ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ধ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স্নায়ুকোষগুলো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কোষগুল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ংবেদন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পাঠাতে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পারেনা।ফলে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েশি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ারায়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বাড়ার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াথে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রোগীর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অকার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ে,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লেখালে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যাদি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কষ্টকর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E5D2F1-8DF3-4168-B487-5EF200E9D2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2" b="6453"/>
          <a:stretch/>
        </p:blipFill>
        <p:spPr>
          <a:xfrm>
            <a:off x="6541478" y="4360985"/>
            <a:ext cx="4431322" cy="24970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E01596-6E51-477A-A862-62906AA0E6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938" y="4532911"/>
            <a:ext cx="4431323" cy="22269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89342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8FEAD8-EC9F-481D-9116-24EE5DB66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70" y="3294380"/>
            <a:ext cx="6224953" cy="30888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Rectangle: Rounded Corners 72">
            <a:extLst>
              <a:ext uri="{FF2B5EF4-FFF2-40B4-BE49-F238E27FC236}">
                <a16:creationId xmlns:a16="http://schemas.microsoft.com/office/drawing/2014/main" id="{1CDCDCAE-4965-4A3D-998C-8FD938EDA037}"/>
              </a:ext>
            </a:extLst>
          </p:cNvPr>
          <p:cNvSpPr txBox="1">
            <a:spLocks/>
          </p:cNvSpPr>
          <p:nvPr/>
        </p:nvSpPr>
        <p:spPr>
          <a:xfrm>
            <a:off x="228600" y="98188"/>
            <a:ext cx="5627078" cy="886550"/>
          </a:xfrm>
          <a:prstGeom prst="roundRect">
            <a:avLst>
              <a:gd name="adj" fmla="val 48322"/>
            </a:avLst>
          </a:prstGeom>
          <a:solidFill>
            <a:schemeClr val="tx2">
              <a:lumMod val="75000"/>
            </a:schemeClr>
          </a:solidFill>
          <a:ln w="10795" cap="flat" cmpd="sng" algn="ctr">
            <a:solidFill>
              <a:schemeClr val="bg1"/>
            </a:solidFill>
            <a:prstDash val="solid"/>
          </a:ln>
          <a:effectLst>
            <a:glow rad="127000">
              <a:srgbClr val="00206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s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</a:t>
            </a:r>
            <a:r>
              <a:rPr lang="as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D50B1D-60AC-4D64-9E7B-1E0371567A23}"/>
              </a:ext>
            </a:extLst>
          </p:cNvPr>
          <p:cNvSpPr/>
          <p:nvPr/>
        </p:nvSpPr>
        <p:spPr>
          <a:xfrm>
            <a:off x="3" y="1028665"/>
            <a:ext cx="1218613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াধারণত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ধ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ধ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াথমিক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রোগী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কাঁপা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চলাফেরা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বিঘ্নিত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াঁপুনি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কোষ্ঠ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কাঠিন্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স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াঁটার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ুখের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বাচনভংগি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র্গ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4EDF40-5D11-4AC2-8726-473BDCFAD9E6}"/>
              </a:ext>
            </a:extLst>
          </p:cNvPr>
          <p:cNvSpPr/>
          <p:nvPr/>
        </p:nvSpPr>
        <p:spPr>
          <a:xfrm>
            <a:off x="7385538" y="3319404"/>
            <a:ext cx="480060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ডাক্তারের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পরামর্শে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ফিজিওথেরাপি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ৃঙ্খল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যাপন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াধ্যমে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3176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586C6BE-25E2-4959-922A-18B9D11866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9" r="253" b="10888"/>
          <a:stretch/>
        </p:blipFill>
        <p:spPr>
          <a:xfrm>
            <a:off x="175846" y="1007706"/>
            <a:ext cx="11609654" cy="5850295"/>
          </a:xfrm>
          <a:prstGeom prst="rect">
            <a:avLst/>
          </a:prstGeom>
        </p:spPr>
      </p:pic>
      <p:sp>
        <p:nvSpPr>
          <p:cNvPr id="11" name="Rectangle: Rounded Corners 72">
            <a:extLst>
              <a:ext uri="{FF2B5EF4-FFF2-40B4-BE49-F238E27FC236}">
                <a16:creationId xmlns:a16="http://schemas.microsoft.com/office/drawing/2014/main" id="{12561ECB-3E35-477A-867C-6A36D1ADAE7E}"/>
              </a:ext>
            </a:extLst>
          </p:cNvPr>
          <p:cNvSpPr txBox="1">
            <a:spLocks/>
          </p:cNvSpPr>
          <p:nvPr/>
        </p:nvSpPr>
        <p:spPr>
          <a:xfrm>
            <a:off x="521460" y="223031"/>
            <a:ext cx="3994556" cy="784675"/>
          </a:xfrm>
          <a:prstGeom prst="roundRect">
            <a:avLst>
              <a:gd name="adj" fmla="val 48322"/>
            </a:avLst>
          </a:prstGeom>
          <a:solidFill>
            <a:schemeClr val="tx2">
              <a:lumMod val="75000"/>
            </a:schemeClr>
          </a:solidFill>
          <a:ln w="10795" cap="flat" cmpd="sng" algn="ctr">
            <a:solidFill>
              <a:schemeClr val="bg1"/>
            </a:solidFill>
            <a:prstDash val="solid"/>
          </a:ln>
          <a:effectLst>
            <a:glow rad="127000">
              <a:srgbClr val="00206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7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7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B9C6074C-99EF-49D6-95CE-C3197D0D213E}"/>
              </a:ext>
            </a:extLst>
          </p:cNvPr>
          <p:cNvSpPr/>
          <p:nvPr/>
        </p:nvSpPr>
        <p:spPr>
          <a:xfrm flipH="1">
            <a:off x="521460" y="1153950"/>
            <a:ext cx="1740877" cy="988192"/>
          </a:xfrm>
          <a:prstGeom prst="cloudCallou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ক-</a:t>
            </a:r>
            <a:r>
              <a:rPr lang="en-US" sz="32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দল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5" name="Thought Bubble: Cloud 14">
            <a:extLst>
              <a:ext uri="{FF2B5EF4-FFF2-40B4-BE49-F238E27FC236}">
                <a16:creationId xmlns:a16="http://schemas.microsoft.com/office/drawing/2014/main" id="{3CBAE7E1-A9C8-45AD-AE6C-3C004D4B070A}"/>
              </a:ext>
            </a:extLst>
          </p:cNvPr>
          <p:cNvSpPr/>
          <p:nvPr/>
        </p:nvSpPr>
        <p:spPr>
          <a:xfrm>
            <a:off x="5425514" y="1153951"/>
            <a:ext cx="1740877" cy="1081018"/>
          </a:xfrm>
          <a:prstGeom prst="cloudCallou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খ-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দল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6" name="Scroll: Horizontal 15">
            <a:extLst>
              <a:ext uri="{FF2B5EF4-FFF2-40B4-BE49-F238E27FC236}">
                <a16:creationId xmlns:a16="http://schemas.microsoft.com/office/drawing/2014/main" id="{070545C0-4C1C-4043-BD5F-16C8AA503719}"/>
              </a:ext>
            </a:extLst>
          </p:cNvPr>
          <p:cNvSpPr/>
          <p:nvPr/>
        </p:nvSpPr>
        <p:spPr>
          <a:xfrm>
            <a:off x="340308" y="2335577"/>
            <a:ext cx="3851031" cy="3064625"/>
          </a:xfrm>
          <a:prstGeom prst="horizontalScroll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মানবদেহের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স্নায়বিক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বৈকল্যজনিত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লিখ</a:t>
            </a:r>
            <a:r>
              <a:rPr lang="en-US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।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  <p:sp>
        <p:nvSpPr>
          <p:cNvPr id="17" name="Scroll: Horizontal 16">
            <a:extLst>
              <a:ext uri="{FF2B5EF4-FFF2-40B4-BE49-F238E27FC236}">
                <a16:creationId xmlns:a16="http://schemas.microsoft.com/office/drawing/2014/main" id="{FD4DA220-D460-4CDE-9C99-155A82276C7D}"/>
              </a:ext>
            </a:extLst>
          </p:cNvPr>
          <p:cNvSpPr/>
          <p:nvPr/>
        </p:nvSpPr>
        <p:spPr>
          <a:xfrm>
            <a:off x="4274498" y="2335577"/>
            <a:ext cx="3555062" cy="3064625"/>
          </a:xfrm>
          <a:prstGeom prst="horizontalScroll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প্যারালাইসিস</a:t>
            </a:r>
            <a:r>
              <a:rPr lang="en-US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এর</a:t>
            </a:r>
            <a:r>
              <a:rPr lang="en-US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কারণ</a:t>
            </a:r>
            <a:r>
              <a:rPr lang="en-US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লিখ</a:t>
            </a:r>
            <a:r>
              <a:rPr lang="en-US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।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50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70D7083B-6278-4E18-9047-8A95D88B6067}"/>
              </a:ext>
            </a:extLst>
          </p:cNvPr>
          <p:cNvSpPr/>
          <p:nvPr/>
        </p:nvSpPr>
        <p:spPr>
          <a:xfrm>
            <a:off x="668214" y="4835769"/>
            <a:ext cx="10937632" cy="2022232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মানবদেহের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স্নায়বিক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বৈকল্যজনিত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লক্ষণ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লিখে</a:t>
            </a:r>
            <a:r>
              <a:rPr lang="en-US" sz="4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আনবে</a:t>
            </a:r>
            <a:r>
              <a:rPr lang="en-US" sz="4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674DD1-3242-4EDE-AE31-3ECC4A8CA3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64" y="465991"/>
            <a:ext cx="5890847" cy="399170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2C78E86-C986-415D-99D7-50289F24B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975" y="760532"/>
            <a:ext cx="5514043" cy="38642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8" name="Rectangle: Rounded Corners 72">
            <a:extLst>
              <a:ext uri="{FF2B5EF4-FFF2-40B4-BE49-F238E27FC236}">
                <a16:creationId xmlns:a16="http://schemas.microsoft.com/office/drawing/2014/main" id="{F97F66E3-CFAC-4C79-84FB-95D07B4BFC4B}"/>
              </a:ext>
            </a:extLst>
          </p:cNvPr>
          <p:cNvSpPr txBox="1">
            <a:spLocks/>
          </p:cNvSpPr>
          <p:nvPr/>
        </p:nvSpPr>
        <p:spPr>
          <a:xfrm>
            <a:off x="5820507" y="87920"/>
            <a:ext cx="1090245" cy="4448908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 w="10795" cap="flat" cmpd="sng" algn="ctr">
            <a:solidFill>
              <a:schemeClr val="bg1"/>
            </a:solidFill>
            <a:prstDash val="solid"/>
          </a:ln>
          <a:effectLst>
            <a:glow rad="127000">
              <a:srgbClr val="00206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4387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843118E-BA67-4219-9992-94F3E882B1BF}"/>
              </a:ext>
            </a:extLst>
          </p:cNvPr>
          <p:cNvSpPr/>
          <p:nvPr/>
        </p:nvSpPr>
        <p:spPr>
          <a:xfrm>
            <a:off x="6049109" y="1248496"/>
            <a:ext cx="536330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dirty="0" err="1">
                <a:solidFill>
                  <a:schemeClr val="bg2">
                    <a:lumMod val="50000"/>
                  </a:schemeClr>
                </a:solidFill>
              </a:rPr>
              <a:t>সবাইকে</a:t>
            </a:r>
            <a:endParaRPr lang="en-US" sz="115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11500" dirty="0" err="1">
                <a:solidFill>
                  <a:schemeClr val="bg2">
                    <a:lumMod val="50000"/>
                  </a:schemeClr>
                </a:solidFill>
              </a:rPr>
              <a:t>ধন্যবাদ</a:t>
            </a:r>
            <a:endParaRPr lang="en-US" sz="115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4E5DC5-C74B-4784-9224-6121259D4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12" y="0"/>
            <a:ext cx="5176223" cy="58556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5000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26AFE4-B23A-4240-8BD7-54657C336A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754" y="-4352"/>
            <a:ext cx="12297508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82921B-2BFC-4067-8694-91718C4145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8403"/>
            <a:ext cx="3059723" cy="35036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43CA02-C9A9-472B-9E5D-BD8D572B2C23}"/>
              </a:ext>
            </a:extLst>
          </p:cNvPr>
          <p:cNvSpPr txBox="1"/>
          <p:nvPr/>
        </p:nvSpPr>
        <p:spPr>
          <a:xfrm>
            <a:off x="-81858" y="3350840"/>
            <a:ext cx="6851935" cy="36317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জাহাঙ্গীর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আলম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54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মাষ্টার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ট্রেইনার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কাপ্তাই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আমিন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নুরিয়া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কাপ্তাই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রাঙ্গামাটি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০১৮১৫৪১১৭৬২</a:t>
            </a:r>
          </a:p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Email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mjahangirkaptai@gmail.com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2650E6-1C7E-4DCC-9847-AE15F99D912F}"/>
              </a:ext>
            </a:extLst>
          </p:cNvPr>
          <p:cNvSpPr txBox="1"/>
          <p:nvPr/>
        </p:nvSpPr>
        <p:spPr>
          <a:xfrm>
            <a:off x="7194167" y="48403"/>
            <a:ext cx="4919003" cy="267765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>
                <a:latin typeface="NikoshBAN" pitchFamily="2" charset="0"/>
                <a:cs typeface="NikoshBAN" pitchFamily="2" charset="0"/>
              </a:rPr>
              <a:t>৯ম-১০ম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সমন্বয়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) </a:t>
            </a:r>
          </a:p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স্নায়বিক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রোগ</a:t>
            </a:r>
            <a:endParaRPr lang="en-US" sz="2800" b="1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DE47ED-EEAC-4BB8-89F7-18103156CA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582" y="2444626"/>
            <a:ext cx="3766096" cy="41492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CC41A5-8DA3-4485-A307-5AEDF9F6A1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417" y="-172234"/>
            <a:ext cx="2186805" cy="32106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5104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49EB66A-11ED-4818-BF84-E9D39483CC87}"/>
              </a:ext>
            </a:extLst>
          </p:cNvPr>
          <p:cNvSpPr/>
          <p:nvPr/>
        </p:nvSpPr>
        <p:spPr>
          <a:xfrm>
            <a:off x="1055075" y="2009885"/>
            <a:ext cx="84358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6000" b="1" dirty="0">
                <a:solidFill>
                  <a:srgbClr val="008000"/>
                </a:solidFill>
                <a:latin typeface="NikoshBAN" charset="0"/>
                <a:cs typeface="NikoshBAN" charset="0"/>
              </a:rPr>
              <a:t>এই পাঠ শেষে শিক্ষার্থীরা </a:t>
            </a:r>
            <a:r>
              <a:rPr lang="en-US" sz="6000" b="1" dirty="0">
                <a:solidFill>
                  <a:srgbClr val="008000"/>
                </a:solidFill>
                <a:latin typeface="NikoshBAN" charset="0"/>
              </a:rPr>
              <a:t>..........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F87AF11E-FEA6-4B75-8395-5267EA835D52}"/>
              </a:ext>
            </a:extLst>
          </p:cNvPr>
          <p:cNvSpPr txBox="1">
            <a:spLocks/>
          </p:cNvSpPr>
          <p:nvPr/>
        </p:nvSpPr>
        <p:spPr>
          <a:xfrm>
            <a:off x="228600" y="3201392"/>
            <a:ext cx="11963400" cy="2425686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3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1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1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স্নায়বিক</a:t>
            </a:r>
            <a:r>
              <a:rPr lang="en-US" sz="1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বৈকল্যজনিত</a:t>
            </a:r>
            <a:r>
              <a:rPr lang="en-US" sz="1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1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1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1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1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bn-IN" sz="1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1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l"/>
            <a:r>
              <a:rPr lang="en-US" sz="1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1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প্যারালাইসিস</a:t>
            </a:r>
            <a:r>
              <a:rPr lang="en-US" sz="1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এপিলেপসি</a:t>
            </a:r>
            <a:r>
              <a:rPr lang="en-US" sz="1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পারকিনসন</a:t>
            </a:r>
            <a:r>
              <a:rPr lang="en-US" sz="1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1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1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1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1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1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1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3। </a:t>
            </a:r>
            <a:r>
              <a:rPr lang="en-US" sz="1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স্নায়বিক</a:t>
            </a:r>
            <a:r>
              <a:rPr lang="en-US" sz="1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বৈকল্যজনিত</a:t>
            </a:r>
            <a:r>
              <a:rPr lang="en-US" sz="1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1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1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লক্ষণ</a:t>
            </a:r>
            <a:r>
              <a:rPr lang="en-US" sz="1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1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প্রতিকার</a:t>
            </a:r>
            <a:r>
              <a:rPr lang="en-US" sz="1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1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1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1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r>
              <a:rPr lang="en-US" sz="1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800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  <p:sp>
        <p:nvSpPr>
          <p:cNvPr id="4" name="Cloud Callout 2">
            <a:extLst>
              <a:ext uri="{FF2B5EF4-FFF2-40B4-BE49-F238E27FC236}">
                <a16:creationId xmlns:a16="http://schemas.microsoft.com/office/drawing/2014/main" id="{3FAC8F45-0414-421B-932C-2564728F0990}"/>
              </a:ext>
            </a:extLst>
          </p:cNvPr>
          <p:cNvSpPr/>
          <p:nvPr/>
        </p:nvSpPr>
        <p:spPr>
          <a:xfrm flipH="1">
            <a:off x="707428" y="62132"/>
            <a:ext cx="4708634" cy="1713914"/>
          </a:xfrm>
          <a:prstGeom prst="cloudCallou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6600" b="1" dirty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solidFill>
                <a:srgbClr val="CC0066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44BB542-E78D-4674-87AF-AF65FC90DC04}"/>
              </a:ext>
            </a:extLst>
          </p:cNvPr>
          <p:cNvGrpSpPr/>
          <p:nvPr/>
        </p:nvGrpSpPr>
        <p:grpSpPr>
          <a:xfrm>
            <a:off x="6596373" y="99540"/>
            <a:ext cx="5070232" cy="2429297"/>
            <a:chOff x="6596373" y="99540"/>
            <a:chExt cx="5070232" cy="242929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F2E6423-6E5A-4D50-B1BD-E45216A9E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9212" y="99540"/>
              <a:ext cx="2507393" cy="242568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BCECC2D-C335-4B1E-AC66-8CFFD33CC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6373" y="103150"/>
              <a:ext cx="2562839" cy="242568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pic>
      </p:grpSp>
    </p:spTree>
    <p:extLst>
      <p:ext uri="{BB962C8B-B14F-4D97-AF65-F5344CB8AC3E}">
        <p14:creationId xmlns:p14="http://schemas.microsoft.com/office/powerpoint/2010/main" val="167975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F26655D2-D95A-46A0-BAE0-A287389B34B7}"/>
              </a:ext>
            </a:extLst>
          </p:cNvPr>
          <p:cNvSpPr/>
          <p:nvPr/>
        </p:nvSpPr>
        <p:spPr>
          <a:xfrm>
            <a:off x="4132380" y="397218"/>
            <a:ext cx="1898219" cy="10798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3CC005-416D-44D8-A495-E8B7DADB99D4}"/>
              </a:ext>
            </a:extLst>
          </p:cNvPr>
          <p:cNvSpPr txBox="1"/>
          <p:nvPr/>
        </p:nvSpPr>
        <p:spPr>
          <a:xfrm>
            <a:off x="123091" y="362047"/>
            <a:ext cx="3790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3569A8-BFD2-4E2C-B9F9-B838D61C2AD3}"/>
              </a:ext>
            </a:extLst>
          </p:cNvPr>
          <p:cNvSpPr txBox="1"/>
          <p:nvPr/>
        </p:nvSpPr>
        <p:spPr>
          <a:xfrm>
            <a:off x="87922" y="1417566"/>
            <a:ext cx="5642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?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11E6B5-25E4-4F75-9AD7-75A0B2A8C2E9}"/>
              </a:ext>
            </a:extLst>
          </p:cNvPr>
          <p:cNvSpPr txBox="1"/>
          <p:nvPr/>
        </p:nvSpPr>
        <p:spPr>
          <a:xfrm>
            <a:off x="7350358" y="551196"/>
            <a:ext cx="1527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D58B18-5833-477C-9C0D-38EE679ED297}"/>
              </a:ext>
            </a:extLst>
          </p:cNvPr>
          <p:cNvSpPr txBox="1"/>
          <p:nvPr/>
        </p:nvSpPr>
        <p:spPr>
          <a:xfrm>
            <a:off x="6128063" y="566870"/>
            <a:ext cx="154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F8F25A-8932-4394-A4CF-7150D2E0D9DF}"/>
              </a:ext>
            </a:extLst>
          </p:cNvPr>
          <p:cNvSpPr txBox="1"/>
          <p:nvPr/>
        </p:nvSpPr>
        <p:spPr>
          <a:xfrm>
            <a:off x="0" y="2399134"/>
            <a:ext cx="7350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স্নায়ুকোষের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    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F42B79-156B-45A9-ABAD-9828DFDC45F5}"/>
              </a:ext>
            </a:extLst>
          </p:cNvPr>
          <p:cNvSpPr txBox="1"/>
          <p:nvPr/>
        </p:nvSpPr>
        <p:spPr>
          <a:xfrm>
            <a:off x="8445941" y="391641"/>
            <a:ext cx="1527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নিউরন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C2BA1C-332B-40C6-A7F7-FFBAE6FF7876}"/>
              </a:ext>
            </a:extLst>
          </p:cNvPr>
          <p:cNvSpPr/>
          <p:nvPr/>
        </p:nvSpPr>
        <p:spPr>
          <a:xfrm>
            <a:off x="26891" y="3437769"/>
            <a:ext cx="67607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নিউরনের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শরীরের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ীরবৃত্ত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বাধাগ্রস্থ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7D8212-F430-4591-9A3B-8AC171252D5C}"/>
              </a:ext>
            </a:extLst>
          </p:cNvPr>
          <p:cNvSpPr txBox="1"/>
          <p:nvPr/>
        </p:nvSpPr>
        <p:spPr>
          <a:xfrm>
            <a:off x="9499853" y="449490"/>
            <a:ext cx="1297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8" name="Flowchart: Stored Data 17">
            <a:extLst>
              <a:ext uri="{FF2B5EF4-FFF2-40B4-BE49-F238E27FC236}">
                <a16:creationId xmlns:a16="http://schemas.microsoft.com/office/drawing/2014/main" id="{0F95AFE5-0107-4719-B900-E47D3A7737B8}"/>
              </a:ext>
            </a:extLst>
          </p:cNvPr>
          <p:cNvSpPr/>
          <p:nvPr/>
        </p:nvSpPr>
        <p:spPr>
          <a:xfrm rot="10800000">
            <a:off x="4835770" y="421081"/>
            <a:ext cx="7285893" cy="1040285"/>
          </a:xfrm>
          <a:prstGeom prst="flowChartOnlineStorage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18558B0-1A3C-47FE-A5C6-2D0D3C3D6C4E}"/>
              </a:ext>
            </a:extLst>
          </p:cNvPr>
          <p:cNvGrpSpPr/>
          <p:nvPr/>
        </p:nvGrpSpPr>
        <p:grpSpPr>
          <a:xfrm>
            <a:off x="73889" y="4799960"/>
            <a:ext cx="7676051" cy="1908068"/>
            <a:chOff x="79752" y="4869583"/>
            <a:chExt cx="7676051" cy="1908068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7AB1291-BF41-44CC-8E55-C324E88D67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41" r="5533" b="6386"/>
            <a:stretch/>
          </p:blipFill>
          <p:spPr>
            <a:xfrm flipH="1">
              <a:off x="5034324" y="4951260"/>
              <a:ext cx="2721479" cy="1826391"/>
            </a:xfrm>
            <a:prstGeom prst="rect">
              <a:avLst/>
            </a:prstGeom>
          </p:spPr>
        </p:pic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7F6477AB-4CA1-4E5A-B6AA-590E0866ED13}"/>
                </a:ext>
              </a:extLst>
            </p:cNvPr>
            <p:cNvGrpSpPr/>
            <p:nvPr/>
          </p:nvGrpSpPr>
          <p:grpSpPr>
            <a:xfrm>
              <a:off x="79752" y="4869583"/>
              <a:ext cx="4925265" cy="1908068"/>
              <a:chOff x="79752" y="4869583"/>
              <a:chExt cx="4925265" cy="1908068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3D7DF170-39F5-42C8-B70C-D9502EFA670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399" t="-3802" r="17392" b="3802"/>
              <a:stretch/>
            </p:blipFill>
            <p:spPr>
              <a:xfrm>
                <a:off x="79752" y="4869583"/>
                <a:ext cx="2373925" cy="1908068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5946EFD1-65AE-4CEF-A92B-78E7A427D0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85642" y="4933676"/>
                <a:ext cx="2619375" cy="1843975"/>
              </a:xfrm>
              <a:prstGeom prst="rect">
                <a:avLst/>
              </a:prstGeom>
            </p:spPr>
          </p:pic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338D8E8-5655-4B9E-BF10-44B5763FCFD2}"/>
              </a:ext>
            </a:extLst>
          </p:cNvPr>
          <p:cNvGrpSpPr/>
          <p:nvPr/>
        </p:nvGrpSpPr>
        <p:grpSpPr>
          <a:xfrm>
            <a:off x="7767525" y="4698177"/>
            <a:ext cx="4424475" cy="2135270"/>
            <a:chOff x="7785110" y="4698177"/>
            <a:chExt cx="4516952" cy="213527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A0A88C7-CB98-4998-AB2C-B52E17082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86399" y="4698177"/>
              <a:ext cx="2215663" cy="2111634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FEBDDBBC-47AF-4802-BC8D-BF9CE2254C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5110" y="4698177"/>
              <a:ext cx="2301289" cy="2135270"/>
            </a:xfrm>
            <a:prstGeom prst="rect">
              <a:avLst/>
            </a:prstGeom>
          </p:spPr>
        </p:pic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id="{94AFC19A-C647-4EAC-A1EC-7D66F0A866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110" y="1"/>
            <a:ext cx="4406890" cy="467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01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48148E-6 L -0.47318 0.0157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59" y="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27 0.03171 L -0.1427 0.03217 L -0.15547 0.03889 C -0.15755 0.03958 -0.15924 0.04236 -0.16119 0.04236 C -0.17695 0.04236 -0.19231 0.03981 -0.20794 0.03889 C -0.21028 0.03773 -0.21276 0.03634 -0.21497 0.03518 C -0.21653 0.03426 -0.21784 0.0324 -0.21914 0.03171 C -0.22565 0.02824 -0.2345 0.02639 -0.24049 0.02523 L -0.2858 0.02824 L -0.39909 0.03171 C -0.40104 0.03171 -0.40286 0.03449 -0.40468 0.03518 C -0.41028 0.03657 -0.41588 0.03773 -0.42161 0.03889 C -0.42656 0.04097 -0.43242 0.04375 -0.43724 0.04583 C -0.44192 0.04676 -0.44661 0.04791 -0.45143 0.04884 C -0.45416 0.05139 -0.45729 0.05254 -0.45976 0.05602 C -0.46172 0.05833 -0.46367 0.06064 -0.46549 0.06296 C -0.46744 0.06412 -0.4694 0.06458 -0.47122 0.06643 C -0.47317 0.06805 -0.475 0.07083 -0.47682 0.07314 C -0.47825 0.0743 -0.47981 0.07477 -0.48112 0.07662 C -0.48411 0.08055 -0.48958 0.09051 -0.48958 0.09074 C -0.49049 0.09398 -0.49127 0.09768 -0.49231 0.10069 C -0.50364 0.12777 -0.48932 0.08402 -0.50091 0.11805 C -0.50677 0.13518 -0.50013 0.12268 -0.50794 0.13518 C -0.51562 0.16273 -0.5056 0.12939 -0.5151 0.15231 C -0.52448 0.17546 -0.5108 0.15115 -0.52213 0.16944 C -0.52395 0.17639 -0.52461 0.1875 -0.52786 0.19027 L -0.5319 0.19352 L -0.5319 0.19421 L -0.5319 0.19352 " pathEditMode="relative" rAng="0" ptsTypes="AAAAAAAAAAAAAAAAAAAAAAAAAAAAA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66" y="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-0.3086 -4.44444E-6 C -0.44675 -4.44444E-6 -0.61667 0.09121 -0.61667 0.16528 L -0.61667 0.33125 " pathEditMode="relative" rAng="0" ptsTypes="AAAA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33" y="1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96 -0.01782 L -0.07096 -0.01759 C -0.07864 -0.01667 -0.08581 -0.0169 -0.09336 -0.01458 C -0.09596 -0.01343 -0.0987 -0.00926 -0.1013 -0.00787 C -0.10807 -0.00301 -0.1082 -0.0044 -0.11536 -0.0044 L -0.0987 -0.02431 C -0.10104 -0.02107 -0.10312 -0.01505 -0.10573 -0.01458 C -0.1151 -0.01227 -0.12825 -0.01759 -0.13828 -0.02107 C -0.14687 -0.03009 -0.14505 -0.02986 -0.15599 -0.03125 C -0.17239 -0.0331 -0.18906 -0.03333 -0.20547 -0.03449 C -0.21719 -0.05208 -0.20052 -0.02847 -0.22565 -0.04769 C -0.24596 -0.06273 -0.23164 -0.05394 -0.26901 -0.05787 C -0.27096 -0.05995 -0.27305 -0.06458 -0.27513 -0.06458 C -0.34505 -0.0669 -0.33242 -0.0706 -0.36693 -0.05787 C -0.36901 -0.05556 -0.37109 -0.05255 -0.37318 -0.05116 C -0.37461 -0.05 -0.38893 -0.04491 -0.38997 -0.04444 C -0.4013 -0.03009 -0.38958 -0.04375 -0.39961 -0.03449 C -0.40221 -0.03194 -0.4043 -0.02732 -0.40664 -0.02431 C -0.40794 -0.02292 -0.40924 -0.02245 -0.41028 -0.02107 C -0.41536 -0.00116 -0.40794 -0.02847 -0.41471 -0.00787 C -0.41914 0.00625 -0.41523 -0.00023 -0.41992 0.00579 C -0.42044 0.00787 -0.42122 0.00995 -0.42174 0.01227 C -0.42239 0.01551 -0.42252 0.01944 -0.42344 0.02245 C -0.42422 0.02523 -0.42526 0.02662 -0.42617 0.02893 C -0.42669 0.0331 -0.4276 0.03773 -0.42799 0.04213 C -0.42838 0.04768 -0.42812 0.05393 -0.42877 0.0588 C -0.4293 0.0625 -0.4306 0.06366 -0.43151 0.06574 C -0.43177 0.06991 -0.43216 0.07454 -0.43242 0.07893 C -0.43281 0.08565 -0.43294 0.09236 -0.43333 0.09907 C -0.43346 0.10231 -0.43385 0.10556 -0.43398 0.10903 C -0.43528 0.12801 -0.43437 0.12176 -0.43594 0.13935 C -0.43633 0.1456 -0.43711 0.15231 -0.43763 0.1588 C -0.43789 0.1713 -0.43802 0.18333 -0.43854 0.1956 C -0.43867 0.20116 -0.43919 0.20694 -0.43932 0.2125 C -0.43984 0.22338 -0.43997 0.23426 -0.44036 0.24491 C -0.44062 0.24954 -0.44088 0.25393 -0.44101 0.2588 C -0.44661 0.38542 -0.44062 0.25185 -0.44388 0.33889 C -0.44414 0.34398 -0.44427 0.34954 -0.44427 0.35509 C -0.44427 0.35833 -0.44427 0.36412 -0.44388 0.36597 C -0.44219 0.36875 -0.44036 0.36806 -0.43854 0.36875 C -0.43385 0.37153 -0.42916 0.37338 -0.42422 0.37546 C -0.42487 0.38449 -0.42539 0.39329 -0.42617 0.40255 C -0.42643 0.40556 -0.42682 0.4088 -0.42708 0.41204 C -0.4293 0.44306 -0.42708 0.43218 -0.4306 0.4456 C -0.43333 0.48704 -0.42995 0.43518 -0.43242 0.46852 C -0.43281 0.47315 -0.43281 0.47824 -0.43333 0.48264 C -0.43385 0.48704 -0.43672 0.49306 -0.43763 0.4956 C -0.43854 0.49977 -0.43932 0.50463 -0.44036 0.50856 C -0.44088 0.51065 -0.44206 0.51551 -0.44206 0.5162 L -0.44284 0.51227 " pathEditMode="relative" rAng="0" ptsTypes="AAAAAAAAAAAAAAAAAAAAAAAAAAAAAAAAAAAAAAAAAAAAAAAAAA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72" y="2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2" grpId="0"/>
      <p:bldP spid="8" grpId="0"/>
      <p:bldP spid="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76E38A-51D9-4124-94AD-310BF3B094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85769"/>
            <a:ext cx="3426865" cy="55722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803987-26E9-4F2D-8B65-6F117858D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888" y="1183451"/>
            <a:ext cx="3216435" cy="557223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CA4B36-F7E1-46AB-8892-0866644EA1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696" y="1125415"/>
            <a:ext cx="2548164" cy="30404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1F381D-D40D-46BF-AD36-EC3A8FDE73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281" y="4244042"/>
            <a:ext cx="2548164" cy="25163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6187046-0D87-4A47-9792-FA7083ACF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1" y="1140666"/>
            <a:ext cx="3379047" cy="29923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0F5B5C-751C-4EC0-8A53-9A002F9B61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1" y="4237892"/>
            <a:ext cx="3414216" cy="25605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: Rounded Corners 72">
            <a:extLst>
              <a:ext uri="{FF2B5EF4-FFF2-40B4-BE49-F238E27FC236}">
                <a16:creationId xmlns:a16="http://schemas.microsoft.com/office/drawing/2014/main" id="{B4543BD5-F3C8-4317-A266-CE1C01DF30F4}"/>
              </a:ext>
            </a:extLst>
          </p:cNvPr>
          <p:cNvSpPr txBox="1">
            <a:spLocks/>
          </p:cNvSpPr>
          <p:nvPr/>
        </p:nvSpPr>
        <p:spPr>
          <a:xfrm>
            <a:off x="290338" y="102318"/>
            <a:ext cx="11611324" cy="886546"/>
          </a:xfrm>
          <a:prstGeom prst="roundRect">
            <a:avLst>
              <a:gd name="adj" fmla="val 48322"/>
            </a:avLst>
          </a:prstGeom>
          <a:solidFill>
            <a:schemeClr val="tx2">
              <a:lumMod val="75000"/>
            </a:schemeClr>
          </a:solidFill>
          <a:ln w="10795" cap="flat" cmpd="sng" algn="ctr">
            <a:solidFill>
              <a:schemeClr val="bg1"/>
            </a:solidFill>
            <a:prstDash val="solid"/>
          </a:ln>
          <a:effectLst>
            <a:glow rad="127000">
              <a:srgbClr val="00206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b="1" dirty="0" err="1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5400" b="1" dirty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5400" b="1" dirty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5400" b="1" dirty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5400" b="1" dirty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5400" b="1" dirty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5400" b="1" dirty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5400" b="1" dirty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400" b="1" dirty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? 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41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4F5956E-6C19-42B2-81BD-D232CF6DA750}"/>
              </a:ext>
            </a:extLst>
          </p:cNvPr>
          <p:cNvSpPr txBox="1"/>
          <p:nvPr/>
        </p:nvSpPr>
        <p:spPr>
          <a:xfrm>
            <a:off x="57927" y="1117327"/>
            <a:ext cx="119171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শরীরের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ঐচ্ছিক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মাংসপেশি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ইচ্ছামতো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নাড়াতে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পারার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নষ্ট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হওয়াকে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প্যারালাইসিস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মস্তিস্কের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সংবেদন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গ্রহণকারী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পেশিগুলো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কার্যকারিতা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হারিয়ে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ফেলে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একজনের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আংশিক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কিংবা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প্যারালাইসিস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FAE6DDE-D707-4E9C-8B7D-6C9516FFBD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115" y="3117160"/>
            <a:ext cx="2879885" cy="36751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7" name="Rectangle: Rounded Corners 72">
            <a:extLst>
              <a:ext uri="{FF2B5EF4-FFF2-40B4-BE49-F238E27FC236}">
                <a16:creationId xmlns:a16="http://schemas.microsoft.com/office/drawing/2014/main" id="{676F8C51-8841-4E03-B683-455E9BA09519}"/>
              </a:ext>
            </a:extLst>
          </p:cNvPr>
          <p:cNvSpPr txBox="1">
            <a:spLocks/>
          </p:cNvSpPr>
          <p:nvPr/>
        </p:nvSpPr>
        <p:spPr>
          <a:xfrm>
            <a:off x="257559" y="168533"/>
            <a:ext cx="3611055" cy="886546"/>
          </a:xfrm>
          <a:prstGeom prst="roundRect">
            <a:avLst>
              <a:gd name="adj" fmla="val 48322"/>
            </a:avLst>
          </a:prstGeom>
          <a:solidFill>
            <a:schemeClr val="tx2">
              <a:lumMod val="75000"/>
            </a:schemeClr>
          </a:solidFill>
          <a:ln w="10795" cap="flat" cmpd="sng" algn="ctr">
            <a:solidFill>
              <a:schemeClr val="bg1"/>
            </a:solidFill>
            <a:prstDash val="solid"/>
          </a:ln>
          <a:effectLst>
            <a:glow rad="127000">
              <a:srgbClr val="00206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প্যারালাইসিস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1F1A5C48-4F4C-4A5F-80DB-F2A71FA65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66" y="3958264"/>
            <a:ext cx="2640250" cy="25545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A7755642-9186-4273-92D5-014D02F768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173" y="3734120"/>
            <a:ext cx="3019884" cy="29304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F74AEB91-F72C-4910-9D85-178BFBE81C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241" y="3455575"/>
            <a:ext cx="3379873" cy="33367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5685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72">
            <a:extLst>
              <a:ext uri="{FF2B5EF4-FFF2-40B4-BE49-F238E27FC236}">
                <a16:creationId xmlns:a16="http://schemas.microsoft.com/office/drawing/2014/main" id="{27F6A719-C1EC-42ED-A261-6B54F678CA71}"/>
              </a:ext>
            </a:extLst>
          </p:cNvPr>
          <p:cNvSpPr txBox="1">
            <a:spLocks/>
          </p:cNvSpPr>
          <p:nvPr/>
        </p:nvSpPr>
        <p:spPr>
          <a:xfrm>
            <a:off x="257560" y="168533"/>
            <a:ext cx="4613378" cy="886546"/>
          </a:xfrm>
          <a:prstGeom prst="roundRect">
            <a:avLst>
              <a:gd name="adj" fmla="val 48322"/>
            </a:avLst>
          </a:prstGeom>
          <a:solidFill>
            <a:schemeClr val="tx2">
              <a:lumMod val="75000"/>
            </a:schemeClr>
          </a:solidFill>
          <a:ln w="10795" cap="flat" cmpd="sng" algn="ctr">
            <a:solidFill>
              <a:schemeClr val="bg1"/>
            </a:solidFill>
            <a:prstDash val="solid"/>
          </a:ln>
          <a:effectLst>
            <a:glow rad="127000">
              <a:srgbClr val="00206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প্যারালাইসিসের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9009A5-1823-4023-8B39-5A253FE137EC}"/>
              </a:ext>
            </a:extLst>
          </p:cNvPr>
          <p:cNvSpPr/>
          <p:nvPr/>
        </p:nvSpPr>
        <p:spPr>
          <a:xfrm>
            <a:off x="0" y="1169347"/>
            <a:ext cx="120327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প্যারালাইসিস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ার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্ট্রোকের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মেরুদ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ঘা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ঘাত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প্যারালাইসিস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ে।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িংবা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প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াল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। </a:t>
            </a:r>
            <a:endParaRPr lang="en-US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EA426B-F4EA-44C2-BA27-8A7644BF90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309" y="4879387"/>
            <a:ext cx="3513447" cy="18757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36046D-881D-40C7-88C4-D6EE687354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43" y="2882034"/>
            <a:ext cx="3577999" cy="19973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B6B0A11-14D9-4B9D-820D-8EFD5CC927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046" y="2923673"/>
            <a:ext cx="4009292" cy="383143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EF02AEB-E4BF-4F0B-B541-9D61EEA67B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310" y="2725615"/>
            <a:ext cx="3513447" cy="21537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8C7B624-BB63-4AD2-B03E-4DFF79E4947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0"/>
          <a:stretch/>
        </p:blipFill>
        <p:spPr>
          <a:xfrm>
            <a:off x="175846" y="4879387"/>
            <a:ext cx="3561396" cy="18846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9961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72">
            <a:extLst>
              <a:ext uri="{FF2B5EF4-FFF2-40B4-BE49-F238E27FC236}">
                <a16:creationId xmlns:a16="http://schemas.microsoft.com/office/drawing/2014/main" id="{C2FF782C-54A5-4253-A2A6-351E88827E58}"/>
              </a:ext>
            </a:extLst>
          </p:cNvPr>
          <p:cNvSpPr txBox="1">
            <a:spLocks/>
          </p:cNvSpPr>
          <p:nvPr/>
        </p:nvSpPr>
        <p:spPr>
          <a:xfrm>
            <a:off x="290338" y="102318"/>
            <a:ext cx="11611324" cy="886546"/>
          </a:xfrm>
          <a:prstGeom prst="roundRect">
            <a:avLst>
              <a:gd name="adj" fmla="val 48322"/>
            </a:avLst>
          </a:prstGeom>
          <a:solidFill>
            <a:schemeClr val="tx2">
              <a:lumMod val="75000"/>
            </a:schemeClr>
          </a:solidFill>
          <a:ln w="10795" cap="flat" cmpd="sng" algn="ctr">
            <a:solidFill>
              <a:schemeClr val="bg1"/>
            </a:solidFill>
            <a:prstDash val="solid"/>
          </a:ln>
          <a:effectLst>
            <a:glow rad="127000">
              <a:srgbClr val="00206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b="1" dirty="0" err="1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5400" b="1" dirty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5400" b="1" dirty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5400" b="1" dirty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5400" b="1" dirty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5400" b="1" dirty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5400" b="1" dirty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5400" b="1" dirty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400" b="1" dirty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? 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967506-24B5-46DA-B875-DE4AD5D2A2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94" y="3130062"/>
            <a:ext cx="3585246" cy="18105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721706-DF8C-4B8A-ADAF-9BD6C8C1DA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785" y="3793450"/>
            <a:ext cx="4127981" cy="28999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4DB0D7-F583-4BC4-8205-16A82EF21D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785" y="1078886"/>
            <a:ext cx="4127981" cy="26266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EEA55A9-2D5A-487D-AEE5-2B5CB73A09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211" y="1078886"/>
            <a:ext cx="3841695" cy="196617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FD9C848-1756-42DC-8A17-2D7F13B09C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93" y="5050167"/>
            <a:ext cx="3585246" cy="170551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CE0FD86-C27A-4337-8FD4-3E83AB1922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211" y="5050166"/>
            <a:ext cx="3841694" cy="170551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11D5E04-1EDE-4160-8E74-01D6402F9C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210" y="3129870"/>
            <a:ext cx="3841695" cy="181075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47F7C23-B8CB-410F-9B95-A3A1C05ECD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93" y="1130539"/>
            <a:ext cx="3585246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2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72">
            <a:extLst>
              <a:ext uri="{FF2B5EF4-FFF2-40B4-BE49-F238E27FC236}">
                <a16:creationId xmlns:a16="http://schemas.microsoft.com/office/drawing/2014/main" id="{BD81FA23-4EC1-47BA-99B9-6D7292AD04B7}"/>
              </a:ext>
            </a:extLst>
          </p:cNvPr>
          <p:cNvSpPr txBox="1">
            <a:spLocks/>
          </p:cNvSpPr>
          <p:nvPr/>
        </p:nvSpPr>
        <p:spPr>
          <a:xfrm>
            <a:off x="5117125" y="98188"/>
            <a:ext cx="2708030" cy="886550"/>
          </a:xfrm>
          <a:prstGeom prst="roundRect">
            <a:avLst>
              <a:gd name="adj" fmla="val 48322"/>
            </a:avLst>
          </a:prstGeom>
          <a:solidFill>
            <a:schemeClr val="tx2">
              <a:lumMod val="75000"/>
            </a:schemeClr>
          </a:solidFill>
          <a:ln w="10795" cap="flat" cmpd="sng" algn="ctr">
            <a:solidFill>
              <a:schemeClr val="bg1"/>
            </a:solidFill>
            <a:prstDash val="solid"/>
          </a:ln>
          <a:effectLst>
            <a:glow rad="127000">
              <a:srgbClr val="00206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এপিলেপসি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BDF617-5BE1-4A7F-8B64-F789ED010731}"/>
              </a:ext>
            </a:extLst>
          </p:cNvPr>
          <p:cNvSpPr/>
          <p:nvPr/>
        </p:nvSpPr>
        <p:spPr>
          <a:xfrm>
            <a:off x="0" y="1193467"/>
            <a:ext cx="120278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এপি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মস্তিস্কের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কটি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যাতে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শরীরে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খি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াঁপুনি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রোগী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রোগকে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োগও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A54199-38D3-4B6D-984E-37EBAA28C8AA}"/>
              </a:ext>
            </a:extLst>
          </p:cNvPr>
          <p:cNvSpPr/>
          <p:nvPr/>
        </p:nvSpPr>
        <p:spPr>
          <a:xfrm>
            <a:off x="445130" y="5161731"/>
            <a:ext cx="113131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আগুন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এপি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রোগাক্রান্ত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োথাও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উঠতে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 এ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রোগীকে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জলাশয়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িংবা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াখতে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9B66F4-6ABE-4FCB-B849-7E3FADE23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3" y="0"/>
            <a:ext cx="3280549" cy="1289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F4ED4CB-D022-47B0-819D-9D90C64363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0648">
            <a:off x="228036" y="2366063"/>
            <a:ext cx="6251865" cy="257561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1C5799B-9918-4340-BCE8-E966E1F5A5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3"/>
          <a:stretch/>
        </p:blipFill>
        <p:spPr>
          <a:xfrm>
            <a:off x="9249508" y="0"/>
            <a:ext cx="2942492" cy="1193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7AAE9D9-653C-46AF-A7AA-8C207559CB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8062">
            <a:off x="6266503" y="2394111"/>
            <a:ext cx="5802923" cy="24947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2826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2221</TotalTime>
  <Words>1159</Words>
  <Application>Microsoft Office PowerPoint</Application>
  <PresentationFormat>Widescreen</PresentationFormat>
  <Paragraphs>55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NikoshBAN</vt:lpstr>
      <vt:lpstr>Tw Cen MT</vt:lpstr>
      <vt:lpstr>Wingdings 2</vt:lpstr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506</cp:revision>
  <dcterms:created xsi:type="dcterms:W3CDTF">2020-06-06T17:34:34Z</dcterms:created>
  <dcterms:modified xsi:type="dcterms:W3CDTF">2020-06-27T12:06:27Z</dcterms:modified>
</cp:coreProperties>
</file>