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9"/>
  </p:notesMasterIdLst>
  <p:sldIdLst>
    <p:sldId id="269" r:id="rId2"/>
    <p:sldId id="270" r:id="rId3"/>
    <p:sldId id="275" r:id="rId4"/>
    <p:sldId id="257" r:id="rId5"/>
    <p:sldId id="278" r:id="rId6"/>
    <p:sldId id="279" r:id="rId7"/>
    <p:sldId id="287" r:id="rId8"/>
    <p:sldId id="288" r:id="rId9"/>
    <p:sldId id="289" r:id="rId10"/>
    <p:sldId id="290" r:id="rId11"/>
    <p:sldId id="291" r:id="rId12"/>
    <p:sldId id="292" r:id="rId13"/>
    <p:sldId id="293" r:id="rId14"/>
    <p:sldId id="282" r:id="rId15"/>
    <p:sldId id="283" r:id="rId16"/>
    <p:sldId id="284"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948" y="-1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E5962-B7E8-4CF7-9ECE-3B3108C83E57}" type="datetimeFigureOut">
              <a:rPr lang="en-US" smtClean="0"/>
              <a:pPr/>
              <a:t>6/26/2020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14BDE-25F0-4A0F-93F8-563A8CCCF174}" type="slidenum">
              <a:rPr lang="en-US" smtClean="0"/>
              <a:pPr/>
              <a:t>‹#›</a:t>
            </a:fld>
            <a:endParaRPr lang="en-US"/>
          </a:p>
        </p:txBody>
      </p:sp>
    </p:spTree>
    <p:extLst>
      <p:ext uri="{BB962C8B-B14F-4D97-AF65-F5344CB8AC3E}">
        <p14:creationId xmlns:p14="http://schemas.microsoft.com/office/powerpoint/2010/main" xmlns="" val="402613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A92DFA-87D6-4C4E-A42F-22824B49D293}"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92DFA-87D6-4C4E-A42F-22824B49D293}"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92DFA-87D6-4C4E-A42F-22824B49D293}"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92DFA-87D6-4C4E-A42F-22824B49D293}"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A92DFA-87D6-4C4E-A42F-22824B49D293}"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A92DFA-87D6-4C4E-A42F-22824B49D293}"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A92DFA-87D6-4C4E-A42F-22824B49D293}" type="datetimeFigureOut">
              <a:rPr lang="en-US" smtClean="0"/>
              <a:pPr/>
              <a:t>6/26/2020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A92DFA-87D6-4C4E-A42F-22824B49D293}" type="datetimeFigureOut">
              <a:rPr lang="en-US" smtClean="0"/>
              <a:pPr/>
              <a:t>6/26/2020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92DFA-87D6-4C4E-A42F-22824B49D293}" type="datetimeFigureOut">
              <a:rPr lang="en-US" smtClean="0"/>
              <a:pPr/>
              <a:t>6/26/2020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92DFA-87D6-4C4E-A42F-22824B49D293}"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92DFA-87D6-4C4E-A42F-22824B49D293}"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F1A70-5C71-4EA5-BD86-D013A3A478CC}" type="datetimeFigureOut">
              <a:rPr lang="en-US" smtClean="0"/>
              <a:pPr/>
              <a:t>6/26/2020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D90C0-8321-49E6-96FE-6641FCF1BCE3}" type="slidenum">
              <a:rPr lang="en-US" smtClean="0"/>
              <a:pPr/>
              <a:t>‹#›</a:t>
            </a:fld>
            <a:endParaRPr lang="en-US"/>
          </a:p>
        </p:txBody>
      </p:sp>
      <p:pic>
        <p:nvPicPr>
          <p:cNvPr id="7" name="Picture 2" descr="C:\Users\RAFI\Desktop\New folder\red-flower-swirl-corner-frame_71Mc_G_S.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5486400"/>
            <a:ext cx="1758462"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RAFI\Desktop\New folder\red-flower-swirl-corner-frame_71Mc_G_S.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rot="5400000">
            <a:off x="-193431" y="193432"/>
            <a:ext cx="1758462"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RAFI\Desktop\New folder\red-flower-swirl-corner-frame_71Mc_G_S.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rot="10800000">
            <a:off x="7391400" y="13448"/>
            <a:ext cx="1758462"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RAFI\Desktop\New folder\red-flower-swirl-corner-frame_71Mc_G_S.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rot="16200000">
            <a:off x="7570004" y="5275040"/>
            <a:ext cx="1758462" cy="1371600"/>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med">
    <p:newsflash/>
    <p:sndAc>
      <p:stSnd>
        <p:snd r:embed="rId13" name="camera.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bn.wikipedia.org/wiki/%E0%A6%B6%E0%A6%B6%E0%A6%BE%E0%A6%99%E0%A7%8D%E0%A6%95" TargetMode="Externa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bn.wikipedia.org/wiki/%E0%A6%A7%E0%A6%B0%E0%A7%8D%E0%A6%AE%E0%A6%AA%E0%A6%BE%E0%A6%B2"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hyperlink" Target="https://bn.wikipedia.org/wiki/%E0%A6%A6%E0%A7%87%E0%A6%AC%E0%A6%AA%E0%A6%BE%E0%A6%B2"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bn.wikipedia.org/wiki/%E0%A6%86%E0%A6%95%E0%A6%AC%E0%A6%B0" TargetMode="External"/><Relationship Id="rId3" Type="http://schemas.openxmlformats.org/officeDocument/2006/relationships/hyperlink" Target="https://bn.wikipedia.org/wiki/%E0%A6%AC%E0%A6%BE%E0%A6%82%E0%A6%B2%E0%A6%BE%E0%A6%B0_%E0%A6%87%E0%A6%A4%E0%A6%BF%E0%A6%B9%E0%A6%BE%E0%A6%B8" TargetMode="External"/><Relationship Id="rId7" Type="http://schemas.openxmlformats.org/officeDocument/2006/relationships/hyperlink" Target="https://bn.wikipedia.org/wiki/%E0%A6%B9%E0%A6%BE%E0%A6%9C%E0%A7%8D%E0%A6%9C%E0%A6%BE%E0%A6%9C_%E0%A6%AC%E0%A6%BF%E0%A6%A8_%E0%A6%87%E0%A6%89%E0%A6%B8%E0%A7%81%E0%A6%AB"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s://bn.wikipedia.org/wiki/%E0%A6%B8%E0%A6%BF%E0%A6%A8%E0%A7%8D%E0%A6%A7%E0%A7%81_%E0%A6%AA%E0%A7%8D%E0%A6%B0%E0%A6%A6%E0%A7%87%E0%A6%B6" TargetMode="External"/><Relationship Id="rId11" Type="http://schemas.openxmlformats.org/officeDocument/2006/relationships/hyperlink" Target="https://bn.wikipedia.org/wiki/%E0%A6%9F%E0%A6%BF%E0%A6%AA%E0%A7%81_%E0%A6%B8%E0%A7%81%E0%A6%B2%E0%A6%A4%E0%A6%BE%E0%A6%A8" TargetMode="External"/><Relationship Id="rId5" Type="http://schemas.openxmlformats.org/officeDocument/2006/relationships/hyperlink" Target="https://bn.wikipedia.org/wiki/%E0%A6%AE%E0%A7%81%E0%A6%B9%E0%A6%BE%E0%A6%AE%E0%A7%8D%E0%A6%AE%E0%A6%BE%E0%A6%A6_%E0%A6%AC%E0%A6%BF%E0%A6%A8_%E0%A6%95%E0%A6%BE%E0%A6%B8%E0%A6%BF%E0%A6%AE" TargetMode="External"/><Relationship Id="rId10" Type="http://schemas.openxmlformats.org/officeDocument/2006/relationships/hyperlink" Target="https://bn.wikipedia.org/wiki/%E0%A6%AC%E0%A7%8D%E0%A6%B0%E0%A6%BF%E0%A6%9F%E0%A6%BF%E0%A6%B6_%E0%A6%87%E0%A6%B8%E0%A7%8D%E0%A6%9F_%E0%A6%87%E0%A6%A8%E0%A7%8D%E0%A6%A1%E0%A6%BF%E0%A6%AF%E0%A6%BC%E0%A6%BE_%E0%A6%95%E0%A7%8B%E0%A6%AE%E0%A7%8D%E0%A6%AA%E0%A6%BE%E0%A6%A8%E0%A6%BF" TargetMode="External"/><Relationship Id="rId4" Type="http://schemas.openxmlformats.org/officeDocument/2006/relationships/hyperlink" Target="https://bn.wikipedia.org/wiki/%E0%A6%AE%E0%A7%81%E0%A6%98%E0%A6%B2_%E0%A6%AC%E0%A6%BE%E0%A6%82%E0%A6%B2%E0%A6%BE" TargetMode="External"/><Relationship Id="rId9" Type="http://schemas.openxmlformats.org/officeDocument/2006/relationships/hyperlink" Target="https://bn.wikipedia.org/wiki/%E0%A6%86%E0%A6%93%E0%A6%B0%E0%A6%99%E0%A7%8D%E0%A6%97%E0%A6%9C%E0%A7%87%E0%A6%AC"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bn.wikipedia.org/wiki/%E0%A6%A7%E0%A6%BE%E0%A6%A8" TargetMode="External"/><Relationship Id="rId3" Type="http://schemas.openxmlformats.org/officeDocument/2006/relationships/hyperlink" Target="https://bn.wikipedia.org/wiki/%E0%A6%A6%E0%A7%81%E0%A6%B0%E0%A7%8D%E0%A6%AD%E0%A6%BF%E0%A6%95%E0%A7%8D%E0%A6%B7" TargetMode="External"/><Relationship Id="rId7" Type="http://schemas.openxmlformats.org/officeDocument/2006/relationships/hyperlink" Target="https://bn.wikipedia.org/wiki/%E0%A6%B8%E0%A6%BF%E0%A6%AA%E0%A6%BE%E0%A6%B9%E0%A6%BF_%E0%A6%AC%E0%A6%BF%E0%A6%A6%E0%A7%8D%E0%A6%B0%E0%A7%8B%E0%A6%B9"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s://bn.wikipedia.org/wiki/%E0%A7%A7%E0%A7%AD%E0%A7%AD%E0%A7%A6" TargetMode="External"/><Relationship Id="rId11" Type="http://schemas.openxmlformats.org/officeDocument/2006/relationships/hyperlink" Target="https://bn.wikipedia.org/wiki/%E0%A6%B0%E0%A6%BE%E0%A6%A3%E0%A7%80_%E0%A6%AD%E0%A6%BF%E0%A6%95%E0%A7%8D%E0%A6%9F%E0%A7%8B%E0%A6%B0%E0%A6%BF%E0%A6%AF%E0%A6%BC%E0%A6%BE" TargetMode="External"/><Relationship Id="rId5" Type="http://schemas.openxmlformats.org/officeDocument/2006/relationships/hyperlink" Target="https://bn.wikipedia.org/wiki/%E0%A6%9B%E0%A6%BF%E0%A6%AF%E0%A6%BC%E0%A6%BE%E0%A6%A4%E0%A7%8D%E0%A6%A4%E0%A6%B0%E0%A7%87%E0%A6%B0_%E0%A6%AE%E0%A6%A8%E0%A7%8D%E0%A6%AC%E0%A6%A8%E0%A7%8D%E0%A6%A4%E0%A6%B0" TargetMode="External"/><Relationship Id="rId10" Type="http://schemas.openxmlformats.org/officeDocument/2006/relationships/hyperlink" Target="https://bn.wikipedia.org/wiki/%E0%A6%AA%E0%A6%BE%E0%A6%9F" TargetMode="External"/><Relationship Id="rId4" Type="http://schemas.openxmlformats.org/officeDocument/2006/relationships/hyperlink" Target="https://bn.wikipedia.org/w/index.php?title=%E0%A6%AE%E0%A6%A8%E0%A7%8D%E0%A6%AC%E0%A6%A8%E0%A7%8D%E0%A6%A4%E0%A6%B0&amp;action=edit&amp;redlink=1" TargetMode="External"/><Relationship Id="rId9" Type="http://schemas.openxmlformats.org/officeDocument/2006/relationships/hyperlink" Target="https://bn.wikipedia.org/wiki/%E0%A6%AE%E0%A6%B8%E0%A6%B2%E0%A6%BF%E0%A6%A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bn.wikipedia.org/wiki/%E0%A6%9A%E0%A6%BF%E0%A6%A4%E0%A7%8D%E0%A6%B0:Atisha.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bn.wikipedia.org/wiki/%E0%A6%86%E0%A6%B8%E0%A6%BE%E0%A6%AE" TargetMode="External"/><Relationship Id="rId13" Type="http://schemas.openxmlformats.org/officeDocument/2006/relationships/hyperlink" Target="https://bn.wikipedia.org/wiki/%E0%A6%AD%E0%A6%BE%E0%A6%B0%E0%A6%A4%E0%A7%87%E0%A6%B0_%E0%A6%87%E0%A6%A4%E0%A6%BF%E0%A6%B9%E0%A6%BE%E0%A6%B8" TargetMode="External"/><Relationship Id="rId3" Type="http://schemas.openxmlformats.org/officeDocument/2006/relationships/hyperlink" Target="https://bn.wikipedia.org/wiki/%E0%A6%AC%E0%A6%99%E0%A7%8D%E0%A6%97" TargetMode="External"/><Relationship Id="rId7" Type="http://schemas.openxmlformats.org/officeDocument/2006/relationships/hyperlink" Target="https://bn.wikipedia.org/wiki/%E0%A6%A4%E0%A7%8D%E0%A6%B0%E0%A6%BF%E0%A6%AA%E0%A7%81%E0%A6%B0%E0%A6%BE" TargetMode="External"/><Relationship Id="rId12" Type="http://schemas.openxmlformats.org/officeDocument/2006/relationships/hyperlink" Target="https://bn.wikipedia.org/wiki/%E0%A6%AC%E0%A7%8D%E0%A6%B0%E0%A6%B9%E0%A7%8D%E0%A6%AE%E0%A6%AA%E0%A7%81%E0%A6%A4%E0%A7%8D%E0%A6%B0_%E0%A6%A8%E0%A6%A6"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s://bn.wikipedia.org/wiki/%E0%A6%AA%E0%A6%B6%E0%A7%8D%E0%A6%9A%E0%A6%BF%E0%A6%AE%E0%A6%AC%E0%A6%99%E0%A7%8D%E0%A6%97" TargetMode="External"/><Relationship Id="rId11" Type="http://schemas.openxmlformats.org/officeDocument/2006/relationships/hyperlink" Target="https://bn.wikipedia.org/wiki/%E0%A6%97%E0%A6%99%E0%A7%8D%E0%A6%97%E0%A6%BE_%E0%A6%A8%E0%A6%A6%E0%A7%80" TargetMode="External"/><Relationship Id="rId5" Type="http://schemas.openxmlformats.org/officeDocument/2006/relationships/hyperlink" Target="https://bn.wikipedia.org/wiki/%E0%A6%AD%E0%A6%BE%E0%A6%B0%E0%A6%A4" TargetMode="External"/><Relationship Id="rId10" Type="http://schemas.openxmlformats.org/officeDocument/2006/relationships/hyperlink" Target="https://bn.wikipedia.org/wiki/%E0%A6%AC%E0%A6%BE%E0%A6%82%E0%A6%B2%E0%A6%BE%E0%A6%B0_%E0%A6%87%E0%A6%A4%E0%A6%BF%E0%A6%B9%E0%A6%BE%E0%A6%B8" TargetMode="External"/><Relationship Id="rId4" Type="http://schemas.openxmlformats.org/officeDocument/2006/relationships/hyperlink" Target="https://bn.wikipedia.org/wiki/%E0%A6%AC%E0%A6%BE%E0%A6%82%E0%A6%B2%E0%A6%BE%E0%A6%A6%E0%A7%87%E0%A6%B6" TargetMode="External"/><Relationship Id="rId9" Type="http://schemas.openxmlformats.org/officeDocument/2006/relationships/hyperlink" Target="https://bn.wikipedia.org/wiki/%E0%A6%AC%E0%A6%B0%E0%A6%BE%E0%A6%95_%E0%A6%89%E0%A6%AA%E0%A6%A4%E0%A7%8D%E0%A6%AF%E0%A6%95%E0%A6%BE" TargetMode="External"/><Relationship Id="rId14" Type="http://schemas.openxmlformats.org/officeDocument/2006/relationships/hyperlink" Target="https://bn.wikipedia.org/wiki/%E0%A6%97%E0%A6%99%E0%A7%8D%E0%A6%97%E0%A6%BE%E0%A6%B0%E0%A6%BF%E0%A6%A1%E0%A6%BE%E0%A6%87"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bn.wikipedia.org/wiki/%E0%A6%86%E0%A6%B0%E0%A6%AC" TargetMode="External"/><Relationship Id="rId13" Type="http://schemas.openxmlformats.org/officeDocument/2006/relationships/hyperlink" Target="https://bn.wikipedia.org/wiki/%E0%A6%B8%E0%A7%87%E0%A6%A8_%E0%A6%B0%E0%A6%BE%E0%A6%9C%E0%A6%AC%E0%A6%82%E0%A6%B6" TargetMode="External"/><Relationship Id="rId3" Type="http://schemas.openxmlformats.org/officeDocument/2006/relationships/hyperlink" Target="https://bn.wikipedia.org/wiki/%E0%A6%97%E0%A7%8D%E0%A6%B0%E0%A7%80%E0%A6%95" TargetMode="External"/><Relationship Id="rId7" Type="http://schemas.openxmlformats.org/officeDocument/2006/relationships/hyperlink" Target="https://bn.wikipedia.org/wiki/%E0%A6%AA%E0%A6%BE%E0%A6%B0%E0%A6%B8%E0%A7%8D%E0%A6%AF" TargetMode="External"/><Relationship Id="rId12" Type="http://schemas.openxmlformats.org/officeDocument/2006/relationships/hyperlink" Target="https://bn.wikipedia.org/wiki/%E0%A6%AA%E0%A6%BE%E0%A6%B2_%E0%A6%B8%E0%A6%BE%E0%A6%AE%E0%A7%8D%E0%A6%B0%E0%A6%BE%E0%A6%9C%E0%A7%8D%E0%A6%AF" TargetMode="External"/><Relationship Id="rId2" Type="http://schemas.openxmlformats.org/officeDocument/2006/relationships/audio" Target="../media/audio1.wav"/><Relationship Id="rId16" Type="http://schemas.openxmlformats.org/officeDocument/2006/relationships/hyperlink" Target="https://bn.wikipedia.org/wiki/%E0%A6%AE%E0%A7%81%E0%A6%B8%E0%A6%B2%E0%A6%BF%E0%A6%AE_%E0%A6%B0%E0%A6%BE%E0%A6%9C%E0%A6%AA%E0%A7%81%E0%A6%A4" TargetMode="External"/><Relationship Id="rId1" Type="http://schemas.openxmlformats.org/officeDocument/2006/relationships/slideLayout" Target="../slideLayouts/slideLayout7.xml"/><Relationship Id="rId6" Type="http://schemas.openxmlformats.org/officeDocument/2006/relationships/hyperlink" Target="https://bn.wikipedia.org/wiki/%E0%A6%AD%E0%A6%BE%E0%A6%B0%E0%A6%A4_%E0%A6%AE%E0%A6%B9%E0%A6%BE%E0%A6%B8%E0%A6%BE%E0%A6%97%E0%A6%B0" TargetMode="External"/><Relationship Id="rId11" Type="http://schemas.openxmlformats.org/officeDocument/2006/relationships/hyperlink" Target="https://bn.wikipedia.org/wiki/%E0%A6%97%E0%A7%81%E0%A6%AA%E0%A7%8D%E0%A6%A4" TargetMode="External"/><Relationship Id="rId5" Type="http://schemas.openxmlformats.org/officeDocument/2006/relationships/hyperlink" Target="https://bn.wikipedia.org/wiki/%E0%A6%AC%E0%A7%88%E0%A6%A6%E0%A6%BF%E0%A6%95_%E0%A6%AF%E0%A7%81%E0%A6%97" TargetMode="External"/><Relationship Id="rId15" Type="http://schemas.openxmlformats.org/officeDocument/2006/relationships/hyperlink" Target="https://bn.wikipedia.org/wiki/%E0%A6%88%E0%A6%B6%E0%A6%BE_%E0%A6%96%E0%A6%BE%E0%A6%81" TargetMode="External"/><Relationship Id="rId10" Type="http://schemas.openxmlformats.org/officeDocument/2006/relationships/hyperlink" Target="https://bn.wikipedia.org/wiki/%E0%A6%AE%E0%A7%8C%E0%A6%B0%E0%A7%8D%E0%A6%AF%E0%A7%8D%E0%A6%AF_%E0%A6%B8%E0%A6%BE%E0%A6%AE%E0%A7%8D%E0%A6%B0%E0%A6%BE%E0%A6%9C%E0%A7%8D%E0%A6%AF" TargetMode="External"/><Relationship Id="rId4" Type="http://schemas.openxmlformats.org/officeDocument/2006/relationships/hyperlink" Target="https://bn.wikipedia.org/wiki/%E0%A6%B0%E0%A7%8B%E0%A6%AE%E0%A6%BE%E0%A6%A8%E0%A7%8D%E0%A6%B8_%E0%A6%AD%E0%A6%BE%E0%A6%B7%E0%A6%BE%E0%A6%B8%E0%A6%AE%E0%A7%82%E0%A6%B9" TargetMode="External"/><Relationship Id="rId9" Type="http://schemas.openxmlformats.org/officeDocument/2006/relationships/hyperlink" Target="https://bn.wikipedia.org/wiki/%E0%A6%AC%E0%A6%BE%E0%A6%82%E0%A6%B2%E0%A6%BE%E0%A6%B0_%E0%A6%87%E0%A6%A4%E0%A6%BF%E0%A6%B9%E0%A6%BE%E0%A6%B8" TargetMode="External"/><Relationship Id="rId14" Type="http://schemas.openxmlformats.org/officeDocument/2006/relationships/hyperlink" Target="https://bn.wikipedia.org/wiki/%E0%A6%AC%E0%A6%BE%E0%A6%B0%E0%A7%8B_%E0%A6%AD%E0%A7%81%E0%A6%81%E0%A6%87%E0%A6%AF%E0%A6%BC%E0%A6%B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n.wikipedia.org/wiki/%E0%A6%B6%E0%A6%B6%E0%A6%BE%E0%A6%99%E0%A7%8D%E0%A6%95"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s://bn.wikipedia.org/wiki/%E0%A6%AD%E0%A6%BE%E0%A6%B8%E0%A7%8D%E0%A6%95%E0%A6%B0%E0%A6%AC%E0%A6%B0%E0%A7%8D%E0%A6%AE%E0%A6%A8" TargetMode="External"/><Relationship Id="rId5" Type="http://schemas.openxmlformats.org/officeDocument/2006/relationships/hyperlink" Target="https://bn.wikipedia.org/wiki/%E0%A6%B9%E0%A6%B0%E0%A7%8D%E0%A6%B7%E0%A6%AC%E0%A6%B0%E0%A7%8D%E0%A6%A7%E0%A6%A8" TargetMode="External"/><Relationship Id="rId4" Type="http://schemas.openxmlformats.org/officeDocument/2006/relationships/hyperlink" Target="https://bn.wikipedia.org/w/index.php?title=%E0%A6%97%E0%A7%81%E0%A6%AA%E0%A7%8D%E0%A6%A4_%E0%A6%B8%E0%A6%AE%E0%A7%8D%E0%A6%B0%E0%A6%BE%E0%A6%9F&amp;action=edit&amp;redlink=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8400" y="685800"/>
            <a:ext cx="4343400" cy="1015663"/>
          </a:xfrm>
          <a:prstGeom prst="rect">
            <a:avLst/>
          </a:prstGeom>
          <a:noFill/>
        </p:spPr>
        <p:txBody>
          <a:bodyPr wrap="square" rtlCol="0">
            <a:spAutoFit/>
          </a:bodyPr>
          <a:lstStyle/>
          <a:p>
            <a:pPr algn="ctr"/>
            <a:r>
              <a:rPr lang="en-US" sz="6000" b="1" dirty="0" err="1" smtClean="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3500" dist="50800" dir="10800000">
                    <a:prstClr val="black">
                      <a:alpha val="50000"/>
                    </a:prstClr>
                  </a:innerShdw>
                </a:effectLst>
                <a:latin typeface="NikoshBAN" pitchFamily="2" charset="0"/>
                <a:cs typeface="NikoshBAN" pitchFamily="2" charset="0"/>
              </a:rPr>
              <a:t>স্বাগতম</a:t>
            </a:r>
            <a:endParaRPr lang="en-US" sz="6000" b="1" dirty="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3500" dist="50800" dir="10800000">
                  <a:prstClr val="black">
                    <a:alpha val="50000"/>
                  </a:prstClr>
                </a:innerShdw>
              </a:effectLst>
              <a:latin typeface="NikoshBAN" pitchFamily="2" charset="0"/>
              <a:cs typeface="NikoshBAN" pitchFamily="2" charset="0"/>
            </a:endParaRPr>
          </a:p>
        </p:txBody>
      </p:sp>
      <p:pic>
        <p:nvPicPr>
          <p:cNvPr id="5" name="Picture 4" descr="b4.jpeg"/>
          <p:cNvPicPr>
            <a:picLocks noChangeAspect="1"/>
          </p:cNvPicPr>
          <p:nvPr/>
        </p:nvPicPr>
        <p:blipFill>
          <a:blip r:embed="rId3"/>
          <a:stretch>
            <a:fillRect/>
          </a:stretch>
        </p:blipFill>
        <p:spPr>
          <a:xfrm>
            <a:off x="1600200" y="2057400"/>
            <a:ext cx="5638800" cy="3733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xmlns="" val="3727702767"/>
      </p:ext>
    </p:extLst>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28600"/>
            <a:ext cx="2514600" cy="76944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IN" sz="4400" b="1" dirty="0" smtClean="0">
                <a:latin typeface="NikoshBAN" pitchFamily="2" charset="0"/>
                <a:cs typeface="NikoshBAN" pitchFamily="2" charset="0"/>
              </a:rPr>
              <a:t>মাৎস্যন্যা</a:t>
            </a:r>
            <a:r>
              <a:rPr lang="en-US" sz="4400" b="1" dirty="0" smtClean="0">
                <a:latin typeface="NikoshBAN" pitchFamily="2" charset="0"/>
                <a:cs typeface="NikoshBAN" pitchFamily="2" charset="0"/>
              </a:rPr>
              <a:t>য়</a:t>
            </a:r>
            <a:endParaRPr lang="en-US" sz="4400" dirty="0">
              <a:latin typeface="NikoshBAN" pitchFamily="2" charset="0"/>
              <a:cs typeface="NikoshBAN" pitchFamily="2" charset="0"/>
            </a:endParaRPr>
          </a:p>
        </p:txBody>
      </p:sp>
      <p:sp>
        <p:nvSpPr>
          <p:cNvPr id="12289" name="Rectangle 1"/>
          <p:cNvSpPr>
            <a:spLocks noChangeArrowheads="1"/>
          </p:cNvSpPr>
          <p:nvPr/>
        </p:nvSpPr>
        <p:spPr bwMode="auto">
          <a:xfrm>
            <a:off x="533400" y="2362200"/>
            <a:ext cx="8153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৬৩৭ খ্রীষ্টাব্দে গৌড় রাজ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3" tooltip="শশাঙ্ক"/>
              </a:rPr>
              <a:t>শশাঙ্ক</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-এর মৃত্যুর পর বাংলার ইতিহাসে একঘোরতর নৈরাজ্যের সৃষ্টি হয়। যা প্রায় দেড়শো বছর স্থায়ী হয় ।এই সময় বাংলাতে বহু ক্ষুদ্র ক্ষুদ্র রাজ্যের সৃষ্টি হয়। আত্মকলহ,গৃহযুদ্ধ,গুপ্তহত্যা,অত্যাচার প্রভৃতি চরমে ওঠে ।বাংলার সাধারণ দরিদ্র মানুষের দুর্দশার শেষ ছিল না । স্থায়ী প্রশাসন না থাকাতে বাহুবলই ছিল শেষ কথা। এই সময় প্রভাবশালী লোকেদের সভা প্রকৃত্পুঞ্জ গোপাল নামের এক রাজা ঠিক করেন, তিনি মাৎস্যন্যায় এর পতন করেন।</a:t>
            </a:r>
            <a:endParaRPr kumimoji="0" lang="bn-IN" sz="2400" b="0" i="0" u="none" strike="noStrike" cap="none" normalizeH="0" baseline="0" dirty="0" smtClean="0">
              <a:ln>
                <a:noFill/>
              </a:ln>
              <a:solidFill>
                <a:schemeClr val="tx1"/>
              </a:solidFill>
              <a:effectLst/>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additive="base">
                                        <p:cTn id="12" dur="500" fill="hold"/>
                                        <p:tgtEl>
                                          <p:spTgt spid="12289"/>
                                        </p:tgtEl>
                                        <p:attrNameLst>
                                          <p:attrName>ppt_x</p:attrName>
                                        </p:attrNameLst>
                                      </p:cBhvr>
                                      <p:tavLst>
                                        <p:tav tm="0">
                                          <p:val>
                                            <p:strVal val="#ppt_x"/>
                                          </p:val>
                                        </p:tav>
                                        <p:tav tm="100000">
                                          <p:val>
                                            <p:strVal val="#ppt_x"/>
                                          </p:val>
                                        </p:tav>
                                      </p:tavLst>
                                    </p:anim>
                                    <p:anim calcmode="lin" valueType="num">
                                      <p:cBhvr additive="base">
                                        <p:cTn id="13" dur="500" fill="hold"/>
                                        <p:tgtEl>
                                          <p:spTgt spid="12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2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0"/>
            <a:ext cx="2667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4400" b="1" dirty="0" smtClean="0">
                <a:latin typeface="NikoshBAN" pitchFamily="2" charset="0"/>
                <a:cs typeface="NikoshBAN" pitchFamily="2" charset="0"/>
              </a:rPr>
              <a:t>পাল বংশ</a:t>
            </a:r>
            <a:endParaRPr lang="en-US" sz="4400" dirty="0">
              <a:latin typeface="NikoshBAN" pitchFamily="2" charset="0"/>
              <a:cs typeface="NikoshBAN" pitchFamily="2" charset="0"/>
            </a:endParaRPr>
          </a:p>
        </p:txBody>
      </p:sp>
      <p:sp>
        <p:nvSpPr>
          <p:cNvPr id="31745" name="Rectangle 1"/>
          <p:cNvSpPr>
            <a:spLocks noChangeArrowheads="1"/>
          </p:cNvSpPr>
          <p:nvPr/>
        </p:nvSpPr>
        <p:spPr bwMode="auto">
          <a:xfrm>
            <a:off x="609600" y="1828800"/>
            <a:ext cx="77724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IN" sz="2400" dirty="0" smtClean="0">
                <a:latin typeface="NikoshBAN" pitchFamily="2" charset="0"/>
                <a:cs typeface="NikoshBAN" pitchFamily="2" charset="0"/>
              </a:rPr>
              <a:t>মাৎস্যন্যায়ের সময় বাংলার বিশৃঙ্খলা দমনের জন্য বাংলার মানুষ নির্বাচনের মাধ্যমে গোপাল নামক এক সামন্তরাজাকে বাংলার রাজা হিসেবে গ্রহণ করেন ।গোপালই হলেন পাল বংশের প্রতিষ্ঠাতা ।পাল বংশের সবচেয়ে শক্তিশালী দুই রাজা ছিলেন </a:t>
            </a:r>
            <a:r>
              <a:rPr lang="bn-IN" sz="2400" dirty="0" smtClean="0">
                <a:latin typeface="NikoshBAN" pitchFamily="2" charset="0"/>
                <a:cs typeface="NikoshBAN" pitchFamily="2" charset="0"/>
                <a:hlinkClick r:id="rId3" tooltip="ধর্মপাল"/>
              </a:rPr>
              <a:t>ধর্মপাল</a:t>
            </a:r>
            <a:r>
              <a:rPr lang="bn-IN" sz="2400" dirty="0" smtClean="0">
                <a:latin typeface="NikoshBAN" pitchFamily="2" charset="0"/>
                <a:cs typeface="NikoshBAN" pitchFamily="2" charset="0"/>
              </a:rPr>
              <a:t> (রাজত্বকাল ৭৭৫-৮১০ খ্রীষ্টাব্দ) এবং </a:t>
            </a:r>
            <a:r>
              <a:rPr lang="bn-IN" sz="2400" dirty="0" smtClean="0">
                <a:latin typeface="NikoshBAN" pitchFamily="2" charset="0"/>
                <a:cs typeface="NikoshBAN" pitchFamily="2" charset="0"/>
                <a:hlinkClick r:id="rId4" tooltip="দেবপাল"/>
              </a:rPr>
              <a:t>দেবপাল</a:t>
            </a:r>
            <a:r>
              <a:rPr lang="bn-IN" sz="2400" dirty="0" smtClean="0">
                <a:latin typeface="NikoshBAN" pitchFamily="2" charset="0"/>
                <a:cs typeface="NikoshBAN" pitchFamily="2" charset="0"/>
              </a:rPr>
              <a:t> (রাজত্বকাল ৮১০-৮৫০ খ্রিষ্টাব্দ) । পাল বংশের স্থায়ীত্বকাল ছিল প্রায় ৪০০ বছর।পাল বংশের অন‍্য উল্ল‍্যেখ যোগ‍্য রাজা ছিলেন নারায়ণপাল ৮৬০-৯১৫ , মহীপাল ৯৭৮-১০৩০, রামপাল। এই আমলে শিল্প কলায় বাংলা শিখরে উঠে । কিন্তু এই সময় বহু ব্রহ্মণ বৌদ্ধ অত‍্যাচারে বাংলা ত‍্যাগ করে উত্তর ও পশ্চিম ভারতে চলে যায় ।</a:t>
            </a:r>
            <a:endParaRPr lang="en-US" sz="2400" dirty="0">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1745"/>
                                        </p:tgtEl>
                                        <p:attrNameLst>
                                          <p:attrName>style.visibility</p:attrName>
                                        </p:attrNameLst>
                                      </p:cBhvr>
                                      <p:to>
                                        <p:strVal val="visible"/>
                                      </p:to>
                                    </p:set>
                                    <p:anim calcmode="lin" valueType="num">
                                      <p:cBhvr>
                                        <p:cTn id="14" dur="500" fill="hold"/>
                                        <p:tgtEl>
                                          <p:spTgt spid="31745"/>
                                        </p:tgtEl>
                                        <p:attrNameLst>
                                          <p:attrName>ppt_w</p:attrName>
                                        </p:attrNameLst>
                                      </p:cBhvr>
                                      <p:tavLst>
                                        <p:tav tm="0">
                                          <p:val>
                                            <p:fltVal val="0"/>
                                          </p:val>
                                        </p:tav>
                                        <p:tav tm="100000">
                                          <p:val>
                                            <p:strVal val="#ppt_w"/>
                                          </p:val>
                                        </p:tav>
                                      </p:tavLst>
                                    </p:anim>
                                    <p:anim calcmode="lin" valueType="num">
                                      <p:cBhvr>
                                        <p:cTn id="15" dur="500" fill="hold"/>
                                        <p:tgtEl>
                                          <p:spTgt spid="31745"/>
                                        </p:tgtEl>
                                        <p:attrNameLst>
                                          <p:attrName>ppt_h</p:attrName>
                                        </p:attrNameLst>
                                      </p:cBhvr>
                                      <p:tavLst>
                                        <p:tav tm="0">
                                          <p:val>
                                            <p:fltVal val="0"/>
                                          </p:val>
                                        </p:tav>
                                        <p:tav tm="100000">
                                          <p:val>
                                            <p:strVal val="#ppt_h"/>
                                          </p:val>
                                        </p:tav>
                                      </p:tavLst>
                                    </p:anim>
                                    <p:animEffect transition="in" filter="fade">
                                      <p:cBhvr>
                                        <p:cTn id="16" dur="5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7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0"/>
            <a:ext cx="2895600" cy="76944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IN" sz="4400" dirty="0" smtClean="0">
                <a:latin typeface="NikoshBAN" pitchFamily="2" charset="0"/>
                <a:cs typeface="NikoshBAN" pitchFamily="2" charset="0"/>
              </a:rPr>
              <a:t>মুসলমান শাসন</a:t>
            </a:r>
            <a:endParaRPr lang="en-US" sz="4400" dirty="0">
              <a:latin typeface="NikoshBAN" pitchFamily="2" charset="0"/>
              <a:cs typeface="NikoshBAN" pitchFamily="2" charset="0"/>
            </a:endParaRPr>
          </a:p>
        </p:txBody>
      </p:sp>
      <p:sp>
        <p:nvSpPr>
          <p:cNvPr id="32769" name="Rectangle 1"/>
          <p:cNvSpPr>
            <a:spLocks noChangeArrowheads="1"/>
          </p:cNvSpPr>
          <p:nvPr/>
        </p:nvSpPr>
        <p:spPr bwMode="auto">
          <a:xfrm>
            <a:off x="457200" y="1676400"/>
            <a:ext cx="82296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IN" sz="2000" dirty="0" smtClean="0">
                <a:latin typeface="NikoshBAN" pitchFamily="2" charset="0"/>
                <a:cs typeface="NikoshBAN" pitchFamily="2" charset="0"/>
              </a:rPr>
              <a:t>এংগাস মেডিসনের হিসাব অনুযায়ী অর্থনীতির দিক দিয়ে প্রধান অঞ্চলগুলোর ১ খ্রিস্টাব্দ থেকে ২০০৩ খ্রিস্টাব্দ পর্যন্ত বিশ্বের জিডিপি এর ক্ষেত্রে অবদান।</a:t>
            </a:r>
            <a:r>
              <a:rPr lang="bn-IN" sz="2000" baseline="30000" dirty="0" smtClean="0">
                <a:latin typeface="NikoshBAN" pitchFamily="2" charset="0"/>
                <a:cs typeface="NikoshBAN" pitchFamily="2" charset="0"/>
                <a:hlinkClick r:id="rId3"/>
              </a:rPr>
              <a:t>[২১]</a:t>
            </a:r>
            <a:r>
              <a:rPr lang="bn-IN" sz="2000" dirty="0" smtClean="0">
                <a:latin typeface="NikoshBAN" pitchFamily="2" charset="0"/>
                <a:cs typeface="NikoshBAN" pitchFamily="2" charset="0"/>
              </a:rPr>
              <a:t> অষ্টাদশ শতক পর্যন্ত জিডিপির ক্ষেত্রে ভারত ছিল এক বৃহত্তম অর্থনীতি, যার অর্ধেক মান </a:t>
            </a:r>
            <a:r>
              <a:rPr lang="bn-IN" sz="2000" dirty="0" smtClean="0">
                <a:latin typeface="NikoshBAN" pitchFamily="2" charset="0"/>
                <a:cs typeface="NikoshBAN" pitchFamily="2" charset="0"/>
                <a:hlinkClick r:id="rId4" tooltip="মুঘল বাংলা"/>
              </a:rPr>
              <a:t>মুঘল বাংলা</a:t>
            </a:r>
            <a:r>
              <a:rPr lang="bn-IN" sz="2000" dirty="0" smtClean="0">
                <a:latin typeface="NikoshBAN" pitchFamily="2" charset="0"/>
                <a:cs typeface="NikoshBAN" pitchFamily="2" charset="0"/>
              </a:rPr>
              <a:t> থেকে এসেছিলো।</a:t>
            </a:r>
            <a:endParaRPr lang="en-US" sz="2000" dirty="0" smtClean="0">
              <a:latin typeface="NikoshBAN" pitchFamily="2" charset="0"/>
              <a:cs typeface="NikoshBAN" pitchFamily="2" charset="0"/>
            </a:endParaRPr>
          </a:p>
          <a:p>
            <a:r>
              <a:rPr lang="bn-IN" sz="2000" dirty="0" smtClean="0">
                <a:latin typeface="NikoshBAN" pitchFamily="2" charset="0"/>
                <a:cs typeface="NikoshBAN" pitchFamily="2" charset="0"/>
              </a:rPr>
              <a:t>অষ্টম শতকের শুরু থেকে উনবিংশ শতাব্দীর মধ্যভাগ পর্যন্ত ভারতীয় উপমহাদেশে মুসলিম শাসন টিকে ছিলো ৷</a:t>
            </a:r>
            <a:endParaRPr lang="en-US" sz="2000" dirty="0" smtClean="0">
              <a:latin typeface="NikoshBAN" pitchFamily="2" charset="0"/>
              <a:cs typeface="NikoshBAN" pitchFamily="2" charset="0"/>
            </a:endParaRPr>
          </a:p>
          <a:p>
            <a:r>
              <a:rPr lang="bn-IN" sz="2000" dirty="0" smtClean="0">
                <a:latin typeface="NikoshBAN" pitchFamily="2" charset="0"/>
                <a:cs typeface="NikoshBAN" pitchFamily="2" charset="0"/>
              </a:rPr>
              <a:t>ভারতে ইসলামের শাসন শুরু হয় ৭১২ সালে </a:t>
            </a:r>
            <a:r>
              <a:rPr lang="bn-IN" sz="2000" dirty="0" smtClean="0">
                <a:latin typeface="NikoshBAN" pitchFamily="2" charset="0"/>
                <a:cs typeface="NikoshBAN" pitchFamily="2" charset="0"/>
                <a:hlinkClick r:id="rId5" tooltip="মুহাম্মাদ বিন কাসিম"/>
              </a:rPr>
              <a:t>মুহাম্মদ বিন কাসিম</a:t>
            </a:r>
            <a:r>
              <a:rPr lang="bn-IN" sz="2000" dirty="0" smtClean="0">
                <a:latin typeface="NikoshBAN" pitchFamily="2" charset="0"/>
                <a:cs typeface="NikoshBAN" pitchFamily="2" charset="0"/>
              </a:rPr>
              <a:t> দ্বারা </a:t>
            </a:r>
            <a:r>
              <a:rPr lang="bn-IN" sz="2000" dirty="0" smtClean="0">
                <a:latin typeface="NikoshBAN" pitchFamily="2" charset="0"/>
                <a:cs typeface="NikoshBAN" pitchFamily="2" charset="0"/>
                <a:hlinkClick r:id="rId6" tooltip="সিন্ধু প্রদেশ"/>
              </a:rPr>
              <a:t>সিন্ধু</a:t>
            </a:r>
            <a:r>
              <a:rPr lang="bn-IN" sz="2000" dirty="0" smtClean="0">
                <a:latin typeface="NikoshBAN" pitchFamily="2" charset="0"/>
                <a:cs typeface="NikoshBAN" pitchFamily="2" charset="0"/>
              </a:rPr>
              <a:t> জয়ের মাধ্যমে ৷ ৭১২ সালে দামেস্কের খলিফা আল-ওয়ালিদের আশির্বাদপুষ্ট ও বাগদাদের গভর্নর </a:t>
            </a:r>
            <a:r>
              <a:rPr lang="bn-IN" sz="2000" dirty="0" smtClean="0">
                <a:latin typeface="NikoshBAN" pitchFamily="2" charset="0"/>
                <a:cs typeface="NikoshBAN" pitchFamily="2" charset="0"/>
                <a:hlinkClick r:id="rId7" tooltip="হাজ্জাজ বিন ইউসুফ"/>
              </a:rPr>
              <a:t>হাজ্জাজ বিন ইউসুফের</a:t>
            </a:r>
            <a:r>
              <a:rPr lang="bn-IN" sz="2000" dirty="0" smtClean="0">
                <a:latin typeface="NikoshBAN" pitchFamily="2" charset="0"/>
                <a:cs typeface="NikoshBAN" pitchFamily="2" charset="0"/>
              </a:rPr>
              <a:t> দ্বারা পারিচালিত হয়ে কাসিম ভারতে ইসলামের বিজয় ও শাসনের অভিষেক ঘটান ৷ ১৫৯০ এর দশকে </a:t>
            </a:r>
            <a:r>
              <a:rPr lang="bn-IN" sz="2000" dirty="0" smtClean="0">
                <a:latin typeface="NikoshBAN" pitchFamily="2" charset="0"/>
                <a:cs typeface="NikoshBAN" pitchFamily="2" charset="0"/>
                <a:hlinkClick r:id="rId8" tooltip="আকবর"/>
              </a:rPr>
              <a:t>মুঘল সম্রাট আকবরের</a:t>
            </a:r>
            <a:r>
              <a:rPr lang="bn-IN" sz="2000" dirty="0" smtClean="0">
                <a:latin typeface="NikoshBAN" pitchFamily="2" charset="0"/>
                <a:cs typeface="NikoshBAN" pitchFamily="2" charset="0"/>
              </a:rPr>
              <a:t> অধিনে মুসলিম শাসকগণ শক্তভাবে ভারতবর্ষের প্রায় সম্পূর্ন অঞ্চলের নিয়ন্ত্রণ লাভ করে ৷ </a:t>
            </a:r>
            <a:r>
              <a:rPr lang="bn-IN" sz="2000" dirty="0" smtClean="0">
                <a:latin typeface="NikoshBAN" pitchFamily="2" charset="0"/>
                <a:cs typeface="NikoshBAN" pitchFamily="2" charset="0"/>
                <a:hlinkClick r:id="rId9" tooltip="আওরঙ্গজেব"/>
              </a:rPr>
              <a:t>সম্রাট আওরঙ্গজেবের</a:t>
            </a:r>
            <a:r>
              <a:rPr lang="bn-IN" sz="2000" dirty="0" smtClean="0">
                <a:latin typeface="NikoshBAN" pitchFamily="2" charset="0"/>
                <a:cs typeface="NikoshBAN" pitchFamily="2" charset="0"/>
              </a:rPr>
              <a:t> অধীনে (১৬৫৮-১৭০৭) ভারতে মুসলিম নিয়ন্ত্রণ আরো কিছুটা সম্প্রসারিত হয় ৷ ১৭৫৭ সালে পলাশীর যুদ্ধে </a:t>
            </a:r>
            <a:r>
              <a:rPr lang="bn-IN" sz="2000" dirty="0" smtClean="0">
                <a:latin typeface="NikoshBAN" pitchFamily="2" charset="0"/>
                <a:cs typeface="NikoshBAN" pitchFamily="2" charset="0"/>
                <a:hlinkClick r:id="rId10" tooltip="ব্রিটিশ ইস্ট ইন্ডিয়া কোম্পানি"/>
              </a:rPr>
              <a:t>ব্রিটিশ ইষ্ট ইন্ডিয়া কোম্পানি</a:t>
            </a:r>
            <a:r>
              <a:rPr lang="bn-IN" sz="2000" dirty="0" smtClean="0">
                <a:latin typeface="NikoshBAN" pitchFamily="2" charset="0"/>
                <a:cs typeface="NikoshBAN" pitchFamily="2" charset="0"/>
              </a:rPr>
              <a:t>র ভাড়াটিয়া বাহিনীর হাতে বাংলার নবাব সিরাজ-উদ-দৌলার পরাজয় ভারতে ব্রিটিশ শাসনের সূচনা করে ৷ ১৭৯৯ সালে সর্বশেষ স্বাধীন মুসলিম শাসক মহীশুরের </a:t>
            </a:r>
            <a:r>
              <a:rPr lang="bn-IN" sz="2000" dirty="0" smtClean="0">
                <a:latin typeface="NikoshBAN" pitchFamily="2" charset="0"/>
                <a:cs typeface="NikoshBAN" pitchFamily="2" charset="0"/>
                <a:hlinkClick r:id="rId11" tooltip="টিপু সুলতান"/>
              </a:rPr>
              <a:t>টিপু সুলতান</a:t>
            </a:r>
            <a:r>
              <a:rPr lang="bn-IN" sz="2000" dirty="0" smtClean="0">
                <a:latin typeface="NikoshBAN" pitchFamily="2" charset="0"/>
                <a:cs typeface="NikoshBAN" pitchFamily="2" charset="0"/>
              </a:rPr>
              <a:t> ইংরেজদের হাতে পরাজিত হলে কার্যত ভারতে স্বাধীন মুসলিম শাসনের সমাপ্তি হয় ৷</a:t>
            </a:r>
            <a:endParaRPr lang="en-US" sz="2000" dirty="0">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2769"/>
                                        </p:tgtEl>
                                        <p:attrNameLst>
                                          <p:attrName>style.visibility</p:attrName>
                                        </p:attrNameLst>
                                      </p:cBhvr>
                                      <p:to>
                                        <p:strVal val="visible"/>
                                      </p:to>
                                    </p:set>
                                    <p:anim calcmode="lin" valueType="num">
                                      <p:cBhvr>
                                        <p:cTn id="12" dur="500" fill="hold"/>
                                        <p:tgtEl>
                                          <p:spTgt spid="32769"/>
                                        </p:tgtEl>
                                        <p:attrNameLst>
                                          <p:attrName>ppt_w</p:attrName>
                                        </p:attrNameLst>
                                      </p:cBhvr>
                                      <p:tavLst>
                                        <p:tav tm="0">
                                          <p:val>
                                            <p:fltVal val="0"/>
                                          </p:val>
                                        </p:tav>
                                        <p:tav tm="100000">
                                          <p:val>
                                            <p:strVal val="#ppt_w"/>
                                          </p:val>
                                        </p:tav>
                                      </p:tavLst>
                                    </p:anim>
                                    <p:anim calcmode="lin" valueType="num">
                                      <p:cBhvr>
                                        <p:cTn id="13" dur="500" fill="hold"/>
                                        <p:tgtEl>
                                          <p:spTgt spid="32769"/>
                                        </p:tgtEl>
                                        <p:attrNameLst>
                                          <p:attrName>ppt_h</p:attrName>
                                        </p:attrNameLst>
                                      </p:cBhvr>
                                      <p:tavLst>
                                        <p:tav tm="0">
                                          <p:val>
                                            <p:fltVal val="0"/>
                                          </p:val>
                                        </p:tav>
                                        <p:tav tm="100000">
                                          <p:val>
                                            <p:strVal val="#ppt_h"/>
                                          </p:val>
                                        </p:tav>
                                      </p:tavLst>
                                    </p:anim>
                                    <p:animEffect transition="in" filter="fade">
                                      <p:cBhvr>
                                        <p:cTn id="14" dur="500"/>
                                        <p:tgtEl>
                                          <p:spTgt spid="32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7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0"/>
            <a:ext cx="2590800" cy="76944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bn-IN" sz="4400" dirty="0" smtClean="0">
                <a:latin typeface="NikoshBAN" pitchFamily="2" charset="0"/>
                <a:cs typeface="NikoshBAN" pitchFamily="2" charset="0"/>
              </a:rPr>
              <a:t>ব্রিটিশ শাসন</a:t>
            </a:r>
            <a:endParaRPr lang="en-US" sz="4400" dirty="0">
              <a:latin typeface="NikoshBAN" pitchFamily="2" charset="0"/>
              <a:cs typeface="NikoshBAN" pitchFamily="2" charset="0"/>
            </a:endParaRPr>
          </a:p>
        </p:txBody>
      </p:sp>
      <p:sp>
        <p:nvSpPr>
          <p:cNvPr id="33793" name="Rectangle 1"/>
          <p:cNvSpPr>
            <a:spLocks noChangeArrowheads="1"/>
          </p:cNvSpPr>
          <p:nvPr/>
        </p:nvSpPr>
        <p:spPr bwMode="auto">
          <a:xfrm>
            <a:off x="533400" y="1676400"/>
            <a:ext cx="80772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IN" sz="2000" dirty="0" smtClean="0">
                <a:latin typeface="NikoshBAN" pitchFamily="2" charset="0"/>
                <a:cs typeface="NikoshBAN" pitchFamily="2" charset="0"/>
              </a:rPr>
              <a:t>ব্রিটিশ শাসনের সময়ে দুটি মারাত্মক </a:t>
            </a:r>
            <a:r>
              <a:rPr lang="bn-IN" sz="2000" dirty="0" smtClean="0">
                <a:latin typeface="NikoshBAN" pitchFamily="2" charset="0"/>
                <a:cs typeface="NikoshBAN" pitchFamily="2" charset="0"/>
                <a:hlinkClick r:id="rId3" tooltip="দুর্ভিক্ষ"/>
              </a:rPr>
              <a:t>দুর্ভিক্ষ</a:t>
            </a:r>
            <a:r>
              <a:rPr lang="bn-IN" sz="2000" dirty="0" smtClean="0">
                <a:latin typeface="NikoshBAN" pitchFamily="2" charset="0"/>
                <a:cs typeface="NikoshBAN" pitchFamily="2" charset="0"/>
              </a:rPr>
              <a:t> বা </a:t>
            </a:r>
            <a:r>
              <a:rPr lang="bn-IN" sz="2000" dirty="0" smtClean="0">
                <a:latin typeface="NikoshBAN" pitchFamily="2" charset="0"/>
                <a:cs typeface="NikoshBAN" pitchFamily="2" charset="0"/>
                <a:hlinkClick r:id="rId4" tooltip="মন্বন্তর (পাতার অস্তিত্ব নেই)"/>
              </a:rPr>
              <a:t>মন্বন্তর</a:t>
            </a:r>
            <a:r>
              <a:rPr lang="bn-IN" sz="2000" dirty="0" smtClean="0">
                <a:latin typeface="NikoshBAN" pitchFamily="2" charset="0"/>
                <a:cs typeface="NikoshBAN" pitchFamily="2" charset="0"/>
              </a:rPr>
              <a:t> বহুমানুষের জীবনহানি ঘটিয়েছিল । প্রথম দুর্ভিক্ষটি ঘটেছিল </a:t>
            </a:r>
            <a:r>
              <a:rPr lang="bn-IN" sz="2000" dirty="0" smtClean="0">
                <a:latin typeface="NikoshBAN" pitchFamily="2" charset="0"/>
                <a:cs typeface="NikoshBAN" pitchFamily="2" charset="0"/>
                <a:hlinkClick r:id="rId5" tooltip="ছিয়াত্তরের মন্বন্তর"/>
              </a:rPr>
              <a:t>১৭৭০</a:t>
            </a:r>
            <a:r>
              <a:rPr lang="bn-IN" sz="2000" dirty="0" smtClean="0">
                <a:latin typeface="NikoshBAN" pitchFamily="2" charset="0"/>
                <a:cs typeface="NikoshBAN" pitchFamily="2" charset="0"/>
              </a:rPr>
              <a:t> খ্রীষ্টাব্দে এবং দ্বিতীয়টি ঘটেছিল ১৯৪৩ খ্রীষ্টাব্দে । </a:t>
            </a:r>
            <a:r>
              <a:rPr lang="bn-IN" sz="2000" dirty="0" smtClean="0">
                <a:latin typeface="NikoshBAN" pitchFamily="2" charset="0"/>
                <a:cs typeface="NikoshBAN" pitchFamily="2" charset="0"/>
                <a:hlinkClick r:id="rId6" tooltip="১৭৭০"/>
              </a:rPr>
              <a:t>১৭৭০</a:t>
            </a:r>
            <a:r>
              <a:rPr lang="bn-IN" sz="2000" dirty="0" smtClean="0">
                <a:latin typeface="NikoshBAN" pitchFamily="2" charset="0"/>
                <a:cs typeface="NikoshBAN" pitchFamily="2" charset="0"/>
              </a:rPr>
              <a:t> সালে ব্রিটিশ ইস্ট ইন্ডিয়া কম্পানির রাজত্বকালে বাংলার দুর্ভিক্ষটি ছিল ইতিহাসের সব থেকে বড় দুর্ভিক্ষগুলির মধ্যে একটি । বাংলার এক তৃতীয়াংশ মানুষের মৃত্যু ঘটেছিল </a:t>
            </a:r>
            <a:r>
              <a:rPr lang="bn-IN" sz="2000" dirty="0" smtClean="0">
                <a:latin typeface="NikoshBAN" pitchFamily="2" charset="0"/>
                <a:cs typeface="NikoshBAN" pitchFamily="2" charset="0"/>
                <a:hlinkClick r:id="rId6" tooltip="১৭৭০"/>
              </a:rPr>
              <a:t>১৭৭০</a:t>
            </a:r>
            <a:r>
              <a:rPr lang="bn-IN" sz="2000" dirty="0" smtClean="0">
                <a:latin typeface="NikoshBAN" pitchFamily="2" charset="0"/>
                <a:cs typeface="NikoshBAN" pitchFamily="2" charset="0"/>
              </a:rPr>
              <a:t> এবং তার পরবর্তী বছরগুলিতে ।</a:t>
            </a:r>
            <a:endParaRPr lang="en-US" sz="2000" dirty="0" smtClean="0">
              <a:latin typeface="NikoshBAN" pitchFamily="2" charset="0"/>
              <a:cs typeface="NikoshBAN" pitchFamily="2" charset="0"/>
            </a:endParaRPr>
          </a:p>
          <a:p>
            <a:r>
              <a:rPr lang="bn-IN" sz="2000" dirty="0" smtClean="0">
                <a:latin typeface="NikoshBAN" pitchFamily="2" charset="0"/>
                <a:cs typeface="NikoshBAN" pitchFamily="2" charset="0"/>
              </a:rPr>
              <a:t>১৮৫৭ খ্রীষ্টাব্দের </a:t>
            </a:r>
            <a:r>
              <a:rPr lang="bn-IN" sz="2000" dirty="0" smtClean="0">
                <a:latin typeface="NikoshBAN" pitchFamily="2" charset="0"/>
                <a:cs typeface="NikoshBAN" pitchFamily="2" charset="0"/>
                <a:hlinkClick r:id="rId7" tooltip="সিপাহি বিদ্রোহ"/>
              </a:rPr>
              <a:t>সিপাহি বিদ্রোহ</a:t>
            </a:r>
            <a:r>
              <a:rPr lang="bn-IN" sz="2000" dirty="0" smtClean="0">
                <a:latin typeface="NikoshBAN" pitchFamily="2" charset="0"/>
                <a:cs typeface="NikoshBAN" pitchFamily="2" charset="0"/>
              </a:rPr>
              <a:t> ইস্ট ইন্ডিয়া কম্পানির শাসনের অবসান ঘটায় এবং বাংলা সরাসরি ভাবে ব্রিটিশ রাজবংশের শাসনাধীনে আসে ।</a:t>
            </a:r>
            <a:endParaRPr lang="en-US" sz="2000" dirty="0" smtClean="0">
              <a:latin typeface="NikoshBAN" pitchFamily="2" charset="0"/>
              <a:cs typeface="NikoshBAN" pitchFamily="2" charset="0"/>
            </a:endParaRPr>
          </a:p>
          <a:p>
            <a:r>
              <a:rPr lang="bn-IN" sz="2000" dirty="0" smtClean="0">
                <a:latin typeface="NikoshBAN" pitchFamily="2" charset="0"/>
                <a:cs typeface="NikoshBAN" pitchFamily="2" charset="0"/>
              </a:rPr>
              <a:t>বাংলা ছিল খুব ভালো </a:t>
            </a:r>
            <a:r>
              <a:rPr lang="bn-IN" sz="2000" dirty="0" smtClean="0">
                <a:latin typeface="NikoshBAN" pitchFamily="2" charset="0"/>
                <a:cs typeface="NikoshBAN" pitchFamily="2" charset="0"/>
                <a:hlinkClick r:id="rId8" tooltip="ধান"/>
              </a:rPr>
              <a:t>ধান</a:t>
            </a:r>
            <a:r>
              <a:rPr lang="bn-IN" sz="2000" dirty="0" smtClean="0">
                <a:latin typeface="NikoshBAN" pitchFamily="2" charset="0"/>
                <a:cs typeface="NikoshBAN" pitchFamily="2" charset="0"/>
              </a:rPr>
              <a:t> উৎপাদক অঞ্চল এবং এখানে সূক্ষ সুতিবস্ত্র </a:t>
            </a:r>
            <a:r>
              <a:rPr lang="bn-IN" sz="2000" dirty="0" smtClean="0">
                <a:latin typeface="NikoshBAN" pitchFamily="2" charset="0"/>
                <a:cs typeface="NikoshBAN" pitchFamily="2" charset="0"/>
                <a:hlinkClick r:id="rId9" tooltip="মসলিন"/>
              </a:rPr>
              <a:t>মসলিন</a:t>
            </a:r>
            <a:r>
              <a:rPr lang="bn-IN" sz="2000" dirty="0" smtClean="0">
                <a:latin typeface="NikoshBAN" pitchFamily="2" charset="0"/>
                <a:cs typeface="NikoshBAN" pitchFamily="2" charset="0"/>
              </a:rPr>
              <a:t> তৈরি হত । এছাড়া এই অঞ্চল ছিল পৃথিবীর </a:t>
            </a:r>
            <a:r>
              <a:rPr lang="bn-IN" sz="2000" dirty="0" smtClean="0">
                <a:latin typeface="NikoshBAN" pitchFamily="2" charset="0"/>
                <a:cs typeface="NikoshBAN" pitchFamily="2" charset="0"/>
                <a:hlinkClick r:id="rId10" tooltip="পাট"/>
              </a:rPr>
              <a:t>পাট</a:t>
            </a:r>
            <a:r>
              <a:rPr lang="bn-IN" sz="2000" dirty="0" smtClean="0">
                <a:latin typeface="NikoshBAN" pitchFamily="2" charset="0"/>
                <a:cs typeface="NikoshBAN" pitchFamily="2" charset="0"/>
              </a:rPr>
              <a:t> চাহিদার মুখ্য যোগানকারী । ১৮৫০ সাল থেকেই বাংলায় ভারতের প্রধান শিল্পাঞ্চল গড়ে উঠতে থাকে । এই শিল্পাঞ্চল গড়ে উঠেছিল মূলত কলকাতার আশেপাশে এবং সদ্য গড়ে ওঠা শহরতলি এলাকায় । কিন্তু বাংলার বেশিরভাগ মানুষ তখনও কৃষির উপরেই বেশি নির্ভরশীল ছিলেন । ভারতের রাজনীতি এবং সংস্কৃতিতে বাংলার মানুষেরা অগ্রণী ভূমিকা গ্রহণ করলেও বিশেষ করে(?) পূর্ব বাংলায় তখনও খুব অনুন্নত জেলা ছিল । ১৮৭৭ খ্রীষ্টাব্দে </a:t>
            </a:r>
            <a:r>
              <a:rPr lang="bn-IN" sz="2000" dirty="0" smtClean="0">
                <a:latin typeface="NikoshBAN" pitchFamily="2" charset="0"/>
                <a:cs typeface="NikoshBAN" pitchFamily="2" charset="0"/>
                <a:hlinkClick r:id="rId11" tooltip="রাণী ভিক্টোরিয়া"/>
              </a:rPr>
              <a:t>রাণী ভিক্টোরিয়া</a:t>
            </a:r>
            <a:r>
              <a:rPr lang="bn-IN" sz="2000" dirty="0" smtClean="0">
                <a:latin typeface="NikoshBAN" pitchFamily="2" charset="0"/>
                <a:cs typeface="NikoshBAN" pitchFamily="2" charset="0"/>
              </a:rPr>
              <a:t> যখন ভারতের সম্রাজ্ঞী উপাধিতে নিজেকে ভূষিত করলেন তখন ব্রিটিশরা কলকাতাকে ব্রিটিশ রাজের রাজধানী বলে ঘোষণা করে।</a:t>
            </a:r>
            <a:endParaRPr lang="en-US" sz="2000" dirty="0">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793"/>
                                        </p:tgtEl>
                                        <p:attrNameLst>
                                          <p:attrName>style.visibility</p:attrName>
                                        </p:attrNameLst>
                                      </p:cBhvr>
                                      <p:to>
                                        <p:strVal val="visible"/>
                                      </p:to>
                                    </p:set>
                                    <p:anim calcmode="lin" valueType="num">
                                      <p:cBhvr additive="base">
                                        <p:cTn id="12" dur="500" fill="hold"/>
                                        <p:tgtEl>
                                          <p:spTgt spid="33793"/>
                                        </p:tgtEl>
                                        <p:attrNameLst>
                                          <p:attrName>ppt_x</p:attrName>
                                        </p:attrNameLst>
                                      </p:cBhvr>
                                      <p:tavLst>
                                        <p:tav tm="0">
                                          <p:val>
                                            <p:strVal val="#ppt_x"/>
                                          </p:val>
                                        </p:tav>
                                        <p:tav tm="100000">
                                          <p:val>
                                            <p:strVal val="#ppt_x"/>
                                          </p:val>
                                        </p:tav>
                                      </p:tavLst>
                                    </p:anim>
                                    <p:anim calcmode="lin" valueType="num">
                                      <p:cBhvr additive="base">
                                        <p:cTn id="13" dur="500" fill="hold"/>
                                        <p:tgtEl>
                                          <p:spTgt spid="337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7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533400"/>
            <a:ext cx="3962400" cy="769441"/>
          </a:xfrm>
          <a:prstGeom prst="rect">
            <a:avLst/>
          </a:prstGeom>
          <a:noFill/>
        </p:spPr>
        <p:txBody>
          <a:bodyPr wrap="square" rtlCol="0">
            <a:spAutoFit/>
          </a:bodyPr>
          <a:lstStyle/>
          <a:p>
            <a:pPr algn="ctr"/>
            <a:r>
              <a:rPr lang="en-US" sz="4400" b="1" u="sng" dirty="0" err="1" smtClean="0">
                <a:latin typeface="NikoshBAN" pitchFamily="2" charset="0"/>
                <a:cs typeface="NikoshBAN" pitchFamily="2" charset="0"/>
              </a:rPr>
              <a:t>দলীয়কাজ</a:t>
            </a:r>
            <a:endParaRPr lang="en-US" sz="4400" b="1" u="sng" dirty="0">
              <a:latin typeface="NikoshBAN" pitchFamily="2" charset="0"/>
              <a:cs typeface="NikoshBAN" pitchFamily="2" charset="0"/>
            </a:endParaRPr>
          </a:p>
        </p:txBody>
      </p:sp>
      <p:sp>
        <p:nvSpPr>
          <p:cNvPr id="5" name="TextBox 4"/>
          <p:cNvSpPr txBox="1"/>
          <p:nvPr/>
        </p:nvSpPr>
        <p:spPr>
          <a:xfrm>
            <a:off x="1219200" y="5486400"/>
            <a:ext cx="68580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err="1" smtClean="0">
                <a:latin typeface="NikoshBAN" pitchFamily="2" charset="0"/>
                <a:cs typeface="NikoshBAN" pitchFamily="2" charset="0"/>
              </a:rPr>
              <a:t>মাৎস্যন্যায়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প্রকাশ</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ছিল</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6" name="Picture 5" descr="unnamed (1).jpg"/>
          <p:cNvPicPr>
            <a:picLocks noChangeAspect="1"/>
          </p:cNvPicPr>
          <p:nvPr/>
        </p:nvPicPr>
        <p:blipFill>
          <a:blip r:embed="rId3"/>
          <a:stretch>
            <a:fillRect/>
          </a:stretch>
        </p:blipFill>
        <p:spPr>
          <a:xfrm>
            <a:off x="2057400" y="1600200"/>
            <a:ext cx="4876800" cy="3248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457200"/>
            <a:ext cx="5867400" cy="769441"/>
          </a:xfrm>
          <a:prstGeom prst="rect">
            <a:avLst/>
          </a:prstGeom>
          <a:noFill/>
        </p:spPr>
        <p:txBody>
          <a:bodyPr wrap="square" rtlCol="0">
            <a:spAutoFit/>
          </a:bodyPr>
          <a:lstStyle/>
          <a:p>
            <a:pPr algn="ctr"/>
            <a:r>
              <a:rPr lang="en-US" sz="4400" b="1" u="sng" dirty="0" err="1" smtClean="0">
                <a:latin typeface="NikoshBAN" pitchFamily="2" charset="0"/>
                <a:cs typeface="NikoshBAN" pitchFamily="2" charset="0"/>
              </a:rPr>
              <a:t>মূল্যায়ন</a:t>
            </a:r>
            <a:endParaRPr lang="en-US" sz="4400" b="1" u="sng" dirty="0">
              <a:latin typeface="NikoshBAN" pitchFamily="2" charset="0"/>
              <a:cs typeface="NikoshBAN" pitchFamily="2" charset="0"/>
            </a:endParaRPr>
          </a:p>
        </p:txBody>
      </p:sp>
      <p:pic>
        <p:nvPicPr>
          <p:cNvPr id="4" name="Picture 3" descr="Srirampur-Mosque1_Patuyakhali_Bangladesh.jpg"/>
          <p:cNvPicPr>
            <a:picLocks noChangeAspect="1"/>
          </p:cNvPicPr>
          <p:nvPr/>
        </p:nvPicPr>
        <p:blipFill>
          <a:blip r:embed="rId3"/>
          <a:stretch>
            <a:fillRect/>
          </a:stretch>
        </p:blipFill>
        <p:spPr>
          <a:xfrm>
            <a:off x="2667000" y="1219200"/>
            <a:ext cx="3886200" cy="22206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838200" y="4191000"/>
            <a:ext cx="8077200" cy="523220"/>
          </a:xfrm>
          <a:prstGeom prst="rect">
            <a:avLst/>
          </a:prstGeom>
          <a:noFill/>
        </p:spPr>
        <p:txBody>
          <a:bodyPr wrap="square" rtlCol="0">
            <a:spAutoFit/>
          </a:bodyPr>
          <a:lstStyle/>
          <a:p>
            <a:pPr>
              <a:buFont typeface="Wingdings" pitchFamily="2" charset="2"/>
              <a:buChar char="Ø"/>
            </a:pPr>
            <a:r>
              <a:rPr lang="bn-IN" sz="2800" dirty="0" smtClean="0">
                <a:latin typeface="NikoshBAN" pitchFamily="2" charset="0"/>
                <a:cs typeface="NikoshBAN" pitchFamily="2" charset="0"/>
              </a:rPr>
              <a:t>বাংলার প্রথম স্বাধীন রাজা ছিলেন</a:t>
            </a:r>
            <a:r>
              <a:rPr lang="bn-IN" dirty="0" smtClean="0"/>
              <a:t> </a:t>
            </a:r>
            <a:r>
              <a:rPr lang="en-US" dirty="0" err="1" smtClean="0"/>
              <a:t>কে</a:t>
            </a:r>
            <a:r>
              <a:rPr lang="en-US" dirty="0" smtClean="0"/>
              <a:t> ?</a:t>
            </a:r>
            <a:endParaRPr lang="en-US" dirty="0"/>
          </a:p>
        </p:txBody>
      </p:sp>
      <p:sp>
        <p:nvSpPr>
          <p:cNvPr id="6" name="TextBox 5"/>
          <p:cNvSpPr txBox="1"/>
          <p:nvPr/>
        </p:nvSpPr>
        <p:spPr>
          <a:xfrm>
            <a:off x="914400" y="4800600"/>
            <a:ext cx="4648200" cy="369332"/>
          </a:xfrm>
          <a:prstGeom prst="rect">
            <a:avLst/>
          </a:prstGeom>
          <a:noFill/>
        </p:spPr>
        <p:txBody>
          <a:bodyPr wrap="square" rtlCol="0">
            <a:spAutoFit/>
          </a:bodyPr>
          <a:lstStyle/>
          <a:p>
            <a:pPr>
              <a:buFont typeface="Wingdings" pitchFamily="2" charset="2"/>
              <a:buChar char="Ø"/>
            </a:pPr>
            <a:r>
              <a:rPr lang="en-US" dirty="0" err="1" smtClean="0"/>
              <a:t>গৌড়রাজ</a:t>
            </a:r>
            <a:r>
              <a:rPr lang="en-US" dirty="0" smtClean="0"/>
              <a:t>  </a:t>
            </a:r>
            <a:r>
              <a:rPr lang="en-US" dirty="0" err="1" smtClean="0"/>
              <a:t>শশাংকের</a:t>
            </a:r>
            <a:r>
              <a:rPr lang="en-US" dirty="0" smtClean="0"/>
              <a:t> </a:t>
            </a:r>
            <a:r>
              <a:rPr lang="en-US" dirty="0" err="1" smtClean="0"/>
              <a:t>রাজধানী</a:t>
            </a:r>
            <a:r>
              <a:rPr lang="en-US" dirty="0" smtClean="0"/>
              <a:t> </a:t>
            </a:r>
            <a:r>
              <a:rPr lang="en-US" dirty="0" err="1" smtClean="0"/>
              <a:t>ছিল</a:t>
            </a:r>
            <a:r>
              <a:rPr lang="en-US" dirty="0" smtClean="0"/>
              <a:t> </a:t>
            </a:r>
            <a:r>
              <a:rPr lang="en-US" dirty="0" err="1" smtClean="0"/>
              <a:t>কোনটি</a:t>
            </a:r>
            <a:r>
              <a:rPr lang="en-US" dirty="0" smtClean="0"/>
              <a:t>?</a:t>
            </a:r>
            <a:endParaRPr lang="en-US" dirty="0"/>
          </a:p>
        </p:txBody>
      </p:sp>
      <p:sp>
        <p:nvSpPr>
          <p:cNvPr id="7" name="TextBox 6"/>
          <p:cNvSpPr txBox="1"/>
          <p:nvPr/>
        </p:nvSpPr>
        <p:spPr>
          <a:xfrm>
            <a:off x="914400" y="5486400"/>
            <a:ext cx="5791200" cy="369332"/>
          </a:xfrm>
          <a:prstGeom prst="rect">
            <a:avLst/>
          </a:prstGeom>
          <a:noFill/>
        </p:spPr>
        <p:txBody>
          <a:bodyPr wrap="square" rtlCol="0">
            <a:spAutoFit/>
          </a:bodyPr>
          <a:lstStyle/>
          <a:p>
            <a:pPr>
              <a:buFont typeface="Wingdings" pitchFamily="2" charset="2"/>
              <a:buChar char="Ø"/>
            </a:pPr>
            <a:r>
              <a:rPr lang="en-US" dirty="0" err="1" smtClean="0"/>
              <a:t>প্রাচীন</a:t>
            </a:r>
            <a:r>
              <a:rPr lang="en-US" dirty="0" smtClean="0"/>
              <a:t> </a:t>
            </a:r>
            <a:r>
              <a:rPr lang="en-US" dirty="0" err="1" smtClean="0"/>
              <a:t>বাংলার</a:t>
            </a:r>
            <a:r>
              <a:rPr lang="en-US" dirty="0" smtClean="0"/>
              <a:t> </a:t>
            </a:r>
            <a:r>
              <a:rPr lang="en-US" dirty="0" err="1" smtClean="0"/>
              <a:t>শাসক</a:t>
            </a:r>
            <a:r>
              <a:rPr lang="en-US" dirty="0" smtClean="0"/>
              <a:t> </a:t>
            </a:r>
            <a:r>
              <a:rPr lang="en-US" dirty="0" err="1" smtClean="0"/>
              <a:t>গন</a:t>
            </a:r>
            <a:r>
              <a:rPr lang="en-US" dirty="0" smtClean="0"/>
              <a:t> </a:t>
            </a:r>
            <a:r>
              <a:rPr lang="en-US" dirty="0" err="1" smtClean="0"/>
              <a:t>কেন</a:t>
            </a:r>
            <a:r>
              <a:rPr lang="en-US" dirty="0" smtClean="0"/>
              <a:t> </a:t>
            </a:r>
            <a:r>
              <a:rPr lang="en-US" dirty="0" err="1" smtClean="0"/>
              <a:t>উপাধি</a:t>
            </a:r>
            <a:r>
              <a:rPr lang="en-US" dirty="0" smtClean="0"/>
              <a:t>  </a:t>
            </a:r>
            <a:r>
              <a:rPr lang="en-US" dirty="0" err="1" smtClean="0"/>
              <a:t>ধারণ</a:t>
            </a:r>
            <a:r>
              <a:rPr lang="en-US" dirty="0" smtClean="0"/>
              <a:t> </a:t>
            </a:r>
            <a:r>
              <a:rPr lang="en-US" dirty="0" err="1" smtClean="0"/>
              <a:t>করতেন</a:t>
            </a:r>
            <a:r>
              <a:rPr lang="en-US" dirty="0" smtClean="0"/>
              <a:t> ?</a:t>
            </a:r>
            <a:endParaRPr lang="en-US" dirty="0"/>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ppt_w</p:attrName>
                                        </p:attrNameLst>
                                      </p:cBhvr>
                                      <p:tavLst>
                                        <p:tav tm="0" fmla="#ppt_w*sin(2.5*pi*$)">
                                          <p:val>
                                            <p:fltVal val="0"/>
                                          </p:val>
                                        </p:tav>
                                        <p:tav tm="100000">
                                          <p:val>
                                            <p:fltVal val="1"/>
                                          </p:val>
                                        </p:tav>
                                      </p:tavLst>
                                    </p:anim>
                                    <p:anim calcmode="lin" valueType="num">
                                      <p:cBhvr>
                                        <p:cTn id="2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ppt_w</p:attrName>
                                        </p:attrNameLst>
                                      </p:cBhvr>
                                      <p:tavLst>
                                        <p:tav tm="0" fmla="#ppt_w*sin(2.5*pi*$)">
                                          <p:val>
                                            <p:fltVal val="0"/>
                                          </p:val>
                                        </p:tav>
                                        <p:tav tm="100000">
                                          <p:val>
                                            <p:fltVal val="1"/>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85800"/>
            <a:ext cx="4495800" cy="769441"/>
          </a:xfrm>
          <a:prstGeom prst="rect">
            <a:avLst/>
          </a:prstGeom>
          <a:noFill/>
        </p:spPr>
        <p:txBody>
          <a:bodyPr wrap="square" rtlCol="0">
            <a:spAutoFit/>
          </a:bodyPr>
          <a:lstStyle/>
          <a:p>
            <a:pPr algn="ctr"/>
            <a:r>
              <a:rPr lang="en-US" sz="4400" b="1" u="sng" dirty="0" err="1" smtClean="0"/>
              <a:t>বাড়ীর</a:t>
            </a:r>
            <a:r>
              <a:rPr lang="en-US" sz="4400" b="1" u="sng" dirty="0" smtClean="0"/>
              <a:t> </a:t>
            </a:r>
            <a:r>
              <a:rPr lang="en-US" sz="4400" b="1" u="sng" dirty="0" err="1" smtClean="0"/>
              <a:t>কাজ</a:t>
            </a:r>
            <a:endParaRPr lang="en-US" sz="4400" b="1" u="sng" dirty="0"/>
          </a:p>
        </p:txBody>
      </p:sp>
      <p:sp>
        <p:nvSpPr>
          <p:cNvPr id="3" name="TextBox 2"/>
          <p:cNvSpPr txBox="1"/>
          <p:nvPr/>
        </p:nvSpPr>
        <p:spPr>
          <a:xfrm>
            <a:off x="685800" y="2895600"/>
            <a:ext cx="8001000" cy="1323439"/>
          </a:xfrm>
          <a:prstGeom prst="rect">
            <a:avLst/>
          </a:prstGeom>
          <a:noFill/>
        </p:spPr>
        <p:txBody>
          <a:bodyPr wrap="square" rtlCol="0">
            <a:spAutoFit/>
          </a:bodyPr>
          <a:lstStyle/>
          <a:p>
            <a:pPr>
              <a:buFont typeface="Wingdings" pitchFamily="2" charset="2"/>
              <a:buChar char="Ø"/>
            </a:pPr>
            <a:r>
              <a:rPr lang="en-US" sz="4000" dirty="0" err="1" smtClean="0">
                <a:solidFill>
                  <a:srgbClr val="1C1E21"/>
                </a:solidFill>
                <a:latin typeface="NikoshBAN" pitchFamily="2" charset="0"/>
                <a:ea typeface="Times New Roman" pitchFamily="18" charset="0"/>
                <a:cs typeface="NikoshBAN" pitchFamily="2" charset="0"/>
              </a:rPr>
              <a:t>যে</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সকল</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শক্তির</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সাথে</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শশাংকের</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সংঘর্ষ</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হয়েছিল</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তার</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একটি</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তালিকা</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প্রস্তুত</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কর</a:t>
            </a:r>
            <a:r>
              <a:rPr lang="en-US" sz="4000" dirty="0" smtClean="0">
                <a:solidFill>
                  <a:srgbClr val="1C1E21"/>
                </a:solidFill>
                <a:latin typeface="NikoshBAN" pitchFamily="2" charset="0"/>
                <a:ea typeface="Times New Roman" pitchFamily="18" charset="0"/>
                <a:cs typeface="NikoshBAN" pitchFamily="2" charset="0"/>
              </a:rPr>
              <a:t>।</a:t>
            </a:r>
            <a:endParaRPr lang="en-US" sz="4000" dirty="0"/>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066800"/>
            <a:ext cx="5334000" cy="1323439"/>
          </a:xfrm>
          <a:prstGeom prst="rect">
            <a:avLst/>
          </a:prstGeom>
          <a:noFill/>
        </p:spPr>
        <p:txBody>
          <a:bodyPr wrap="square" rtlCol="0">
            <a:spAutoFit/>
          </a:bodyPr>
          <a:lstStyle/>
          <a:p>
            <a:pPr algn="ctr"/>
            <a:r>
              <a:rPr lang="en-US" sz="8000" dirty="0" err="1" smtClean="0">
                <a:latin typeface="NikoshBAN" pitchFamily="2" charset="0"/>
                <a:cs typeface="NikoshBAN" pitchFamily="2" charset="0"/>
              </a:rPr>
              <a:t>ধন্যবাদ</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5" name="Picture 4" descr="Tomb.jpg"/>
          <p:cNvPicPr>
            <a:picLocks noChangeAspect="1"/>
          </p:cNvPicPr>
          <p:nvPr/>
        </p:nvPicPr>
        <p:blipFill>
          <a:blip r:embed="rId3"/>
          <a:stretch>
            <a:fillRect/>
          </a:stretch>
        </p:blipFill>
        <p:spPr>
          <a:xfrm>
            <a:off x="2667000" y="2590800"/>
            <a:ext cx="3333750" cy="1905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0"/>
          <p:cNvSpPr txBox="1">
            <a:spLocks/>
          </p:cNvSpPr>
          <p:nvPr/>
        </p:nvSpPr>
        <p:spPr>
          <a:xfrm>
            <a:off x="1371600" y="1066800"/>
            <a:ext cx="3124200" cy="4191000"/>
          </a:xfrm>
          <a:prstGeom prst="rect">
            <a:avLst/>
          </a:prstGeom>
          <a:ln w="66675">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bn-BD" sz="3600" dirty="0" smtClean="0">
                <a:effectLst>
                  <a:outerShdw blurRad="38100" dist="38100" dir="2700000" algn="tl">
                    <a:srgbClr val="000000">
                      <a:alpha val="43137"/>
                    </a:srgbClr>
                  </a:outerShdw>
                </a:effectLst>
                <a:latin typeface="NikoshBAN" pitchFamily="2" charset="0"/>
                <a:cs typeface="NikoshBAN" pitchFamily="2" charset="0"/>
              </a:rPr>
              <a:t>শিক্ষক</a:t>
            </a:r>
            <a:endParaRPr lang="en-US" sz="3600" u="sng" dirty="0">
              <a:solidFill>
                <a:srgbClr val="0052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Content Placeholder 12"/>
          <p:cNvSpPr txBox="1">
            <a:spLocks/>
          </p:cNvSpPr>
          <p:nvPr/>
        </p:nvSpPr>
        <p:spPr>
          <a:xfrm>
            <a:off x="4724400" y="1066800"/>
            <a:ext cx="3228112" cy="4191000"/>
          </a:xfrm>
          <a:prstGeom prst="rect">
            <a:avLst/>
          </a:prstGeom>
          <a:ln w="66675">
            <a:solidFill>
              <a:schemeClr val="tx1"/>
            </a:solidFill>
          </a:ln>
        </p:spPr>
        <p:txBody>
          <a:bodyPr/>
          <a:lstStyle/>
          <a:p>
            <a:pPr marL="342900" lvl="0" indent="-342900" algn="ctr">
              <a:spcBef>
                <a:spcPct val="20000"/>
              </a:spcBef>
              <a:defRPr/>
            </a:pPr>
            <a:r>
              <a:rPr kumimoji="0" lang="bn-BD" sz="3600" b="1" i="0" strike="noStrike" kern="1200" normalizeH="0" baseline="0" noProof="0" dirty="0" smtClean="0">
                <a:ln w="10541" cmpd="sng">
                  <a:solidFill>
                    <a:schemeClr val="accent1">
                      <a:shade val="88000"/>
                      <a:satMod val="110000"/>
                    </a:schemeClr>
                  </a:solidFill>
                  <a:prstDash val="solid"/>
                </a:ln>
                <a:solidFill>
                  <a:schemeClr val="accent4">
                    <a:lumMod val="10000"/>
                  </a:schemeClr>
                </a:solidFill>
                <a:uLnTx/>
                <a:uFillTx/>
                <a:latin typeface="NikoshBAN" pitchFamily="2" charset="0"/>
                <a:cs typeface="NikoshBAN" pitchFamily="2" charset="0"/>
              </a:rPr>
              <a:t>পাঠ </a:t>
            </a:r>
          </a:p>
          <a:p>
            <a:pPr marL="342900" lvl="0" indent="-342900" algn="ctr">
              <a:spcBef>
                <a:spcPct val="20000"/>
              </a:spcBef>
              <a:defRPr/>
            </a:pPr>
            <a:r>
              <a:rPr kumimoji="0" lang="bn-BD" sz="3200" b="1" i="0" u="none" strike="noStrike" kern="1200" cap="none" spc="0" normalizeH="0" baseline="0" noProof="0" dirty="0" smtClean="0">
                <a:ln/>
                <a:solidFill>
                  <a:srgbClr val="FF0000"/>
                </a:solidFill>
                <a:effectLst/>
                <a:uLnTx/>
                <a:uFillTx/>
                <a:latin typeface="NikoshBAN" pitchFamily="2" charset="0"/>
                <a:cs typeface="NikoshBAN" pitchFamily="2" charset="0"/>
              </a:rPr>
              <a:t>শ্রে</a:t>
            </a:r>
            <a:r>
              <a:rPr lang="en-US" sz="3200" b="1" dirty="0" err="1" smtClean="0">
                <a:ln/>
                <a:solidFill>
                  <a:srgbClr val="FF0000"/>
                </a:solidFill>
                <a:latin typeface="NikoshBAN" pitchFamily="2" charset="0"/>
                <a:cs typeface="NikoshBAN" pitchFamily="2" charset="0"/>
              </a:rPr>
              <a:t>ণি</a:t>
            </a:r>
            <a:r>
              <a:rPr lang="en-US" sz="3200" b="1" dirty="0" smtClean="0">
                <a:ln/>
                <a:solidFill>
                  <a:srgbClr val="FF0000"/>
                </a:solidFill>
                <a:latin typeface="NikoshBAN" pitchFamily="2" charset="0"/>
                <a:cs typeface="NikoshBAN" pitchFamily="2" charset="0"/>
              </a:rPr>
              <a:t>: </a:t>
            </a:r>
            <a:r>
              <a:rPr lang="bn-BD" sz="3200" b="1" dirty="0" smtClean="0">
                <a:ln/>
                <a:solidFill>
                  <a:srgbClr val="FF0000"/>
                </a:solidFill>
                <a:latin typeface="NikoshBAN" pitchFamily="2" charset="0"/>
                <a:cs typeface="NikoshBAN" pitchFamily="2" charset="0"/>
              </a:rPr>
              <a:t>নবম</a:t>
            </a:r>
            <a:endParaRPr kumimoji="0" lang="bn-BD" sz="3200" b="1" i="0" u="none" strike="noStrike" kern="1200" cap="none" spc="0" normalizeH="0" baseline="0" noProof="0" dirty="0" smtClean="0">
              <a:ln/>
              <a:solidFill>
                <a:srgbClr val="FF0000"/>
              </a:solidFill>
              <a:effectLst/>
              <a:uLnTx/>
              <a:uFillTx/>
              <a:latin typeface="NikoshBAN" pitchFamily="2" charset="0"/>
              <a:cs typeface="NikoshBAN" pitchFamily="2" charset="0"/>
            </a:endParaRPr>
          </a:p>
          <a:p>
            <a:pPr marL="342900" marR="0" lvl="0" indent="-342900" defTabSz="914400" rtl="0" eaLnBrk="1" fontAlgn="auto" latinLnBrk="0" hangingPunct="1">
              <a:lnSpc>
                <a:spcPct val="100000"/>
              </a:lnSpc>
              <a:spcAft>
                <a:spcPts val="0"/>
              </a:spcAft>
              <a:buClrTx/>
              <a:buSzTx/>
              <a:buFont typeface="Arial" pitchFamily="34" charset="0"/>
              <a:buNone/>
              <a:tabLst/>
              <a:defRPr/>
            </a:pPr>
            <a:r>
              <a:rPr kumimoji="0" lang="bn-BD" sz="3200" b="1" i="0" u="none" strike="noStrike" kern="1200" cap="none" spc="0" normalizeH="0" baseline="0" noProof="0" dirty="0" smtClean="0">
                <a:ln/>
                <a:solidFill>
                  <a:srgbClr val="009900"/>
                </a:solidFill>
                <a:effectLst/>
                <a:uLnTx/>
                <a:uFillTx/>
                <a:latin typeface="NikoshBAN" pitchFamily="2" charset="0"/>
                <a:cs typeface="NikoshBAN" pitchFamily="2" charset="0"/>
              </a:rPr>
              <a:t>বিষয়</a:t>
            </a:r>
            <a:r>
              <a:rPr kumimoji="0" lang="en-US" sz="3200" b="1" i="0" u="none" strike="noStrike" kern="1200" cap="none" spc="0" normalizeH="0" baseline="0" noProof="0" dirty="0" smtClean="0">
                <a:ln/>
                <a:solidFill>
                  <a:srgbClr val="009900"/>
                </a:solidFill>
                <a:effectLst/>
                <a:uLnTx/>
                <a:uFillTx/>
                <a:latin typeface="NikoshBAN" pitchFamily="2" charset="0"/>
                <a:cs typeface="NikoshBAN" pitchFamily="2" charset="0"/>
              </a:rPr>
              <a:t>:</a:t>
            </a:r>
            <a:r>
              <a:rPr kumimoji="0" lang="bn-BD" sz="3200" b="1" i="0" u="none" strike="noStrike" kern="1200" cap="none" spc="0" normalizeH="0" baseline="0" noProof="0" dirty="0" smtClean="0">
                <a:ln/>
                <a:solidFill>
                  <a:srgbClr val="009900"/>
                </a:solidFill>
                <a:effectLst/>
                <a:uLnTx/>
                <a:uFillTx/>
                <a:latin typeface="NikoshBAN" pitchFamily="2" charset="0"/>
                <a:cs typeface="NikoshBAN" pitchFamily="2" charset="0"/>
              </a:rPr>
              <a:t> </a:t>
            </a:r>
            <a:r>
              <a:rPr kumimoji="0" lang="en-US" sz="2800" b="1" i="0" u="none" strike="noStrike" kern="1200" cap="none" spc="0" normalizeH="0" baseline="0" dirty="0" err="1" smtClean="0">
                <a:ln/>
                <a:solidFill>
                  <a:srgbClr val="009900"/>
                </a:solidFill>
                <a:effectLst/>
                <a:uLnTx/>
                <a:uFillTx/>
                <a:latin typeface="NikoshBAN" pitchFamily="2" charset="0"/>
                <a:cs typeface="NikoshBAN" pitchFamily="2" charset="0"/>
              </a:rPr>
              <a:t>বাংলাদেশ</a:t>
            </a:r>
            <a:r>
              <a:rPr kumimoji="0" lang="en-US" sz="2800" b="1" i="0" u="none" strike="noStrike" kern="1200" cap="none" spc="0" normalizeH="0" dirty="0" smtClean="0">
                <a:ln/>
                <a:solidFill>
                  <a:srgbClr val="009900"/>
                </a:solidFill>
                <a:effectLst/>
                <a:uLnTx/>
                <a:uFillTx/>
                <a:latin typeface="NikoshBAN" pitchFamily="2" charset="0"/>
                <a:cs typeface="NikoshBAN" pitchFamily="2" charset="0"/>
              </a:rPr>
              <a:t> </a:t>
            </a:r>
            <a:r>
              <a:rPr kumimoji="0" lang="en-US" sz="2800" b="1" i="0" u="none" strike="noStrike" kern="1200" cap="none" spc="0" normalizeH="0" dirty="0" err="1" smtClean="0">
                <a:ln/>
                <a:solidFill>
                  <a:srgbClr val="009900"/>
                </a:solidFill>
                <a:effectLst/>
                <a:uLnTx/>
                <a:uFillTx/>
                <a:latin typeface="NikoshBAN" pitchFamily="2" charset="0"/>
                <a:cs typeface="NikoshBAN" pitchFamily="2" charset="0"/>
              </a:rPr>
              <a:t>ইতিহাস</a:t>
            </a:r>
            <a:r>
              <a:rPr kumimoji="0" lang="en-US" sz="2800" b="1" i="0" u="none" strike="noStrike" kern="1200" cap="none" spc="0" normalizeH="0" dirty="0" smtClean="0">
                <a:ln/>
                <a:solidFill>
                  <a:srgbClr val="009900"/>
                </a:solidFill>
                <a:effectLst/>
                <a:uLnTx/>
                <a:uFillTx/>
                <a:latin typeface="NikoshBAN" pitchFamily="2" charset="0"/>
                <a:cs typeface="NikoshBAN" pitchFamily="2" charset="0"/>
              </a:rPr>
              <a:t> ও </a:t>
            </a:r>
            <a:r>
              <a:rPr kumimoji="0" lang="en-US" sz="2800" b="1" i="0" u="none" strike="noStrike" kern="1200" cap="none" spc="0" normalizeH="0" dirty="0" err="1" smtClean="0">
                <a:ln/>
                <a:solidFill>
                  <a:srgbClr val="009900"/>
                </a:solidFill>
                <a:effectLst/>
                <a:uLnTx/>
                <a:uFillTx/>
                <a:latin typeface="NikoshBAN" pitchFamily="2" charset="0"/>
                <a:cs typeface="NikoshBAN" pitchFamily="2" charset="0"/>
              </a:rPr>
              <a:t>বিশ্বসভ্যতা</a:t>
            </a:r>
            <a:endParaRPr lang="en-US" sz="2800" b="1" dirty="0" smtClean="0">
              <a:ln/>
              <a:solidFill>
                <a:srgbClr val="009900"/>
              </a:solidFill>
              <a:latin typeface="NikoshBAN" pitchFamily="2" charset="0"/>
              <a:cs typeface="NikoshBAN" pitchFamily="2" charset="0"/>
            </a:endParaRPr>
          </a:p>
          <a:p>
            <a:pPr marL="342900" marR="0" lvl="0" indent="-342900" defTabSz="914400" rtl="0" eaLnBrk="1" fontAlgn="auto" latinLnBrk="0" hangingPunct="1">
              <a:lnSpc>
                <a:spcPct val="100000"/>
              </a:lnSpc>
              <a:spcAft>
                <a:spcPts val="0"/>
              </a:spcAft>
              <a:buClrTx/>
              <a:buSzTx/>
              <a:buFont typeface="Arial" pitchFamily="34" charset="0"/>
              <a:buNone/>
              <a:tabLst/>
              <a:defRPr/>
            </a:pPr>
            <a:r>
              <a:rPr kumimoji="0" lang="en-US" sz="3600" b="1" i="0" u="none" strike="noStrike" kern="1200" cap="none" spc="0" normalizeH="0" baseline="0" noProof="0" dirty="0" err="1" smtClean="0">
                <a:ln/>
                <a:solidFill>
                  <a:schemeClr val="accent1">
                    <a:lumMod val="75000"/>
                  </a:schemeClr>
                </a:solidFill>
                <a:effectLst/>
                <a:uLnTx/>
                <a:uFillTx/>
                <a:latin typeface="NikoshBAN" pitchFamily="2" charset="0"/>
                <a:cs typeface="NikoshBAN" pitchFamily="2" charset="0"/>
              </a:rPr>
              <a:t>অধ্যায়</a:t>
            </a:r>
            <a:r>
              <a:rPr lang="en-US" sz="3600" b="1" dirty="0" smtClean="0">
                <a:ln/>
                <a:solidFill>
                  <a:schemeClr val="accent1">
                    <a:lumMod val="75000"/>
                  </a:schemeClr>
                </a:solidFill>
                <a:latin typeface="NikoshBAN" pitchFamily="2" charset="0"/>
                <a:cs typeface="NikoshBAN" pitchFamily="2" charset="0"/>
              </a:rPr>
              <a:t>ঃ </a:t>
            </a:r>
            <a:r>
              <a:rPr lang="en-US" sz="3600" b="1" dirty="0" err="1" smtClean="0">
                <a:ln/>
                <a:solidFill>
                  <a:schemeClr val="accent1">
                    <a:lumMod val="75000"/>
                  </a:schemeClr>
                </a:solidFill>
                <a:latin typeface="NikoshBAN" pitchFamily="2" charset="0"/>
                <a:cs typeface="NikoshBAN" pitchFamily="2" charset="0"/>
              </a:rPr>
              <a:t>চতুর্থ</a:t>
            </a:r>
            <a:endParaRPr kumimoji="0" lang="en-US" sz="3200" b="1" i="0" u="none" strike="noStrike" kern="1200" cap="none" spc="0" normalizeH="0" baseline="0" noProof="0" dirty="0" smtClean="0">
              <a:ln/>
              <a:solidFill>
                <a:schemeClr val="accent1">
                  <a:lumMod val="75000"/>
                </a:schemeClr>
              </a:solidFill>
              <a:effectLst/>
              <a:uLnTx/>
              <a:uFillTx/>
              <a:latin typeface="NikoshBAN" pitchFamily="2" charset="0"/>
              <a:cs typeface="NikoshBAN" pitchFamily="2" charset="0"/>
            </a:endParaRPr>
          </a:p>
          <a:p>
            <a:pPr marL="342900" marR="0" lvl="0" indent="-342900" defTabSz="914400" rtl="0" eaLnBrk="1" fontAlgn="auto" latinLnBrk="0" hangingPunct="1">
              <a:lnSpc>
                <a:spcPct val="100000"/>
              </a:lnSpc>
              <a:spcAft>
                <a:spcPts val="0"/>
              </a:spcAft>
              <a:buClrTx/>
              <a:buSzTx/>
              <a:buFont typeface="Arial" pitchFamily="34" charset="0"/>
              <a:buNone/>
              <a:tabLst/>
              <a:defRPr/>
            </a:pPr>
            <a:r>
              <a:rPr lang="en-US" sz="3200" b="1" dirty="0" err="1" smtClean="0">
                <a:ln/>
                <a:solidFill>
                  <a:srgbClr val="C00000"/>
                </a:solidFill>
                <a:latin typeface="NikoshBAN" pitchFamily="2" charset="0"/>
                <a:cs typeface="NikoshBAN" pitchFamily="2" charset="0"/>
              </a:rPr>
              <a:t>সময়</a:t>
            </a:r>
            <a:r>
              <a:rPr lang="en-US" sz="3200" b="1" dirty="0" smtClean="0">
                <a:ln/>
                <a:solidFill>
                  <a:srgbClr val="C00000"/>
                </a:solidFill>
                <a:latin typeface="NikoshBAN" pitchFamily="2" charset="0"/>
                <a:cs typeface="NikoshBAN" pitchFamily="2" charset="0"/>
              </a:rPr>
              <a:t>: ৫০ </a:t>
            </a:r>
            <a:r>
              <a:rPr lang="en-US" sz="3200" b="1" dirty="0" err="1" smtClean="0">
                <a:ln/>
                <a:solidFill>
                  <a:srgbClr val="C00000"/>
                </a:solidFill>
                <a:latin typeface="NikoshBAN" pitchFamily="2" charset="0"/>
                <a:cs typeface="NikoshBAN" pitchFamily="2" charset="0"/>
              </a:rPr>
              <a:t>মিনিট</a:t>
            </a:r>
            <a:endParaRPr lang="en-US" sz="3200" b="1" dirty="0" smtClean="0">
              <a:ln/>
              <a:solidFill>
                <a:srgbClr val="C00000"/>
              </a:solidFill>
              <a:latin typeface="NikoshBAN" pitchFamily="2" charset="0"/>
              <a:cs typeface="NikoshBAN" pitchFamily="2" charset="0"/>
            </a:endParaRPr>
          </a:p>
          <a:p>
            <a:pPr marL="342900" marR="0" lvl="0" indent="-342900" defTabSz="914400" rtl="0" eaLnBrk="1" fontAlgn="auto" latinLnBrk="0" hangingPunct="1">
              <a:lnSpc>
                <a:spcPct val="100000"/>
              </a:lnSpc>
              <a:spcAft>
                <a:spcPts val="0"/>
              </a:spcAft>
              <a:buClrTx/>
              <a:buSzTx/>
              <a:buFont typeface="Arial" pitchFamily="34" charset="0"/>
              <a:buNone/>
              <a:tabLst/>
              <a:defRPr/>
            </a:pPr>
            <a:r>
              <a:rPr lang="en-US" sz="3200" b="1" dirty="0" err="1" smtClean="0">
                <a:ln/>
                <a:solidFill>
                  <a:srgbClr val="003300"/>
                </a:solidFill>
                <a:latin typeface="NikoshBAN" pitchFamily="2" charset="0"/>
                <a:cs typeface="NikoshBAN" pitchFamily="2" charset="0"/>
              </a:rPr>
              <a:t>তারিখ</a:t>
            </a:r>
            <a:r>
              <a:rPr lang="en-US" sz="3200" b="1" dirty="0" smtClean="0">
                <a:ln/>
                <a:solidFill>
                  <a:srgbClr val="003300"/>
                </a:solidFill>
                <a:latin typeface="NikoshBAN" pitchFamily="2" charset="0"/>
                <a:cs typeface="NikoshBAN" pitchFamily="2" charset="0"/>
              </a:rPr>
              <a:t>: </a:t>
            </a:r>
            <a:endParaRPr kumimoji="0" lang="bn-BD" sz="3200" b="1" i="0" u="none" strike="noStrike" kern="1200" cap="none" spc="0" normalizeH="0" baseline="0" noProof="0" dirty="0" smtClean="0">
              <a:ln/>
              <a:solidFill>
                <a:srgbClr val="003300"/>
              </a:solidFill>
              <a:effectLst/>
              <a:uLnTx/>
              <a:uFillTx/>
              <a:latin typeface="NikoshBAN" pitchFamily="2" charset="0"/>
              <a:cs typeface="NikoshBAN"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100" b="1" u="sng" dirty="0" smtClean="0">
              <a:ln/>
              <a:solidFill>
                <a:srgbClr val="4F032E"/>
              </a:solidFill>
              <a:latin typeface="NikoshBAN" pitchFamily="2" charset="0"/>
              <a:cs typeface="NikoshBAN"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1" u="sng" dirty="0" smtClean="0">
              <a:ln/>
              <a:solidFill>
                <a:srgbClr val="4F032E"/>
              </a:solidFill>
              <a:latin typeface="NikoshBAN" pitchFamily="2" charset="0"/>
              <a:cs typeface="NikoshBAN"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1" u="sng" dirty="0" smtClean="0">
              <a:ln/>
              <a:solidFill>
                <a:srgbClr val="4F032E"/>
              </a:solidFill>
              <a:latin typeface="NikoshBAN" pitchFamily="2" charset="0"/>
              <a:cs typeface="NikoshBAN" pitchFamily="2" charset="0"/>
            </a:endParaRPr>
          </a:p>
        </p:txBody>
      </p:sp>
      <p:sp>
        <p:nvSpPr>
          <p:cNvPr id="10" name="TextBox 9"/>
          <p:cNvSpPr txBox="1"/>
          <p:nvPr/>
        </p:nvSpPr>
        <p:spPr>
          <a:xfrm>
            <a:off x="1018312" y="3581400"/>
            <a:ext cx="3934688" cy="1446550"/>
          </a:xfrm>
          <a:prstGeom prst="rect">
            <a:avLst/>
          </a:prstGeom>
          <a:noFill/>
        </p:spPr>
        <p:txBody>
          <a:bodyPr wrap="square" rtlCol="0">
            <a:spAutoFit/>
          </a:bodyPr>
          <a:lstStyle/>
          <a:p>
            <a:pPr algn="ctr">
              <a:defRPr/>
            </a:pPr>
            <a:r>
              <a:rPr lang="en-US" sz="24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অরুন</a:t>
            </a:r>
            <a:r>
              <a:rPr lang="en-US" sz="24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বালা</a:t>
            </a:r>
            <a:r>
              <a:rPr lang="en-US" sz="24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p>
          <a:p>
            <a:pPr algn="ctr">
              <a:defRPr/>
            </a:pPr>
            <a:r>
              <a:rPr lang="en-US" sz="1400" b="1" dirty="0" err="1" smtClean="0">
                <a:ln w="1905"/>
                <a:effectLst>
                  <a:innerShdw blurRad="69850" dist="43180" dir="5400000">
                    <a:srgbClr val="000000">
                      <a:alpha val="65000"/>
                    </a:srgbClr>
                  </a:innerShdw>
                </a:effectLst>
                <a:latin typeface="NikoshBAN" pitchFamily="2" charset="0"/>
                <a:cs typeface="NikoshBAN" pitchFamily="2" charset="0"/>
              </a:rPr>
              <a:t>সহকারী</a:t>
            </a:r>
            <a:r>
              <a:rPr lang="en-US" sz="1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1400" b="1" dirty="0" err="1" smtClean="0">
                <a:ln w="1905"/>
                <a:effectLst>
                  <a:innerShdw blurRad="69850" dist="43180" dir="5400000">
                    <a:srgbClr val="000000">
                      <a:alpha val="65000"/>
                    </a:srgbClr>
                  </a:innerShdw>
                </a:effectLst>
                <a:latin typeface="NikoshBAN" pitchFamily="2" charset="0"/>
                <a:cs typeface="NikoshBAN" pitchFamily="2" charset="0"/>
              </a:rPr>
              <a:t>শিক্ষক</a:t>
            </a:r>
            <a:r>
              <a:rPr lang="en-US" sz="1400" b="1" dirty="0" smtClean="0">
                <a:ln w="1905"/>
                <a:effectLst>
                  <a:innerShdw blurRad="69850" dist="43180" dir="5400000">
                    <a:srgbClr val="000000">
                      <a:alpha val="65000"/>
                    </a:srgbClr>
                  </a:innerShdw>
                </a:effectLst>
                <a:latin typeface="NikoshBAN" pitchFamily="2" charset="0"/>
                <a:cs typeface="NikoshBAN" pitchFamily="2" charset="0"/>
              </a:rPr>
              <a:t> (I.C.T)</a:t>
            </a:r>
          </a:p>
          <a:p>
            <a:pPr algn="ctr">
              <a:defRPr/>
            </a:pPr>
            <a:r>
              <a:rPr lang="en-US" b="1" dirty="0" err="1" smtClean="0">
                <a:ln w="1905"/>
                <a:solidFill>
                  <a:srgbClr val="009900"/>
                </a:solidFill>
                <a:effectLst>
                  <a:innerShdw blurRad="69850" dist="43180" dir="5400000">
                    <a:srgbClr val="000000">
                      <a:alpha val="65000"/>
                    </a:srgbClr>
                  </a:innerShdw>
                </a:effectLst>
                <a:latin typeface="NikoshBAN" pitchFamily="2" charset="0"/>
                <a:cs typeface="NikoshBAN" pitchFamily="2" charset="0"/>
              </a:rPr>
              <a:t>বদনপুর</a:t>
            </a:r>
            <a:r>
              <a:rPr lang="en-US" b="1" dirty="0" smtClean="0">
                <a:ln w="1905"/>
                <a:solidFill>
                  <a:srgbClr val="009900"/>
                </a:solidFill>
                <a:effectLst>
                  <a:innerShdw blurRad="69850" dist="43180" dir="5400000">
                    <a:srgbClr val="000000">
                      <a:alpha val="65000"/>
                    </a:srgbClr>
                  </a:innerShdw>
                </a:effectLst>
                <a:latin typeface="NikoshBAN" pitchFamily="2" charset="0"/>
                <a:cs typeface="NikoshBAN" pitchFamily="2" charset="0"/>
              </a:rPr>
              <a:t> </a:t>
            </a:r>
            <a:r>
              <a:rPr lang="en-US" b="1" dirty="0" err="1" smtClean="0">
                <a:ln w="1905"/>
                <a:solidFill>
                  <a:srgbClr val="009900"/>
                </a:solidFill>
                <a:effectLst>
                  <a:innerShdw blurRad="69850" dist="43180" dir="5400000">
                    <a:srgbClr val="000000">
                      <a:alpha val="65000"/>
                    </a:srgbClr>
                  </a:innerShdw>
                </a:effectLst>
                <a:latin typeface="NikoshBAN" pitchFamily="2" charset="0"/>
                <a:cs typeface="NikoshBAN" pitchFamily="2" charset="0"/>
              </a:rPr>
              <a:t>আর্দশ</a:t>
            </a:r>
            <a:r>
              <a:rPr lang="en-US" b="1" dirty="0" smtClean="0">
                <a:ln w="1905"/>
                <a:solidFill>
                  <a:srgbClr val="009900"/>
                </a:solidFill>
                <a:effectLst>
                  <a:innerShdw blurRad="69850" dist="43180" dir="5400000">
                    <a:srgbClr val="000000">
                      <a:alpha val="65000"/>
                    </a:srgbClr>
                  </a:innerShdw>
                </a:effectLst>
                <a:latin typeface="NikoshBAN" pitchFamily="2" charset="0"/>
                <a:cs typeface="NikoshBAN" pitchFamily="2" charset="0"/>
              </a:rPr>
              <a:t> </a:t>
            </a:r>
            <a:r>
              <a:rPr lang="en-US" b="1" dirty="0" err="1" smtClean="0">
                <a:ln w="1905"/>
                <a:solidFill>
                  <a:srgbClr val="009900"/>
                </a:solidFill>
                <a:effectLst>
                  <a:innerShdw blurRad="69850" dist="43180" dir="5400000">
                    <a:srgbClr val="000000">
                      <a:alpha val="65000"/>
                    </a:srgbClr>
                  </a:innerShdw>
                </a:effectLst>
                <a:latin typeface="NikoshBAN" pitchFamily="2" charset="0"/>
                <a:cs typeface="NikoshBAN" pitchFamily="2" charset="0"/>
              </a:rPr>
              <a:t>মাধ্যমিক</a:t>
            </a:r>
            <a:r>
              <a:rPr lang="en-US" b="1" dirty="0" smtClean="0">
                <a:ln w="1905"/>
                <a:solidFill>
                  <a:srgbClr val="009900"/>
                </a:solidFill>
                <a:effectLst>
                  <a:innerShdw blurRad="69850" dist="43180" dir="5400000">
                    <a:srgbClr val="000000">
                      <a:alpha val="65000"/>
                    </a:srgbClr>
                  </a:innerShdw>
                </a:effectLst>
                <a:latin typeface="NikoshBAN" pitchFamily="2" charset="0"/>
                <a:cs typeface="NikoshBAN" pitchFamily="2" charset="0"/>
              </a:rPr>
              <a:t> </a:t>
            </a:r>
            <a:r>
              <a:rPr lang="en-US" b="1" dirty="0" err="1" smtClean="0">
                <a:ln w="1905"/>
                <a:solidFill>
                  <a:srgbClr val="009900"/>
                </a:solidFill>
                <a:effectLst>
                  <a:innerShdw blurRad="69850" dist="43180" dir="5400000">
                    <a:srgbClr val="000000">
                      <a:alpha val="65000"/>
                    </a:srgbClr>
                  </a:innerShdw>
                </a:effectLst>
                <a:latin typeface="NikoshBAN" pitchFamily="2" charset="0"/>
                <a:cs typeface="NikoshBAN" pitchFamily="2" charset="0"/>
              </a:rPr>
              <a:t>বিদ্যালয়</a:t>
            </a:r>
            <a:endParaRPr lang="en-US" b="1" dirty="0" smtClean="0">
              <a:ln w="1905"/>
              <a:solidFill>
                <a:srgbClr val="009900"/>
              </a:solidFill>
              <a:effectLst>
                <a:innerShdw blurRad="69850" dist="43180" dir="5400000">
                  <a:srgbClr val="000000">
                    <a:alpha val="65000"/>
                  </a:srgbClr>
                </a:innerShdw>
              </a:effectLst>
              <a:latin typeface="NikoshBAN" pitchFamily="2" charset="0"/>
              <a:cs typeface="NikoshBAN" pitchFamily="2" charset="0"/>
            </a:endParaRPr>
          </a:p>
          <a:p>
            <a:pPr algn="ctr">
              <a:defRPr/>
            </a:pPr>
            <a:r>
              <a:rPr lang="en-US" sz="1600" b="1" dirty="0" smtClean="0">
                <a:ln w="1905"/>
                <a:solidFill>
                  <a:srgbClr val="002060"/>
                </a:solidFill>
                <a:effectLst>
                  <a:innerShdw blurRad="69850" dist="43180" dir="5400000">
                    <a:srgbClr val="000000">
                      <a:alpha val="65000"/>
                    </a:srgbClr>
                  </a:innerShdw>
                </a:effectLst>
                <a:latin typeface="+mj-lt"/>
                <a:cs typeface="NikoshBAN" pitchFamily="2" charset="0"/>
              </a:rPr>
              <a:t>akbala1988</a:t>
            </a:r>
            <a:r>
              <a:rPr lang="en-US" sz="1600" b="1" dirty="0" smtClean="0">
                <a:ln w="1905"/>
                <a:solidFill>
                  <a:srgbClr val="002060"/>
                </a:solidFill>
                <a:effectLst>
                  <a:innerShdw blurRad="69850" dist="43180" dir="5400000">
                    <a:srgbClr val="000000">
                      <a:alpha val="65000"/>
                    </a:srgbClr>
                  </a:innerShdw>
                </a:effectLst>
                <a:latin typeface="NikoshBAN" pitchFamily="2" charset="0"/>
                <a:cs typeface="NikoshBAN" pitchFamily="2" charset="0"/>
              </a:rPr>
              <a:t>@gmail.</a:t>
            </a:r>
            <a:r>
              <a:rPr lang="en-US" sz="1600" b="1" dirty="0" smtClean="0">
                <a:ln w="1905"/>
                <a:solidFill>
                  <a:srgbClr val="002060"/>
                </a:solidFill>
                <a:effectLst>
                  <a:innerShdw blurRad="69850" dist="43180" dir="5400000">
                    <a:srgbClr val="000000">
                      <a:alpha val="65000"/>
                    </a:srgbClr>
                  </a:innerShdw>
                </a:effectLst>
                <a:latin typeface="+mj-lt"/>
                <a:cs typeface="NikoshBAN" pitchFamily="2" charset="0"/>
              </a:rPr>
              <a:t>com</a:t>
            </a:r>
          </a:p>
          <a:p>
            <a:pPr algn="ctr">
              <a:defRPr/>
            </a:pPr>
            <a:r>
              <a:rPr lang="en-US" sz="1600" b="1" dirty="0"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Mob: </a:t>
            </a:r>
            <a:r>
              <a:rPr lang="en-US" sz="1600" b="1" dirty="0" smtClean="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01719-261089</a:t>
            </a:r>
            <a:endParaRPr lang="en-US" sz="1600" b="1" dirty="0">
              <a:ln w="1905"/>
              <a:solidFill>
                <a:srgbClr val="FF0066"/>
              </a:solidFill>
              <a:effectLst>
                <a:innerShdw blurRad="69850" dist="43180" dir="5400000">
                  <a:srgbClr val="000000">
                    <a:alpha val="65000"/>
                  </a:srgbClr>
                </a:innerShdw>
              </a:effectLst>
              <a:latin typeface="NikoshBAN" pitchFamily="2" charset="0"/>
              <a:cs typeface="NikoshBAN" pitchFamily="2" charset="0"/>
            </a:endParaRPr>
          </a:p>
        </p:txBody>
      </p:sp>
      <p:sp>
        <p:nvSpPr>
          <p:cNvPr id="2" name="Rectangle 1"/>
          <p:cNvSpPr/>
          <p:nvPr/>
        </p:nvSpPr>
        <p:spPr>
          <a:xfrm>
            <a:off x="2928079" y="87363"/>
            <a:ext cx="3581400" cy="101566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lvl="0" indent="-342900" algn="ctr">
              <a:spcBef>
                <a:spcPct val="20000"/>
              </a:spcBef>
              <a:defRPr/>
            </a:pPr>
            <a:r>
              <a:rPr lang="bn-BD"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পরিচিতি</a:t>
            </a:r>
          </a:p>
        </p:txBody>
      </p:sp>
      <p:pic>
        <p:nvPicPr>
          <p:cNvPr id="3073" name="Picture 1" descr="C:\Users\SMART\Desktop\OTHER FILE\6666.jpg"/>
          <p:cNvPicPr>
            <a:picLocks noChangeAspect="1" noChangeArrowheads="1"/>
          </p:cNvPicPr>
          <p:nvPr/>
        </p:nvPicPr>
        <p:blipFill>
          <a:blip r:embed="rId3"/>
          <a:srcRect/>
          <a:stretch>
            <a:fillRect/>
          </a:stretch>
        </p:blipFill>
        <p:spPr bwMode="auto">
          <a:xfrm>
            <a:off x="2057400" y="1676400"/>
            <a:ext cx="1855788" cy="1752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4121990115"/>
      </p:ext>
    </p:extLst>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073"/>
                                        </p:tgtEl>
                                        <p:attrNameLst>
                                          <p:attrName>style.visibility</p:attrName>
                                        </p:attrNameLst>
                                      </p:cBhvr>
                                      <p:to>
                                        <p:strVal val="visible"/>
                                      </p:to>
                                    </p:set>
                                    <p:anim calcmode="lin" valueType="num">
                                      <p:cBhvr>
                                        <p:cTn id="20" dur="5000" fill="hold"/>
                                        <p:tgtEl>
                                          <p:spTgt spid="3073"/>
                                        </p:tgtEl>
                                        <p:attrNameLst>
                                          <p:attrName>ppt_w</p:attrName>
                                        </p:attrNameLst>
                                      </p:cBhvr>
                                      <p:tavLst>
                                        <p:tav tm="0">
                                          <p:val>
                                            <p:fltVal val="0"/>
                                          </p:val>
                                        </p:tav>
                                        <p:tav tm="100000">
                                          <p:val>
                                            <p:strVal val="#ppt_w"/>
                                          </p:val>
                                        </p:tav>
                                      </p:tavLst>
                                    </p:anim>
                                    <p:anim calcmode="lin" valueType="num">
                                      <p:cBhvr>
                                        <p:cTn id="21" dur="5000" fill="hold"/>
                                        <p:tgtEl>
                                          <p:spTgt spid="3073"/>
                                        </p:tgtEl>
                                        <p:attrNameLst>
                                          <p:attrName>ppt_h</p:attrName>
                                        </p:attrNameLst>
                                      </p:cBhvr>
                                      <p:tavLst>
                                        <p:tav tm="0">
                                          <p:val>
                                            <p:fltVal val="0"/>
                                          </p:val>
                                        </p:tav>
                                        <p:tav tm="100000">
                                          <p:val>
                                            <p:strVal val="#ppt_h"/>
                                          </p:val>
                                        </p:tav>
                                      </p:tavLst>
                                    </p:anim>
                                    <p:animEffect transition="in" filter="fade">
                                      <p:cBhvr>
                                        <p:cTn id="22" dur="5000"/>
                                        <p:tgtEl>
                                          <p:spTgt spid="3073"/>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92914"/>
            <a:ext cx="3048000" cy="523220"/>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800" b="1" dirty="0" smtClean="0">
                <a:latin typeface="NikoshBAN" pitchFamily="2" charset="0"/>
                <a:cs typeface="NikoshBAN" pitchFamily="2" charset="0"/>
              </a:rPr>
              <a:t>আজকের পাঠের বিষয়</a:t>
            </a:r>
            <a:endParaRPr lang="en-US" sz="2800" b="1" dirty="0">
              <a:latin typeface="NikoshBAN" pitchFamily="2" charset="0"/>
              <a:cs typeface="NikoshBAN" pitchFamily="2" charset="0"/>
            </a:endParaRPr>
          </a:p>
        </p:txBody>
      </p:sp>
      <p:sp>
        <p:nvSpPr>
          <p:cNvPr id="6" name="TextBox 5"/>
          <p:cNvSpPr txBox="1"/>
          <p:nvPr/>
        </p:nvSpPr>
        <p:spPr>
          <a:xfrm>
            <a:off x="2590800" y="1295400"/>
            <a:ext cx="4866967" cy="584775"/>
          </a:xfrm>
          <a:prstGeom prst="rect">
            <a:avLst/>
          </a:prstGeom>
          <a:solidFill>
            <a:srgbClr val="FFCCFF"/>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b="1" dirty="0" err="1" smtClean="0">
                <a:latin typeface="NikoshBAN" pitchFamily="2" charset="0"/>
                <a:cs typeface="NikoshBAN" pitchFamily="2" charset="0"/>
              </a:rPr>
              <a:t>প্রাচীন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বাংলার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রাজনৈতিক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ইতিহাস</a:t>
            </a:r>
            <a:endParaRPr lang="en-US" sz="3200" b="1" dirty="0">
              <a:latin typeface="NikoshBAN" pitchFamily="2" charset="0"/>
              <a:cs typeface="NikoshBAN" pitchFamily="2" charset="0"/>
            </a:endParaRPr>
          </a:p>
        </p:txBody>
      </p:sp>
      <p:pic>
        <p:nvPicPr>
          <p:cNvPr id="7" name="Picture 6" descr="Atisha.jpg">
            <a:hlinkClick r:id="rId3"/>
          </p:cNvPr>
          <p:cNvPicPr/>
          <p:nvPr/>
        </p:nvPicPr>
        <p:blipFill>
          <a:blip r:embed="rId4"/>
          <a:srcRect/>
          <a:stretch>
            <a:fillRect/>
          </a:stretch>
        </p:blipFill>
        <p:spPr bwMode="auto">
          <a:xfrm>
            <a:off x="2895600" y="2438400"/>
            <a:ext cx="3232150" cy="3557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798249322"/>
      </p:ext>
    </p:extLst>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iterate type="lt">
                                    <p:tmPct val="0"/>
                                  </p:iterate>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33600" y="914400"/>
            <a:ext cx="4876800"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শিক্ষনফল</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8" name="Rectangle 17"/>
          <p:cNvSpPr/>
          <p:nvPr/>
        </p:nvSpPr>
        <p:spPr>
          <a:xfrm>
            <a:off x="0" y="1828800"/>
            <a:ext cx="8763000" cy="1077218"/>
          </a:xfrm>
          <a:prstGeom prst="rect">
            <a:avLst/>
          </a:prstGeom>
          <a:noFill/>
        </p:spPr>
        <p:txBody>
          <a:bodyPr wrap="square" lIns="91440" tIns="45720" rIns="91440" bIns="45720">
            <a:spAutoFit/>
          </a:bodyPr>
          <a:lstStyle/>
          <a:p>
            <a:pPr algn="ctr">
              <a:buFont typeface="Wingdings" pitchFamily="2" charset="2"/>
              <a:buChar char="Ø"/>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প্রাচীন</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বাংলার</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গুরুত্বপূর্ণ</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রাজবংশ</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ও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তাঁদের</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শাসনকাল</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সম্পর্কে</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বর্ণনা</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করতে</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পারবে</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9" name="Rectangle 18"/>
          <p:cNvSpPr/>
          <p:nvPr/>
        </p:nvSpPr>
        <p:spPr>
          <a:xfrm>
            <a:off x="-228600" y="3200400"/>
            <a:ext cx="9144000" cy="584775"/>
          </a:xfrm>
          <a:prstGeom prst="rect">
            <a:avLst/>
          </a:prstGeom>
          <a:noFill/>
        </p:spPr>
        <p:txBody>
          <a:bodyPr wrap="square" lIns="91440" tIns="45720" rIns="91440" bIns="45720">
            <a:spAutoFit/>
          </a:bodyPr>
          <a:lstStyle/>
          <a:p>
            <a:pPr algn="ctr">
              <a:buFont typeface="Wingdings" pitchFamily="2" charset="2"/>
              <a:buChar char="Ø"/>
            </a:pP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প্রাক-পাল</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যুগের</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রাজনৈতিক</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পরিস্থিতি</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ব্যাখ্যা</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করতে</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পারবে</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20" name="Rectangle 19"/>
          <p:cNvSpPr/>
          <p:nvPr/>
        </p:nvSpPr>
        <p:spPr>
          <a:xfrm>
            <a:off x="-304800" y="4343400"/>
            <a:ext cx="8077201" cy="584775"/>
          </a:xfrm>
          <a:prstGeom prst="rect">
            <a:avLst/>
          </a:prstGeom>
          <a:noFill/>
        </p:spPr>
        <p:txBody>
          <a:bodyPr wrap="square" lIns="91440" tIns="45720" rIns="91440" bIns="45720">
            <a:spAutoFit/>
          </a:bodyPr>
          <a:lstStyle/>
          <a:p>
            <a:pPr algn="ctr">
              <a:buFont typeface="Wingdings" pitchFamily="2" charset="2"/>
              <a:buChar char="Ø"/>
            </a:pP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প্রাচীন</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বাংলার</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শাসনব্যবস্থা</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সম্পর্কে</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অবগত</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হবে</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xmlns="" val="173146716"/>
      </p:ext>
    </p:extLst>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0" fill="hold"/>
                                        <p:tgtEl>
                                          <p:spTgt spid="17"/>
                                        </p:tgtEl>
                                        <p:attrNameLst>
                                          <p:attrName>ppt_w</p:attrName>
                                        </p:attrNameLst>
                                      </p:cBhvr>
                                      <p:tavLst>
                                        <p:tav tm="0">
                                          <p:val>
                                            <p:fltVal val="0"/>
                                          </p:val>
                                        </p:tav>
                                        <p:tav tm="100000">
                                          <p:val>
                                            <p:strVal val="#ppt_w"/>
                                          </p:val>
                                        </p:tav>
                                      </p:tavLst>
                                    </p:anim>
                                    <p:anim calcmode="lin" valueType="num">
                                      <p:cBhvr>
                                        <p:cTn id="8" dur="5000" fill="hold"/>
                                        <p:tgtEl>
                                          <p:spTgt spid="17"/>
                                        </p:tgtEl>
                                        <p:attrNameLst>
                                          <p:attrName>ppt_h</p:attrName>
                                        </p:attrNameLst>
                                      </p:cBhvr>
                                      <p:tavLst>
                                        <p:tav tm="0">
                                          <p:val>
                                            <p:fltVal val="0"/>
                                          </p:val>
                                        </p:tav>
                                        <p:tav tm="100000">
                                          <p:val>
                                            <p:strVal val="#ppt_h"/>
                                          </p:val>
                                        </p:tav>
                                      </p:tavLst>
                                    </p:anim>
                                    <p:animEffect transition="in" filter="fade">
                                      <p:cBhvr>
                                        <p:cTn id="9" dur="5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0" fill="hold"/>
                                        <p:tgtEl>
                                          <p:spTgt spid="18"/>
                                        </p:tgtEl>
                                        <p:attrNameLst>
                                          <p:attrName>ppt_x</p:attrName>
                                        </p:attrNameLst>
                                      </p:cBhvr>
                                      <p:tavLst>
                                        <p:tav tm="0">
                                          <p:val>
                                            <p:strVal val="#ppt_x"/>
                                          </p:val>
                                        </p:tav>
                                        <p:tav tm="100000">
                                          <p:val>
                                            <p:strVal val="#ppt_x"/>
                                          </p:val>
                                        </p:tav>
                                      </p:tavLst>
                                    </p:anim>
                                    <p:anim calcmode="lin" valueType="num">
                                      <p:cBhvr additive="base">
                                        <p:cTn id="15"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0" fill="hold"/>
                                        <p:tgtEl>
                                          <p:spTgt spid="19"/>
                                        </p:tgtEl>
                                        <p:attrNameLst>
                                          <p:attrName>ppt_x</p:attrName>
                                        </p:attrNameLst>
                                      </p:cBhvr>
                                      <p:tavLst>
                                        <p:tav tm="0">
                                          <p:val>
                                            <p:strVal val="#ppt_x"/>
                                          </p:val>
                                        </p:tav>
                                        <p:tav tm="100000">
                                          <p:val>
                                            <p:strVal val="#ppt_x"/>
                                          </p:val>
                                        </p:tav>
                                      </p:tavLst>
                                    </p:anim>
                                    <p:anim calcmode="lin" valueType="num">
                                      <p:cBhvr additive="base">
                                        <p:cTn id="21"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20"/>
                                        </p:tgtEl>
                                        <p:attrNameLst>
                                          <p:attrName>style.visibility</p:attrName>
                                        </p:attrNameLst>
                                      </p:cBhvr>
                                      <p:to>
                                        <p:strVal val="visible"/>
                                      </p:to>
                                    </p:set>
                                    <p:animEffect transition="in" filter="fade">
                                      <p:cBhvr>
                                        <p:cTn id="26" dur="2000"/>
                                        <p:tgtEl>
                                          <p:spTgt spid="20"/>
                                        </p:tgtEl>
                                      </p:cBhvr>
                                    </p:animEffect>
                                    <p:anim calcmode="lin" valueType="num">
                                      <p:cBhvr>
                                        <p:cTn id="27" dur="2000" fill="hold"/>
                                        <p:tgtEl>
                                          <p:spTgt spid="20"/>
                                        </p:tgtEl>
                                        <p:attrNameLst>
                                          <p:attrName>ppt_w</p:attrName>
                                        </p:attrNameLst>
                                      </p:cBhvr>
                                      <p:tavLst>
                                        <p:tav tm="0" fmla="#ppt_w*sin(2.5*pi*$)">
                                          <p:val>
                                            <p:fltVal val="0"/>
                                          </p:val>
                                        </p:tav>
                                        <p:tav tm="100000">
                                          <p:val>
                                            <p:fltVal val="1"/>
                                          </p:val>
                                        </p:tav>
                                      </p:tavLst>
                                    </p:anim>
                                    <p:anim calcmode="lin" valueType="num">
                                      <p:cBhvr>
                                        <p:cTn id="28"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838200"/>
            <a:ext cx="5638800" cy="769441"/>
          </a:xfrm>
          <a:prstGeom prst="rect">
            <a:avLst/>
          </a:prstGeom>
        </p:spPr>
        <p:txBody>
          <a:bodyPr wrap="square">
            <a:spAutoFit/>
          </a:bodyPr>
          <a:lstStyle/>
          <a:p>
            <a:pPr algn="ctr"/>
            <a:r>
              <a:rPr lang="en-US" sz="4400" u="sng" dirty="0" err="1" smtClean="0">
                <a:solidFill>
                  <a:srgbClr val="1C1E21"/>
                </a:solidFill>
                <a:latin typeface="NikoshBAN" pitchFamily="2" charset="0"/>
                <a:cs typeface="NikoshBAN" pitchFamily="2" charset="0"/>
              </a:rPr>
              <a:t>চিত্রটি</a:t>
            </a:r>
            <a:r>
              <a:rPr lang="en-US" sz="4400" u="sng" dirty="0" smtClean="0">
                <a:solidFill>
                  <a:srgbClr val="1C1E21"/>
                </a:solidFill>
                <a:latin typeface="NikoshBAN" pitchFamily="2" charset="0"/>
                <a:cs typeface="NikoshBAN" pitchFamily="2" charset="0"/>
              </a:rPr>
              <a:t> </a:t>
            </a:r>
            <a:r>
              <a:rPr lang="en-US" sz="4400" u="sng" dirty="0" err="1" smtClean="0">
                <a:solidFill>
                  <a:srgbClr val="1C1E21"/>
                </a:solidFill>
                <a:latin typeface="NikoshBAN" pitchFamily="2" charset="0"/>
                <a:cs typeface="NikoshBAN" pitchFamily="2" charset="0"/>
              </a:rPr>
              <a:t>লক্ষ</a:t>
            </a:r>
            <a:r>
              <a:rPr lang="en-US" sz="4400" u="sng" dirty="0" smtClean="0">
                <a:solidFill>
                  <a:srgbClr val="1C1E21"/>
                </a:solidFill>
                <a:latin typeface="NikoshBAN" pitchFamily="2" charset="0"/>
                <a:cs typeface="NikoshBAN" pitchFamily="2" charset="0"/>
              </a:rPr>
              <a:t> </a:t>
            </a:r>
            <a:r>
              <a:rPr lang="en-US" sz="4400" u="sng" dirty="0" err="1" smtClean="0">
                <a:solidFill>
                  <a:srgbClr val="1C1E21"/>
                </a:solidFill>
                <a:latin typeface="NikoshBAN" pitchFamily="2" charset="0"/>
                <a:cs typeface="NikoshBAN" pitchFamily="2" charset="0"/>
              </a:rPr>
              <a:t>কর</a:t>
            </a:r>
            <a:endParaRPr lang="en-US" sz="4400" u="sng" dirty="0"/>
          </a:p>
        </p:txBody>
      </p:sp>
      <p:pic>
        <p:nvPicPr>
          <p:cNvPr id="5" name="Picture 4" descr="pexels-photo-1258865.jpeg"/>
          <p:cNvPicPr>
            <a:picLocks noChangeAspect="1"/>
          </p:cNvPicPr>
          <p:nvPr/>
        </p:nvPicPr>
        <p:blipFill>
          <a:blip r:embed="rId3"/>
          <a:stretch>
            <a:fillRect/>
          </a:stretch>
        </p:blipFill>
        <p:spPr>
          <a:xfrm>
            <a:off x="304800" y="1752600"/>
            <a:ext cx="7239000" cy="4419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81000"/>
            <a:ext cx="62484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3200" b="1" u="sng" dirty="0" err="1" smtClean="0">
                <a:latin typeface="NikoshBAN" pitchFamily="2" charset="0"/>
                <a:cs typeface="NikoshBAN" pitchFamily="2" charset="0"/>
              </a:rPr>
              <a:t>প্রাচীন</a:t>
            </a:r>
            <a:r>
              <a:rPr lang="en-US" sz="3200" b="1" u="sng" dirty="0" smtClean="0">
                <a:latin typeface="NikoshBAN" pitchFamily="2" charset="0"/>
                <a:cs typeface="NikoshBAN" pitchFamily="2" charset="0"/>
              </a:rPr>
              <a:t> </a:t>
            </a:r>
            <a:r>
              <a:rPr lang="en-US" sz="3200" b="1" u="sng" dirty="0" err="1" smtClean="0">
                <a:latin typeface="NikoshBAN" pitchFamily="2" charset="0"/>
                <a:cs typeface="NikoshBAN" pitchFamily="2" charset="0"/>
              </a:rPr>
              <a:t>বাংলার</a:t>
            </a:r>
            <a:r>
              <a:rPr lang="en-US" sz="3200" b="1" u="sng" dirty="0" smtClean="0">
                <a:latin typeface="NikoshBAN" pitchFamily="2" charset="0"/>
                <a:cs typeface="NikoshBAN" pitchFamily="2" charset="0"/>
              </a:rPr>
              <a:t> </a:t>
            </a:r>
            <a:r>
              <a:rPr lang="en-US" sz="3200" b="1" u="sng" dirty="0" err="1" smtClean="0">
                <a:latin typeface="NikoshBAN" pitchFamily="2" charset="0"/>
                <a:cs typeface="NikoshBAN" pitchFamily="2" charset="0"/>
              </a:rPr>
              <a:t>রাজনৈতিক</a:t>
            </a:r>
            <a:r>
              <a:rPr lang="en-US" sz="3200" b="1" u="sng" dirty="0" smtClean="0">
                <a:latin typeface="NikoshBAN" pitchFamily="2" charset="0"/>
                <a:cs typeface="NikoshBAN" pitchFamily="2" charset="0"/>
              </a:rPr>
              <a:t> </a:t>
            </a:r>
            <a:r>
              <a:rPr lang="en-US" sz="3200" b="1" u="sng" dirty="0" err="1" smtClean="0">
                <a:latin typeface="NikoshBAN" pitchFamily="2" charset="0"/>
                <a:cs typeface="NikoshBAN" pitchFamily="2" charset="0"/>
              </a:rPr>
              <a:t>ইতিহাসের</a:t>
            </a:r>
            <a:r>
              <a:rPr lang="en-US" sz="3200" b="1" u="sng" dirty="0" smtClean="0">
                <a:latin typeface="NikoshBAN" pitchFamily="2" charset="0"/>
                <a:cs typeface="NikoshBAN" pitchFamily="2" charset="0"/>
              </a:rPr>
              <a:t> </a:t>
            </a:r>
            <a:r>
              <a:rPr lang="en-US" sz="3200" b="1" u="sng" dirty="0" err="1" smtClean="0">
                <a:latin typeface="NikoshBAN" pitchFamily="2" charset="0"/>
                <a:cs typeface="NikoshBAN" pitchFamily="2" charset="0"/>
              </a:rPr>
              <a:t>মানচিত্র</a:t>
            </a:r>
            <a:endParaRPr lang="en-US" sz="3200" b="1" u="sng" dirty="0" smtClean="0">
              <a:latin typeface="NikoshBAN" pitchFamily="2" charset="0"/>
              <a:cs typeface="NikoshBAN" pitchFamily="2" charset="0"/>
            </a:endParaRPr>
          </a:p>
        </p:txBody>
      </p:sp>
      <p:pic>
        <p:nvPicPr>
          <p:cNvPr id="5" name="Picture 4" descr="HistoryPrachinZug.jpg"/>
          <p:cNvPicPr>
            <a:picLocks noChangeAspect="1"/>
          </p:cNvPicPr>
          <p:nvPr/>
        </p:nvPicPr>
        <p:blipFill>
          <a:blip r:embed="rId3"/>
          <a:stretch>
            <a:fillRect/>
          </a:stretch>
        </p:blipFill>
        <p:spPr>
          <a:xfrm>
            <a:off x="-838200" y="1524001"/>
            <a:ext cx="8763000" cy="4114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04800"/>
            <a:ext cx="49530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3600" b="1" u="sng" dirty="0" smtClean="0">
                <a:solidFill>
                  <a:schemeClr val="accent1">
                    <a:lumMod val="50000"/>
                  </a:schemeClr>
                </a:solidFill>
                <a:latin typeface="NikoshBAN" pitchFamily="2" charset="0"/>
                <a:cs typeface="NikoshBAN" pitchFamily="2" charset="0"/>
                <a:hlinkClick r:id="rId3" tooltip="বঙ্গ"/>
              </a:rPr>
              <a:t>     </a:t>
            </a:r>
            <a:r>
              <a:rPr lang="bn-IN" sz="3600" b="1" dirty="0" smtClean="0">
                <a:solidFill>
                  <a:schemeClr val="accent1">
                    <a:lumMod val="50000"/>
                  </a:schemeClr>
                </a:solidFill>
                <a:latin typeface="NikoshBAN" pitchFamily="2" charset="0"/>
                <a:cs typeface="NikoshBAN" pitchFamily="2" charset="0"/>
                <a:hlinkClick r:id="rId3" tooltip="বঙ্গ"/>
              </a:rPr>
              <a:t>বাংলার</a:t>
            </a:r>
            <a:r>
              <a:rPr lang="bn-IN" sz="3600" b="1" dirty="0" smtClean="0">
                <a:solidFill>
                  <a:schemeClr val="accent1">
                    <a:lumMod val="50000"/>
                  </a:schemeClr>
                </a:solidFill>
                <a:latin typeface="NikoshBAN" pitchFamily="2" charset="0"/>
                <a:cs typeface="NikoshBAN" pitchFamily="2" charset="0"/>
              </a:rPr>
              <a:t> ইতিহাস</a:t>
            </a:r>
            <a:endParaRPr lang="en-US" sz="3600" dirty="0">
              <a:solidFill>
                <a:schemeClr val="accent1">
                  <a:lumMod val="50000"/>
                </a:schemeClr>
              </a:solidFill>
              <a:latin typeface="NikoshBAN" pitchFamily="2" charset="0"/>
              <a:cs typeface="NikoshBAN" pitchFamily="2" charset="0"/>
            </a:endParaRPr>
          </a:p>
        </p:txBody>
      </p:sp>
      <p:sp>
        <p:nvSpPr>
          <p:cNvPr id="6" name="TextBox 5"/>
          <p:cNvSpPr txBox="1"/>
          <p:nvPr/>
        </p:nvSpPr>
        <p:spPr>
          <a:xfrm>
            <a:off x="990600" y="1981200"/>
            <a:ext cx="7162800" cy="3108543"/>
          </a:xfrm>
          <a:prstGeom prst="rect">
            <a:avLst/>
          </a:prstGeom>
          <a:noFill/>
        </p:spPr>
        <p:txBody>
          <a:bodyPr wrap="square" rtlCol="0">
            <a:spAutoFit/>
          </a:bodyPr>
          <a:lstStyle/>
          <a:p>
            <a:r>
              <a:rPr lang="bn-IN" sz="2800" dirty="0" smtClean="0">
                <a:latin typeface="NikoshBAN" pitchFamily="2" charset="0"/>
                <a:cs typeface="NikoshBAN" pitchFamily="2" charset="0"/>
              </a:rPr>
              <a:t>অধুনা </a:t>
            </a:r>
            <a:r>
              <a:rPr lang="bn-IN" sz="2800" u="sng" dirty="0" smtClean="0">
                <a:latin typeface="NikoshBAN" pitchFamily="2" charset="0"/>
                <a:cs typeface="NikoshBAN" pitchFamily="2" charset="0"/>
                <a:hlinkClick r:id="rId4" tooltip="বাংলাদেশ"/>
              </a:rPr>
              <a:t>বাংলাদেশ</a:t>
            </a:r>
            <a:r>
              <a:rPr lang="bn-IN" sz="2800" dirty="0" smtClean="0">
                <a:latin typeface="NikoshBAN" pitchFamily="2" charset="0"/>
                <a:cs typeface="NikoshBAN" pitchFamily="2" charset="0"/>
              </a:rPr>
              <a:t>, </a:t>
            </a:r>
            <a:r>
              <a:rPr lang="bn-IN" sz="2800" u="sng" dirty="0" smtClean="0">
                <a:latin typeface="NikoshBAN" pitchFamily="2" charset="0"/>
                <a:cs typeface="NikoshBAN" pitchFamily="2" charset="0"/>
                <a:hlinkClick r:id="rId5" tooltip="ভারত"/>
              </a:rPr>
              <a:t>ভারতের</a:t>
            </a:r>
            <a:r>
              <a:rPr lang="bn-IN" sz="2800" dirty="0" smtClean="0">
                <a:latin typeface="NikoshBAN" pitchFamily="2" charset="0"/>
                <a:cs typeface="NikoshBAN" pitchFamily="2" charset="0"/>
              </a:rPr>
              <a:t> </a:t>
            </a:r>
            <a:r>
              <a:rPr lang="bn-IN" sz="2800" u="sng" dirty="0" smtClean="0">
                <a:latin typeface="NikoshBAN" pitchFamily="2" charset="0"/>
                <a:cs typeface="NikoshBAN" pitchFamily="2" charset="0"/>
                <a:hlinkClick r:id="rId6" tooltip="পশ্চিমবঙ্গ"/>
              </a:rPr>
              <a:t>পশ্চিমবঙ্গ</a:t>
            </a:r>
            <a:r>
              <a:rPr lang="bn-IN" sz="2800" dirty="0" smtClean="0">
                <a:latin typeface="NikoshBAN" pitchFamily="2" charset="0"/>
                <a:cs typeface="NikoshBAN" pitchFamily="2" charset="0"/>
              </a:rPr>
              <a:t>, </a:t>
            </a:r>
            <a:r>
              <a:rPr lang="bn-IN" sz="2800" u="sng" dirty="0" smtClean="0">
                <a:latin typeface="NikoshBAN" pitchFamily="2" charset="0"/>
                <a:cs typeface="NikoshBAN" pitchFamily="2" charset="0"/>
                <a:hlinkClick r:id="rId7" tooltip="ত্রিপুরা"/>
              </a:rPr>
              <a:t>ত্রিপুরা</a:t>
            </a:r>
            <a:r>
              <a:rPr lang="bn-IN" sz="2800" dirty="0" smtClean="0">
                <a:latin typeface="NikoshBAN" pitchFamily="2" charset="0"/>
                <a:cs typeface="NikoshBAN" pitchFamily="2" charset="0"/>
              </a:rPr>
              <a:t> এবং </a:t>
            </a:r>
            <a:r>
              <a:rPr lang="bn-IN" sz="2800" u="sng" dirty="0" smtClean="0">
                <a:latin typeface="NikoshBAN" pitchFamily="2" charset="0"/>
                <a:cs typeface="NikoshBAN" pitchFamily="2" charset="0"/>
                <a:hlinkClick r:id="rId8" tooltip="আসাম"/>
              </a:rPr>
              <a:t>আসামের</a:t>
            </a:r>
            <a:r>
              <a:rPr lang="bn-IN" sz="2800" dirty="0" smtClean="0">
                <a:latin typeface="NikoshBAN" pitchFamily="2" charset="0"/>
                <a:cs typeface="NikoshBAN" pitchFamily="2" charset="0"/>
              </a:rPr>
              <a:t> </a:t>
            </a:r>
            <a:r>
              <a:rPr lang="bn-IN" sz="2800" u="sng" dirty="0" smtClean="0">
                <a:latin typeface="NikoshBAN" pitchFamily="2" charset="0"/>
                <a:cs typeface="NikoshBAN" pitchFamily="2" charset="0"/>
                <a:hlinkClick r:id="rId9" tooltip="বরাক উপত্যকা"/>
              </a:rPr>
              <a:t>বরাক উপত্যকার</a:t>
            </a:r>
            <a:r>
              <a:rPr lang="bn-IN" sz="2800" dirty="0" smtClean="0">
                <a:latin typeface="NikoshBAN" pitchFamily="2" charset="0"/>
                <a:cs typeface="NikoshBAN" pitchFamily="2" charset="0"/>
              </a:rPr>
              <a:t> বিগত চার সহস্রাব্দের ইতিহাসকে বোঝায়।</a:t>
            </a:r>
            <a:r>
              <a:rPr lang="bn-IN" sz="2800" u="sng" baseline="30000" dirty="0" smtClean="0">
                <a:latin typeface="NikoshBAN" pitchFamily="2" charset="0"/>
                <a:cs typeface="NikoshBAN" pitchFamily="2" charset="0"/>
                <a:hlinkClick r:id="rId10"/>
              </a:rPr>
              <a:t>[১]</a:t>
            </a:r>
            <a:r>
              <a:rPr lang="bn-IN" sz="2800" u="sng" dirty="0" smtClean="0">
                <a:latin typeface="NikoshBAN" pitchFamily="2" charset="0"/>
                <a:cs typeface="NikoshBAN" pitchFamily="2" charset="0"/>
                <a:hlinkClick r:id="rId11" tooltip="গঙ্গা নদী"/>
              </a:rPr>
              <a:t>গঙ্গা</a:t>
            </a:r>
            <a:r>
              <a:rPr lang="bn-IN" sz="2800" dirty="0" smtClean="0">
                <a:latin typeface="NikoshBAN" pitchFamily="2" charset="0"/>
                <a:cs typeface="NikoshBAN" pitchFamily="2" charset="0"/>
              </a:rPr>
              <a:t> ও </a:t>
            </a:r>
            <a:r>
              <a:rPr lang="bn-IN" sz="2800" u="sng" dirty="0" smtClean="0">
                <a:latin typeface="NikoshBAN" pitchFamily="2" charset="0"/>
                <a:cs typeface="NikoshBAN" pitchFamily="2" charset="0"/>
                <a:hlinkClick r:id="rId12" tooltip="ব্রহ্মপুত্র নদ"/>
              </a:rPr>
              <a:t>ব্রহ্মপুত্র</a:t>
            </a:r>
            <a:r>
              <a:rPr lang="bn-IN" sz="2800" dirty="0" smtClean="0">
                <a:latin typeface="NikoshBAN" pitchFamily="2" charset="0"/>
                <a:cs typeface="NikoshBAN" pitchFamily="2" charset="0"/>
              </a:rPr>
              <a:t> নদ এক অর্থে বাংলাকে </a:t>
            </a:r>
            <a:r>
              <a:rPr lang="bn-IN" sz="2800" u="sng" dirty="0" smtClean="0">
                <a:latin typeface="NikoshBAN" pitchFamily="2" charset="0"/>
                <a:cs typeface="NikoshBAN" pitchFamily="2" charset="0"/>
                <a:hlinkClick r:id="rId5" tooltip="ভারত"/>
              </a:rPr>
              <a:t>ভারতের</a:t>
            </a:r>
            <a:r>
              <a:rPr lang="bn-IN" sz="2800" dirty="0" smtClean="0">
                <a:latin typeface="NikoshBAN" pitchFamily="2" charset="0"/>
                <a:cs typeface="NikoshBAN" pitchFamily="2" charset="0"/>
              </a:rPr>
              <a:t> মূল ভূখণ্ড থেকে বিচ্ছিন্ন করে রেখেছিল। কিন্তু তা সত্ত্বেও </a:t>
            </a:r>
            <a:r>
              <a:rPr lang="bn-IN" sz="2800" u="sng" dirty="0" smtClean="0">
                <a:latin typeface="NikoshBAN" pitchFamily="2" charset="0"/>
                <a:cs typeface="NikoshBAN" pitchFamily="2" charset="0"/>
                <a:hlinkClick r:id="rId13" tooltip="ভারতের ইতিহাস"/>
              </a:rPr>
              <a:t>ভারতের ইতিহাসে</a:t>
            </a:r>
            <a:r>
              <a:rPr lang="bn-IN" sz="2800" dirty="0" smtClean="0">
                <a:latin typeface="NikoshBAN" pitchFamily="2" charset="0"/>
                <a:cs typeface="NikoshBAN" pitchFamily="2" charset="0"/>
              </a:rPr>
              <a:t> বাংলা এক গুরুত্বপূর্ণ ভূমিকা গ্রহণ করে। প্রাচীন রোমান ও গ্রীকদের কাছে এই অঞ্চল </a:t>
            </a:r>
            <a:r>
              <a:rPr lang="bn-IN" sz="2800" u="sng" dirty="0" smtClean="0">
                <a:latin typeface="NikoshBAN" pitchFamily="2" charset="0"/>
                <a:cs typeface="NikoshBAN" pitchFamily="2" charset="0"/>
                <a:hlinkClick r:id="rId14" tooltip="গঙ্গারিডাই"/>
              </a:rPr>
              <a:t>গঙ্গারিডাই</a:t>
            </a:r>
            <a:r>
              <a:rPr lang="bn-IN" sz="2800" dirty="0" smtClean="0">
                <a:latin typeface="NikoshBAN" pitchFamily="2" charset="0"/>
                <a:cs typeface="NikoshBAN" pitchFamily="2" charset="0"/>
              </a:rPr>
              <a:t> নামে পরিচিত ছিল। চার সহস্রাব্দ পূর্বে বাংলায় সভ্যতার ক্রমবিকাশ শুরু হয়।</a:t>
            </a:r>
            <a:endParaRPr lang="en-US" sz="2800" dirty="0">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676400"/>
            <a:ext cx="8001000" cy="3785652"/>
          </a:xfrm>
          <a:prstGeom prst="rect">
            <a:avLst/>
          </a:prstGeom>
          <a:noFill/>
        </p:spPr>
        <p:txBody>
          <a:bodyPr wrap="square" rtlCol="0">
            <a:spAutoFit/>
          </a:bodyPr>
          <a:lstStyle/>
          <a:p>
            <a:r>
              <a:rPr lang="bn-IN" sz="2000" dirty="0" smtClean="0">
                <a:latin typeface="NikoshBAN" pitchFamily="2" charset="0"/>
                <a:cs typeface="NikoshBAN" pitchFamily="2" charset="0"/>
              </a:rPr>
              <a:t>প্রাচীন </a:t>
            </a:r>
            <a:r>
              <a:rPr lang="bn-IN" sz="2000" dirty="0" smtClean="0">
                <a:latin typeface="NikoshBAN" pitchFamily="2" charset="0"/>
                <a:cs typeface="NikoshBAN" pitchFamily="2" charset="0"/>
                <a:hlinkClick r:id="rId3" tooltip="গ্রীক"/>
              </a:rPr>
              <a:t>গ্রীক</a:t>
            </a:r>
            <a:r>
              <a:rPr lang="bn-IN" sz="2000" dirty="0" smtClean="0">
                <a:latin typeface="NikoshBAN" pitchFamily="2" charset="0"/>
                <a:cs typeface="NikoshBAN" pitchFamily="2" charset="0"/>
              </a:rPr>
              <a:t> ও </a:t>
            </a:r>
            <a:r>
              <a:rPr lang="bn-IN" sz="2000" dirty="0" smtClean="0">
                <a:latin typeface="NikoshBAN" pitchFamily="2" charset="0"/>
                <a:cs typeface="NikoshBAN" pitchFamily="2" charset="0"/>
                <a:hlinkClick r:id="rId4" tooltip="রোমান্স ভাষাসমূহ"/>
              </a:rPr>
              <a:t>রোমান</a:t>
            </a:r>
            <a:r>
              <a:rPr lang="bn-IN" sz="2000" dirty="0" smtClean="0">
                <a:latin typeface="NikoshBAN" pitchFamily="2" charset="0"/>
                <a:cs typeface="NikoshBAN" pitchFamily="2" charset="0"/>
              </a:rPr>
              <a:t> ভাষায় এই অঞ্চলকে গঙ্গারিডই নামে উল্লেখ করা হয়েছে। দক্ষিণ এশিয়ার ইতিহাসে বাংলা বরাবরই একটি গুরুত্বপূর্ণ ভূমিকা পালন করেছে। প্রাচীন বাংলা কয়েকটি জনপদে বিভক্ত ছিল এবং বেশ কিছু প্রাচীন শহর </a:t>
            </a:r>
            <a:r>
              <a:rPr lang="bn-IN" sz="2000" dirty="0" smtClean="0">
                <a:latin typeface="NikoshBAN" pitchFamily="2" charset="0"/>
                <a:cs typeface="NikoshBAN" pitchFamily="2" charset="0"/>
                <a:hlinkClick r:id="rId5" tooltip="বৈদিক যুগ"/>
              </a:rPr>
              <a:t>বৈদিক যুগে</a:t>
            </a:r>
            <a:r>
              <a:rPr lang="bn-IN" sz="2000" dirty="0" smtClean="0">
                <a:latin typeface="NikoshBAN" pitchFamily="2" charset="0"/>
                <a:cs typeface="NikoshBAN" pitchFamily="2" charset="0"/>
              </a:rPr>
              <a:t> পত্তন হয়েছিল বলে ধারনা করা হয়। প্রাচীন বাংলার অধিবাসীরা </a:t>
            </a:r>
            <a:r>
              <a:rPr lang="bn-IN" sz="2000" dirty="0" smtClean="0">
                <a:latin typeface="NikoshBAN" pitchFamily="2" charset="0"/>
                <a:cs typeface="NikoshBAN" pitchFamily="2" charset="0"/>
                <a:hlinkClick r:id="rId6" tooltip="ভারত মহাসাগর"/>
              </a:rPr>
              <a:t>ভারত মহাসাগরে</a:t>
            </a:r>
            <a:r>
              <a:rPr lang="bn-IN" sz="2000" dirty="0" smtClean="0">
                <a:latin typeface="NikoshBAN" pitchFamily="2" charset="0"/>
                <a:cs typeface="NikoshBAN" pitchFamily="2" charset="0"/>
              </a:rPr>
              <a:t> অবস্থিত বিভিন্ন দ্বীপে উপনিবেশ স্থাপন করেছিল। </a:t>
            </a:r>
            <a:r>
              <a:rPr lang="bn-IN" sz="2000" dirty="0" smtClean="0">
                <a:latin typeface="NikoshBAN" pitchFamily="2" charset="0"/>
                <a:cs typeface="NikoshBAN" pitchFamily="2" charset="0"/>
                <a:hlinkClick r:id="rId7" tooltip="পারস্য"/>
              </a:rPr>
              <a:t>পারস্য</a:t>
            </a:r>
            <a:r>
              <a:rPr lang="bn-IN" sz="2000" dirty="0" smtClean="0">
                <a:latin typeface="NikoshBAN" pitchFamily="2" charset="0"/>
                <a:cs typeface="NikoshBAN" pitchFamily="2" charset="0"/>
              </a:rPr>
              <a:t>, </a:t>
            </a:r>
            <a:r>
              <a:rPr lang="bn-IN" sz="2000" dirty="0" smtClean="0">
                <a:latin typeface="NikoshBAN" pitchFamily="2" charset="0"/>
                <a:cs typeface="NikoshBAN" pitchFamily="2" charset="0"/>
                <a:hlinkClick r:id="rId8" tooltip="আরব"/>
              </a:rPr>
              <a:t>আরব</a:t>
            </a:r>
            <a:r>
              <a:rPr lang="bn-IN" sz="2000" dirty="0" smtClean="0">
                <a:latin typeface="NikoshBAN" pitchFamily="2" charset="0"/>
                <a:cs typeface="NikoshBAN" pitchFamily="2" charset="0"/>
              </a:rPr>
              <a:t> এবং ভূমধ্যসাগরিয় অঞ্চলের সাথে বাংলার দৃঢ় বাণিজ্যিক সম্পর্ক ছিল। </a:t>
            </a:r>
            <a:r>
              <a:rPr lang="bn-IN" sz="2000" baseline="30000" dirty="0" smtClean="0">
                <a:latin typeface="NikoshBAN" pitchFamily="2" charset="0"/>
                <a:cs typeface="NikoshBAN" pitchFamily="2" charset="0"/>
                <a:hlinkClick r:id="rId9"/>
              </a:rPr>
              <a:t>[২]</a:t>
            </a:r>
            <a:r>
              <a:rPr lang="bn-IN" sz="2000" dirty="0" smtClean="0">
                <a:latin typeface="NikoshBAN" pitchFamily="2" charset="0"/>
                <a:cs typeface="NikoshBAN" pitchFamily="2" charset="0"/>
              </a:rPr>
              <a:t> এই অঞ্চল </a:t>
            </a:r>
            <a:r>
              <a:rPr lang="bn-IN" sz="2000" dirty="0" smtClean="0">
                <a:latin typeface="NikoshBAN" pitchFamily="2" charset="0"/>
                <a:cs typeface="NikoshBAN" pitchFamily="2" charset="0"/>
                <a:hlinkClick r:id="rId10" tooltip="মৌর্য্য সাম্রাজ্য"/>
              </a:rPr>
              <a:t>মৌর্য</a:t>
            </a:r>
            <a:r>
              <a:rPr lang="bn-IN" sz="2000" dirty="0" smtClean="0">
                <a:latin typeface="NikoshBAN" pitchFamily="2" charset="0"/>
                <a:cs typeface="NikoshBAN" pitchFamily="2" charset="0"/>
              </a:rPr>
              <a:t> ও </a:t>
            </a:r>
            <a:r>
              <a:rPr lang="bn-IN" sz="2000" dirty="0" smtClean="0">
                <a:latin typeface="NikoshBAN" pitchFamily="2" charset="0"/>
                <a:cs typeface="NikoshBAN" pitchFamily="2" charset="0"/>
                <a:hlinkClick r:id="rId11" tooltip="গুপ্ত"/>
              </a:rPr>
              <a:t>গুপ্ত</a:t>
            </a:r>
            <a:r>
              <a:rPr lang="bn-IN" sz="2000" dirty="0" smtClean="0">
                <a:latin typeface="NikoshBAN" pitchFamily="2" charset="0"/>
                <a:cs typeface="NikoshBAN" pitchFamily="2" charset="0"/>
              </a:rPr>
              <a:t> সাম্রাজ্য সহ আরো অনেক ভারতীয় সাম্রাজ্যের অংশ ছিল। বাংলা বিভিন্ন সময়ে আঞ্চলিক শাসকদের রাজধানী হিসাবে স্বীকৃতি পেয়েছে। প্রাচীন দুর্গ শহর গৌড়, বহু বছর ধরে বাংলার রাজধানী ছিল। (৮ম থেকে ১১ শতকে) বৌদ্ধ শাসক </a:t>
            </a:r>
            <a:r>
              <a:rPr lang="bn-IN" sz="2000" dirty="0" smtClean="0">
                <a:latin typeface="NikoshBAN" pitchFamily="2" charset="0"/>
                <a:cs typeface="NikoshBAN" pitchFamily="2" charset="0"/>
                <a:hlinkClick r:id="rId12" tooltip="পাল সাম্রাজ্য"/>
              </a:rPr>
              <a:t>পাল আমলে</a:t>
            </a:r>
            <a:r>
              <a:rPr lang="bn-IN" sz="2000" dirty="0" smtClean="0">
                <a:latin typeface="NikoshBAN" pitchFamily="2" charset="0"/>
                <a:cs typeface="NikoshBAN" pitchFamily="2" charset="0"/>
              </a:rPr>
              <a:t> এবং (১১ থেকে ১২ শতকের) হিন্দু শাসক </a:t>
            </a:r>
            <a:r>
              <a:rPr lang="bn-IN" sz="2000" dirty="0" smtClean="0">
                <a:latin typeface="NikoshBAN" pitchFamily="2" charset="0"/>
                <a:cs typeface="NikoshBAN" pitchFamily="2" charset="0"/>
                <a:hlinkClick r:id="rId13" tooltip="সেন রাজবংশ"/>
              </a:rPr>
              <a:t>সেন আমলে</a:t>
            </a:r>
            <a:r>
              <a:rPr lang="bn-IN" sz="2000" dirty="0" smtClean="0">
                <a:latin typeface="NikoshBAN" pitchFamily="2" charset="0"/>
                <a:cs typeface="NikoshBAN" pitchFamily="2" charset="0"/>
              </a:rPr>
              <a:t> আমলে বাংলার রাজধানী ছিল গৌড় ছিল। এই সময়ে বাংলা ভাষা, সাহিত্য, সঙ্গীত, কলা এবং স্থাপত্যের প্রভূত উন্নতি হয়। ১৩ শতাব্দীর পর এই অঞ্চল মুসলমান সুলতান, </a:t>
            </a:r>
            <a:r>
              <a:rPr lang="bn-IN" sz="2000" dirty="0" smtClean="0">
                <a:latin typeface="NikoshBAN" pitchFamily="2" charset="0"/>
                <a:cs typeface="NikoshBAN" pitchFamily="2" charset="0"/>
                <a:hlinkClick r:id="rId14" tooltip="বারো ভুঁইয়া"/>
              </a:rPr>
              <a:t>বারো ভুঁইয়া</a:t>
            </a:r>
            <a:r>
              <a:rPr lang="bn-IN" sz="2000" dirty="0" smtClean="0">
                <a:latin typeface="NikoshBAN" pitchFamily="2" charset="0"/>
                <a:cs typeface="NikoshBAN" pitchFamily="2" charset="0"/>
              </a:rPr>
              <a:t> এবং হিন্দু রাজন্যবর্গের দ্বারা শাসিত হয়েছিল। </a:t>
            </a:r>
            <a:r>
              <a:rPr lang="bn-IN" sz="2000" baseline="30000" dirty="0" smtClean="0">
                <a:latin typeface="NikoshBAN" pitchFamily="2" charset="0"/>
                <a:cs typeface="NikoshBAN" pitchFamily="2" charset="0"/>
                <a:hlinkClick r:id="rId9"/>
              </a:rPr>
              <a:t>[৩]</a:t>
            </a:r>
            <a:r>
              <a:rPr lang="bn-IN" sz="2000" dirty="0" smtClean="0">
                <a:latin typeface="NikoshBAN" pitchFamily="2" charset="0"/>
                <a:cs typeface="NikoshBAN" pitchFamily="2" charset="0"/>
              </a:rPr>
              <a:t> ১৬ শতকের শেষে এবং ১৭ শতকের শুরুতে </a:t>
            </a:r>
            <a:r>
              <a:rPr lang="bn-IN" sz="2000" dirty="0" smtClean="0">
                <a:latin typeface="NikoshBAN" pitchFamily="2" charset="0"/>
                <a:cs typeface="NikoshBAN" pitchFamily="2" charset="0"/>
                <a:hlinkClick r:id="rId15" tooltip="ঈশা খাঁ"/>
              </a:rPr>
              <a:t>ঈশা খাঁ</a:t>
            </a:r>
            <a:r>
              <a:rPr lang="bn-IN" sz="2000" dirty="0" smtClean="0">
                <a:latin typeface="NikoshBAN" pitchFamily="2" charset="0"/>
                <a:cs typeface="NikoshBAN" pitchFamily="2" charset="0"/>
              </a:rPr>
              <a:t> নামের একজন </a:t>
            </a:r>
            <a:r>
              <a:rPr lang="bn-IN" sz="2000" dirty="0" smtClean="0">
                <a:latin typeface="NikoshBAN" pitchFamily="2" charset="0"/>
                <a:cs typeface="NikoshBAN" pitchFamily="2" charset="0"/>
                <a:hlinkClick r:id="rId16" tooltip="মুসলিম রাজপুত"/>
              </a:rPr>
              <a:t>মুসলিম রাজপুত</a:t>
            </a:r>
            <a:r>
              <a:rPr lang="bn-IN" sz="2000" dirty="0" smtClean="0">
                <a:latin typeface="NikoshBAN" pitchFamily="2" charset="0"/>
                <a:cs typeface="NikoshBAN" pitchFamily="2" charset="0"/>
              </a:rPr>
              <a:t> বারো ভূঁইয়াদের নেতৃত্ব দেন।</a:t>
            </a:r>
            <a:endParaRPr lang="en-US" sz="2000" dirty="0">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304800"/>
            <a:ext cx="34290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b="1" dirty="0" smtClean="0">
                <a:latin typeface="NikoshBAN" pitchFamily="2" charset="0"/>
                <a:cs typeface="NikoshBAN" pitchFamily="2" charset="0"/>
              </a:rPr>
              <a:t> </a:t>
            </a:r>
            <a:r>
              <a:rPr lang="bn-IN" sz="4400" b="1" dirty="0" smtClean="0">
                <a:latin typeface="NikoshBAN" pitchFamily="2" charset="0"/>
                <a:cs typeface="NikoshBAN" pitchFamily="2" charset="0"/>
              </a:rPr>
              <a:t>গৌড় রাজ্য</a:t>
            </a:r>
            <a:endParaRPr lang="en-US" sz="4400" b="1" dirty="0">
              <a:latin typeface="NikoshBAN" pitchFamily="2" charset="0"/>
              <a:cs typeface="NikoshBAN" pitchFamily="2" charset="0"/>
            </a:endParaRPr>
          </a:p>
        </p:txBody>
      </p:sp>
      <p:sp>
        <p:nvSpPr>
          <p:cNvPr id="3" name="TextBox 2"/>
          <p:cNvSpPr txBox="1"/>
          <p:nvPr/>
        </p:nvSpPr>
        <p:spPr>
          <a:xfrm>
            <a:off x="914400" y="1981200"/>
            <a:ext cx="7315200" cy="2554545"/>
          </a:xfrm>
          <a:prstGeom prst="rect">
            <a:avLst/>
          </a:prstGeom>
          <a:noFill/>
        </p:spPr>
        <p:txBody>
          <a:bodyPr wrap="square" rtlCol="0">
            <a:spAutoFit/>
          </a:bodyPr>
          <a:lstStyle/>
          <a:p>
            <a:r>
              <a:rPr lang="bn-IN" sz="2000" dirty="0" smtClean="0">
                <a:latin typeface="NikoshBAN" pitchFamily="2" charset="0"/>
                <a:cs typeface="NikoshBAN" pitchFamily="2" charset="0"/>
              </a:rPr>
              <a:t>বাংলার প্রথম স্বাধীন রাজা ছিলেন </a:t>
            </a:r>
            <a:r>
              <a:rPr lang="bn-IN" sz="2000" dirty="0" smtClean="0">
                <a:latin typeface="NikoshBAN" pitchFamily="2" charset="0"/>
                <a:cs typeface="NikoshBAN" pitchFamily="2" charset="0"/>
                <a:hlinkClick r:id="rId3" tooltip="শশাঙ্ক"/>
              </a:rPr>
              <a:t>শশাঙ্ক</a:t>
            </a:r>
            <a:r>
              <a:rPr lang="bn-IN" sz="2000" dirty="0" smtClean="0">
                <a:latin typeface="NikoshBAN" pitchFamily="2" charset="0"/>
                <a:cs typeface="NikoshBAN" pitchFamily="2" charset="0"/>
              </a:rPr>
              <a:t> যিনি ৬০৬ খ্রীষ্টাব্দ থেকে ৬৩৭ খ্রীষ্টাব্দ পর্যন্ত রাজত্ব করেছিলেন। সম্ভবত তিনি </a:t>
            </a:r>
            <a:r>
              <a:rPr lang="bn-IN" sz="2000" dirty="0" smtClean="0">
                <a:latin typeface="NikoshBAN" pitchFamily="2" charset="0"/>
                <a:cs typeface="NikoshBAN" pitchFamily="2" charset="0"/>
                <a:hlinkClick r:id="rId4" tooltip="গুপ্ত সম্রাট (পাতার অস্তিত্ব নেই)"/>
              </a:rPr>
              <a:t>গুপ্ত সম্রাটদের</a:t>
            </a:r>
            <a:r>
              <a:rPr lang="bn-IN" sz="2000" dirty="0" smtClean="0">
                <a:latin typeface="NikoshBAN" pitchFamily="2" charset="0"/>
                <a:cs typeface="NikoshBAN" pitchFamily="2" charset="0"/>
              </a:rPr>
              <a:t> অধীনে একজন সামন্তরাজা ছিলেন । হর্ষবর্ধনের ভ্রাতা রাজ‍্যবর্ধনকে ইনি হত‍্যা করেন। এই জন‍্য </a:t>
            </a:r>
            <a:r>
              <a:rPr lang="bn-IN" sz="2000" dirty="0" smtClean="0">
                <a:latin typeface="NikoshBAN" pitchFamily="2" charset="0"/>
                <a:cs typeface="NikoshBAN" pitchFamily="2" charset="0"/>
                <a:hlinkClick r:id="rId5" tooltip="হর্ষবর্ধন"/>
              </a:rPr>
              <a:t>হর্ষবর্ধন</a:t>
            </a:r>
            <a:r>
              <a:rPr lang="bn-IN" sz="2000" dirty="0" smtClean="0">
                <a:latin typeface="NikoshBAN" pitchFamily="2" charset="0"/>
                <a:cs typeface="NikoshBAN" pitchFamily="2" charset="0"/>
              </a:rPr>
              <a:t>-এর সঙ্গে তার যুদ্ধ হয় । তার শক্তি বৃদ্ধি হতে দেখে কামরুপ রাজ </a:t>
            </a:r>
            <a:r>
              <a:rPr lang="bn-IN" sz="2000" dirty="0" smtClean="0">
                <a:latin typeface="NikoshBAN" pitchFamily="2" charset="0"/>
                <a:cs typeface="NikoshBAN" pitchFamily="2" charset="0"/>
                <a:hlinkClick r:id="rId6" tooltip="ভাস্করবর্মন"/>
              </a:rPr>
              <a:t>ভাস্করবর্মন</a:t>
            </a:r>
            <a:r>
              <a:rPr lang="bn-IN" sz="2000" dirty="0" smtClean="0">
                <a:latin typeface="NikoshBAN" pitchFamily="2" charset="0"/>
                <a:cs typeface="NikoshBAN" pitchFamily="2" charset="0"/>
              </a:rPr>
              <a:t> তার শত্রু </a:t>
            </a:r>
            <a:r>
              <a:rPr lang="bn-IN" sz="2000" dirty="0" smtClean="0">
                <a:latin typeface="NikoshBAN" pitchFamily="2" charset="0"/>
                <a:cs typeface="NikoshBAN" pitchFamily="2" charset="0"/>
                <a:hlinkClick r:id="rId5" tooltip="হর্ষবর্ধন"/>
              </a:rPr>
              <a:t>হর্ষবর্ধন</a:t>
            </a:r>
            <a:r>
              <a:rPr lang="bn-IN" sz="2000" dirty="0" smtClean="0">
                <a:latin typeface="NikoshBAN" pitchFamily="2" charset="0"/>
                <a:cs typeface="NikoshBAN" pitchFamily="2" charset="0"/>
              </a:rPr>
              <a:t>-এর সঙ্গে মিত্রতা স্থাপন করেন । শশাঙ্ক চালুক‍্যরাজ দ্বিতীয় পুলকেশীর সাহায‍্য পেয়েছিলেন এদের বিরুদ্ধে।শশাঙ্ক পরম শৈব ও বৌদ্ধবিদ্বেষী ছিলেন। পাটলীপুত্র ও কুশীনগরে বহু বৌদ্ধ কীর্ত্তি ধ্বংস করেন। ৬৩৭ খ্রীষ্টাব্দে </a:t>
            </a:r>
            <a:r>
              <a:rPr lang="bn-IN" sz="2000" dirty="0" smtClean="0">
                <a:latin typeface="NikoshBAN" pitchFamily="2" charset="0"/>
                <a:cs typeface="NikoshBAN" pitchFamily="2" charset="0"/>
                <a:hlinkClick r:id="rId3" tooltip="শশাঙ্ক"/>
              </a:rPr>
              <a:t>শশাঙ্ক</a:t>
            </a:r>
            <a:r>
              <a:rPr lang="bn-IN" sz="2000" dirty="0" smtClean="0">
                <a:latin typeface="NikoshBAN" pitchFamily="2" charset="0"/>
                <a:cs typeface="NikoshBAN" pitchFamily="2" charset="0"/>
              </a:rPr>
              <a:t>-এর মৃত্যুর পর তার রাজ্যের পতন ঘটে। শশাঙ্ক‌ই প্রথম বাংলার রূপরেখা দিয়েছিলেন।</a:t>
            </a:r>
            <a:endParaRPr lang="en-US" sz="2000" dirty="0">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oadway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634</TotalTime>
  <Words>213</Words>
  <Application>Microsoft Office PowerPoint</Application>
  <PresentationFormat>On-screen Show (4:3)</PresentationFormat>
  <Paragraphs>49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RAFI</dc:creator>
  <cp:lastModifiedBy>SMART</cp:lastModifiedBy>
  <cp:revision>85</cp:revision>
  <dcterms:created xsi:type="dcterms:W3CDTF">2016-03-02T16:19:48Z</dcterms:created>
  <dcterms:modified xsi:type="dcterms:W3CDTF">2020-06-26T15:58:50Z</dcterms:modified>
</cp:coreProperties>
</file>