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44" r:id="rId4"/>
    <p:sldMasterId id="2147483756" r:id="rId5"/>
    <p:sldMasterId id="2147483840" r:id="rId6"/>
    <p:sldMasterId id="2147483864" r:id="rId7"/>
    <p:sldMasterId id="2147483876" r:id="rId8"/>
  </p:sldMasterIdLst>
  <p:notesMasterIdLst>
    <p:notesMasterId r:id="rId22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D5EA5-A703-45CB-89A2-86AC563D2805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76621C90-572F-4455-B1BF-4F86DB71C049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আর্থিক বাজার কি বলতে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B3DA48C-7E80-41EE-A256-1D3F157EBC85}" type="parTrans" cxnId="{A76825B4-3911-40A2-820A-A2EBA753EEA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446F644-19FB-4143-91A1-1CED63BA9D3E}" type="sibTrans" cxnId="{A76825B4-3911-40A2-820A-A2EBA753EEA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96501225-D641-411F-839D-505EA7E12CDE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আর্থিক বাজারের শ্রেণিবিভাগ ব্যাখ্যা করতে পারবে 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A2895CE2-DF27-46D0-B4B6-382544ECF1DC}" type="parTrans" cxnId="{9484F633-55DB-4716-A5A0-1380DEE6E54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135EC330-FE8A-4B22-B21D-59C5A64C1F8C}" type="sibTrans" cxnId="{9484F633-55DB-4716-A5A0-1380DEE6E54F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1017E3D-EDC6-4719-8222-64DBF9DC06D1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আর্থিক বাজারের উপাদান ব্যাখ্যা করতে পারবে।</a:t>
          </a:r>
        </a:p>
      </dgm:t>
    </dgm:pt>
    <dgm:pt modelId="{8896F564-7279-410F-B42F-8FBDFFD059DD}" type="parTrans" cxnId="{0EB9AF94-71BE-407D-8331-F43ECE66D04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715B809-1B07-47B4-8914-34BA297D866B}" type="sibTrans" cxnId="{0EB9AF94-71BE-407D-8331-F43ECE66D04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8CC42525-8BE4-4706-9932-C2B36046E529}" type="pres">
      <dgm:prSet presAssocID="{92ED5EA5-A703-45CB-89A2-86AC563D2805}" presName="linearFlow" presStyleCnt="0">
        <dgm:presLayoutVars>
          <dgm:dir/>
          <dgm:resizeHandles val="exact"/>
        </dgm:presLayoutVars>
      </dgm:prSet>
      <dgm:spPr/>
    </dgm:pt>
    <dgm:pt modelId="{6C3BA920-2EF7-4CE9-89D5-23D1BD09376E}" type="pres">
      <dgm:prSet presAssocID="{76621C90-572F-4455-B1BF-4F86DB71C049}" presName="composite" presStyleCnt="0"/>
      <dgm:spPr/>
    </dgm:pt>
    <dgm:pt modelId="{88D128FE-43D8-4EFE-9106-E00718195289}" type="pres">
      <dgm:prSet presAssocID="{76621C90-572F-4455-B1BF-4F86DB71C04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007CA5-C8FA-4CC4-8160-321B68534021}" type="pres">
      <dgm:prSet presAssocID="{76621C90-572F-4455-B1BF-4F86DB71C04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8F4AC-863D-4798-9D39-73171FBECBEE}" type="pres">
      <dgm:prSet presAssocID="{0446F644-19FB-4143-91A1-1CED63BA9D3E}" presName="spacing" presStyleCnt="0"/>
      <dgm:spPr/>
    </dgm:pt>
    <dgm:pt modelId="{A4F6595D-DF13-4374-B6E8-6CD719A78746}" type="pres">
      <dgm:prSet presAssocID="{C1017E3D-EDC6-4719-8222-64DBF9DC06D1}" presName="composite" presStyleCnt="0"/>
      <dgm:spPr/>
    </dgm:pt>
    <dgm:pt modelId="{8012BD66-3539-490F-9AEE-1F5A1EBE0269}" type="pres">
      <dgm:prSet presAssocID="{C1017E3D-EDC6-4719-8222-64DBF9DC06D1}" presName="imgShp" presStyleLbl="fgImgPlace1" presStyleIdx="1" presStyleCnt="3"/>
      <dgm:spPr/>
    </dgm:pt>
    <dgm:pt modelId="{A7549E6D-0814-42CA-80E1-D98F11232C9B}" type="pres">
      <dgm:prSet presAssocID="{C1017E3D-EDC6-4719-8222-64DBF9DC06D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1C410-87D9-4613-82DB-7066D0038091}" type="pres">
      <dgm:prSet presAssocID="{6715B809-1B07-47B4-8914-34BA297D866B}" presName="spacing" presStyleCnt="0"/>
      <dgm:spPr/>
    </dgm:pt>
    <dgm:pt modelId="{D2D8A120-995D-4EDF-ADBA-C6641CADCE52}" type="pres">
      <dgm:prSet presAssocID="{96501225-D641-411F-839D-505EA7E12CDE}" presName="composite" presStyleCnt="0"/>
      <dgm:spPr/>
    </dgm:pt>
    <dgm:pt modelId="{2D8896A4-3CC7-4B65-8100-84885E71B437}" type="pres">
      <dgm:prSet presAssocID="{96501225-D641-411F-839D-505EA7E12CDE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7272A8-78E7-4D28-B4E8-2CBC3733306F}" type="pres">
      <dgm:prSet presAssocID="{96501225-D641-411F-839D-505EA7E12C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B55F8C-392E-4CC0-9AE3-B4538D736B58}" type="presOf" srcId="{C1017E3D-EDC6-4719-8222-64DBF9DC06D1}" destId="{A7549E6D-0814-42CA-80E1-D98F11232C9B}" srcOrd="0" destOrd="0" presId="urn:microsoft.com/office/officeart/2005/8/layout/vList3"/>
    <dgm:cxn modelId="{A76825B4-3911-40A2-820A-A2EBA753EEAF}" srcId="{92ED5EA5-A703-45CB-89A2-86AC563D2805}" destId="{76621C90-572F-4455-B1BF-4F86DB71C049}" srcOrd="0" destOrd="0" parTransId="{AB3DA48C-7E80-41EE-A256-1D3F157EBC85}" sibTransId="{0446F644-19FB-4143-91A1-1CED63BA9D3E}"/>
    <dgm:cxn modelId="{C6C1863A-4BCE-4054-A2E2-BA721B6A39CE}" type="presOf" srcId="{92ED5EA5-A703-45CB-89A2-86AC563D2805}" destId="{8CC42525-8BE4-4706-9932-C2B36046E529}" srcOrd="0" destOrd="0" presId="urn:microsoft.com/office/officeart/2005/8/layout/vList3"/>
    <dgm:cxn modelId="{54D9DF5D-3391-476B-A46D-F42BFC458694}" type="presOf" srcId="{96501225-D641-411F-839D-505EA7E12CDE}" destId="{EC7272A8-78E7-4D28-B4E8-2CBC3733306F}" srcOrd="0" destOrd="0" presId="urn:microsoft.com/office/officeart/2005/8/layout/vList3"/>
    <dgm:cxn modelId="{9484F633-55DB-4716-A5A0-1380DEE6E54F}" srcId="{92ED5EA5-A703-45CB-89A2-86AC563D2805}" destId="{96501225-D641-411F-839D-505EA7E12CDE}" srcOrd="2" destOrd="0" parTransId="{A2895CE2-DF27-46D0-B4B6-382544ECF1DC}" sibTransId="{135EC330-FE8A-4B22-B21D-59C5A64C1F8C}"/>
    <dgm:cxn modelId="{44934602-F5E8-4FB6-A1CC-D1EAB4ABCBAD}" type="presOf" srcId="{76621C90-572F-4455-B1BF-4F86DB71C049}" destId="{B0007CA5-C8FA-4CC4-8160-321B68534021}" srcOrd="0" destOrd="0" presId="urn:microsoft.com/office/officeart/2005/8/layout/vList3"/>
    <dgm:cxn modelId="{0EB9AF94-71BE-407D-8331-F43ECE66D04E}" srcId="{92ED5EA5-A703-45CB-89A2-86AC563D2805}" destId="{C1017E3D-EDC6-4719-8222-64DBF9DC06D1}" srcOrd="1" destOrd="0" parTransId="{8896F564-7279-410F-B42F-8FBDFFD059DD}" sibTransId="{6715B809-1B07-47B4-8914-34BA297D866B}"/>
    <dgm:cxn modelId="{8D668A65-6BA0-40D8-88C3-ACE319ABBBF7}" type="presParOf" srcId="{8CC42525-8BE4-4706-9932-C2B36046E529}" destId="{6C3BA920-2EF7-4CE9-89D5-23D1BD09376E}" srcOrd="0" destOrd="0" presId="urn:microsoft.com/office/officeart/2005/8/layout/vList3"/>
    <dgm:cxn modelId="{416292A7-E67E-4D2E-B3C6-A664816A7030}" type="presParOf" srcId="{6C3BA920-2EF7-4CE9-89D5-23D1BD09376E}" destId="{88D128FE-43D8-4EFE-9106-E00718195289}" srcOrd="0" destOrd="0" presId="urn:microsoft.com/office/officeart/2005/8/layout/vList3"/>
    <dgm:cxn modelId="{755BF598-4345-4BEB-94E6-E973910A07CC}" type="presParOf" srcId="{6C3BA920-2EF7-4CE9-89D5-23D1BD09376E}" destId="{B0007CA5-C8FA-4CC4-8160-321B68534021}" srcOrd="1" destOrd="0" presId="urn:microsoft.com/office/officeart/2005/8/layout/vList3"/>
    <dgm:cxn modelId="{E946ACF9-F5C4-4A25-9A39-A1CE54AFFE3B}" type="presParOf" srcId="{8CC42525-8BE4-4706-9932-C2B36046E529}" destId="{6DA8F4AC-863D-4798-9D39-73171FBECBEE}" srcOrd="1" destOrd="0" presId="urn:microsoft.com/office/officeart/2005/8/layout/vList3"/>
    <dgm:cxn modelId="{6F71E6B7-C02C-436E-B9A1-C18DE86DB8F1}" type="presParOf" srcId="{8CC42525-8BE4-4706-9932-C2B36046E529}" destId="{A4F6595D-DF13-4374-B6E8-6CD719A78746}" srcOrd="2" destOrd="0" presId="urn:microsoft.com/office/officeart/2005/8/layout/vList3"/>
    <dgm:cxn modelId="{2185A601-BDC0-4DFA-8459-ACF9934DEE22}" type="presParOf" srcId="{A4F6595D-DF13-4374-B6E8-6CD719A78746}" destId="{8012BD66-3539-490F-9AEE-1F5A1EBE0269}" srcOrd="0" destOrd="0" presId="urn:microsoft.com/office/officeart/2005/8/layout/vList3"/>
    <dgm:cxn modelId="{F749A062-021D-499A-A709-4D10D413E681}" type="presParOf" srcId="{A4F6595D-DF13-4374-B6E8-6CD719A78746}" destId="{A7549E6D-0814-42CA-80E1-D98F11232C9B}" srcOrd="1" destOrd="0" presId="urn:microsoft.com/office/officeart/2005/8/layout/vList3"/>
    <dgm:cxn modelId="{2FCEC3B3-10BC-419A-9E4E-A39CF43B4A92}" type="presParOf" srcId="{8CC42525-8BE4-4706-9932-C2B36046E529}" destId="{8F01C410-87D9-4613-82DB-7066D0038091}" srcOrd="3" destOrd="0" presId="urn:microsoft.com/office/officeart/2005/8/layout/vList3"/>
    <dgm:cxn modelId="{C6FAE6A5-CE05-4159-972C-CABB894463D8}" type="presParOf" srcId="{8CC42525-8BE4-4706-9932-C2B36046E529}" destId="{D2D8A120-995D-4EDF-ADBA-C6641CADCE52}" srcOrd="4" destOrd="0" presId="urn:microsoft.com/office/officeart/2005/8/layout/vList3"/>
    <dgm:cxn modelId="{3994026A-26B5-4CEE-A960-24C351F7FBA9}" type="presParOf" srcId="{D2D8A120-995D-4EDF-ADBA-C6641CADCE52}" destId="{2D8896A4-3CC7-4B65-8100-84885E71B437}" srcOrd="0" destOrd="0" presId="urn:microsoft.com/office/officeart/2005/8/layout/vList3"/>
    <dgm:cxn modelId="{7D62EF71-1C87-4B8F-8455-B9D5321CD514}" type="presParOf" srcId="{D2D8A120-995D-4EDF-ADBA-C6641CADCE52}" destId="{EC7272A8-78E7-4D28-B4E8-2CBC3733306F}" srcOrd="1" destOrd="0" presId="urn:microsoft.com/office/officeart/2005/8/layout/vList3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2FE89-003F-445E-9A3C-D2675E107A4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4535C-7DEB-4BD7-A5B5-D8752149B40C}" type="pres">
      <dgm:prSet presAssocID="{DE62FE89-003F-445E-9A3C-D2675E107A4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1A81BC84-9FFD-4261-9550-F1AE492DC3BD}" type="presOf" srcId="{DE62FE89-003F-445E-9A3C-D2675E107A42}" destId="{2484535C-7DEB-4BD7-A5B5-D8752149B40C}" srcOrd="0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93A2B-50ED-4E5B-A65D-C7F0545B50FA}" type="doc">
      <dgm:prSet loTypeId="urn:microsoft.com/office/officeart/2005/8/layout/hierarchy3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D23D55-9856-4B98-8196-09BB50FE1CA6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আর্থিক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8FD7911-2D5A-4A58-B275-88F6E8C8C8ED}" type="parTrans" cxnId="{3D6A8241-8B9D-4BC8-BE88-BD19D5E70422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21519B7-1375-4946-B0EA-AC187D00F65B}" type="sibTrans" cxnId="{3D6A8241-8B9D-4BC8-BE88-BD19D5E70422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D8F51E0-5437-4B13-A0D9-7705DE5DF1FF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মুদ্রা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B061D3B-9D4A-4D1D-B3C8-CDC53F197B19}" type="parTrans" cxnId="{A364AEC1-BA18-447C-8C1E-058C6C1675C5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15D95DA-8DEE-4AD1-A6AA-5B166F9C6F09}" type="sibTrans" cxnId="{A364AEC1-BA18-447C-8C1E-058C6C1675C5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A4431216-ECBB-4EC6-8DAB-EF19EC1885C7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মূলধন বাজার</a:t>
          </a:r>
        </a:p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C9B3FB4-2E95-49C2-97BF-5369C03F66D0}" type="parTrans" cxnId="{1F8FC289-6FB9-4287-BF37-3FB43B8EFA4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654BA452-D35C-4BB8-B026-1EEF5783FDFA}" type="sibTrans" cxnId="{1F8FC289-6FB9-4287-BF37-3FB43B8EFA4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67656DD-B8E5-4A8B-98A8-7C906EC456B1}" type="pres">
      <dgm:prSet presAssocID="{98693A2B-50ED-4E5B-A65D-C7F0545B50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9EEC78-54EC-47DD-8EAD-561C8E002313}" type="pres">
      <dgm:prSet presAssocID="{26D23D55-9856-4B98-8196-09BB50FE1CA6}" presName="root" presStyleCnt="0"/>
      <dgm:spPr/>
    </dgm:pt>
    <dgm:pt modelId="{DB02411D-42B4-48F5-8EE8-6542666CEC2F}" type="pres">
      <dgm:prSet presAssocID="{26D23D55-9856-4B98-8196-09BB50FE1CA6}" presName="rootComposite" presStyleCnt="0"/>
      <dgm:spPr/>
    </dgm:pt>
    <dgm:pt modelId="{C657FAC1-A1A5-450E-A33B-48E511CBD45F}" type="pres">
      <dgm:prSet presAssocID="{26D23D55-9856-4B98-8196-09BB50FE1CA6}" presName="rootText" presStyleLbl="node1" presStyleIdx="0" presStyleCnt="1" custScaleX="188820" custLinFactNeighborX="-769" custLinFactNeighborY="-8795"/>
      <dgm:spPr/>
      <dgm:t>
        <a:bodyPr/>
        <a:lstStyle/>
        <a:p>
          <a:endParaRPr lang="en-US"/>
        </a:p>
      </dgm:t>
    </dgm:pt>
    <dgm:pt modelId="{89A65087-EB64-4748-8174-3112CEDABB49}" type="pres">
      <dgm:prSet presAssocID="{26D23D55-9856-4B98-8196-09BB50FE1CA6}" presName="rootConnector" presStyleLbl="node1" presStyleIdx="0" presStyleCnt="1"/>
      <dgm:spPr/>
      <dgm:t>
        <a:bodyPr/>
        <a:lstStyle/>
        <a:p>
          <a:endParaRPr lang="en-US"/>
        </a:p>
      </dgm:t>
    </dgm:pt>
    <dgm:pt modelId="{68E8099E-BB70-4C4C-B9BD-72E812EC030D}" type="pres">
      <dgm:prSet presAssocID="{26D23D55-9856-4B98-8196-09BB50FE1CA6}" presName="childShape" presStyleCnt="0"/>
      <dgm:spPr/>
    </dgm:pt>
    <dgm:pt modelId="{F1F982E9-562D-4F7A-AB03-23A78DC17372}" type="pres">
      <dgm:prSet presAssocID="{0B061D3B-9D4A-4D1D-B3C8-CDC53F197B19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FF6B22F-AC3E-4E15-BFD4-4F608D3B502D}" type="pres">
      <dgm:prSet presAssocID="{4D8F51E0-5437-4B13-A0D9-7705DE5DF1FF}" presName="childText" presStyleLbl="bgAcc1" presStyleIdx="0" presStyleCnt="2" custScaleX="18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21993-B9E8-48A8-867E-13A1F2F09477}" type="pres">
      <dgm:prSet presAssocID="{BC9B3FB4-2E95-49C2-97BF-5369C03F66D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7BD541A-4766-42B3-8E31-5758290AB2C1}" type="pres">
      <dgm:prSet presAssocID="{A4431216-ECBB-4EC6-8DAB-EF19EC1885C7}" presName="childText" presStyleLbl="bgAcc1" presStyleIdx="1" presStyleCnt="2" custScaleX="18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C71D6-E1CC-4A6C-866C-94D7A124A24B}" type="presOf" srcId="{BC9B3FB4-2E95-49C2-97BF-5369C03F66D0}" destId="{24021993-B9E8-48A8-867E-13A1F2F09477}" srcOrd="0" destOrd="0" presId="urn:microsoft.com/office/officeart/2005/8/layout/hierarchy3"/>
    <dgm:cxn modelId="{81A37000-DFEB-4284-8610-3800CED8FFE3}" type="presOf" srcId="{26D23D55-9856-4B98-8196-09BB50FE1CA6}" destId="{C657FAC1-A1A5-450E-A33B-48E511CBD45F}" srcOrd="0" destOrd="0" presId="urn:microsoft.com/office/officeart/2005/8/layout/hierarchy3"/>
    <dgm:cxn modelId="{8131F72D-C592-4D1A-895A-2852F8620184}" type="presOf" srcId="{A4431216-ECBB-4EC6-8DAB-EF19EC1885C7}" destId="{07BD541A-4766-42B3-8E31-5758290AB2C1}" srcOrd="0" destOrd="0" presId="urn:microsoft.com/office/officeart/2005/8/layout/hierarchy3"/>
    <dgm:cxn modelId="{3D6A8241-8B9D-4BC8-BE88-BD19D5E70422}" srcId="{98693A2B-50ED-4E5B-A65D-C7F0545B50FA}" destId="{26D23D55-9856-4B98-8196-09BB50FE1CA6}" srcOrd="0" destOrd="0" parTransId="{E8FD7911-2D5A-4A58-B275-88F6E8C8C8ED}" sibTransId="{E21519B7-1375-4946-B0EA-AC187D00F65B}"/>
    <dgm:cxn modelId="{A364AEC1-BA18-447C-8C1E-058C6C1675C5}" srcId="{26D23D55-9856-4B98-8196-09BB50FE1CA6}" destId="{4D8F51E0-5437-4B13-A0D9-7705DE5DF1FF}" srcOrd="0" destOrd="0" parTransId="{0B061D3B-9D4A-4D1D-B3C8-CDC53F197B19}" sibTransId="{E15D95DA-8DEE-4AD1-A6AA-5B166F9C6F09}"/>
    <dgm:cxn modelId="{7F5988A1-B9EC-4FBE-BF66-49C0AEE5405A}" type="presOf" srcId="{0B061D3B-9D4A-4D1D-B3C8-CDC53F197B19}" destId="{F1F982E9-562D-4F7A-AB03-23A78DC17372}" srcOrd="0" destOrd="0" presId="urn:microsoft.com/office/officeart/2005/8/layout/hierarchy3"/>
    <dgm:cxn modelId="{F1D5FC09-FD81-45F9-832B-68F30AF15BA1}" type="presOf" srcId="{4D8F51E0-5437-4B13-A0D9-7705DE5DF1FF}" destId="{EFF6B22F-AC3E-4E15-BFD4-4F608D3B502D}" srcOrd="0" destOrd="0" presId="urn:microsoft.com/office/officeart/2005/8/layout/hierarchy3"/>
    <dgm:cxn modelId="{10ABD3E2-961D-465B-8115-C34C0A36A1F8}" type="presOf" srcId="{98693A2B-50ED-4E5B-A65D-C7F0545B50FA}" destId="{C67656DD-B8E5-4A8B-98A8-7C906EC456B1}" srcOrd="0" destOrd="0" presId="urn:microsoft.com/office/officeart/2005/8/layout/hierarchy3"/>
    <dgm:cxn modelId="{8A8F5F51-D4F8-4B4A-AF11-232D68D36205}" type="presOf" srcId="{26D23D55-9856-4B98-8196-09BB50FE1CA6}" destId="{89A65087-EB64-4748-8174-3112CEDABB49}" srcOrd="1" destOrd="0" presId="urn:microsoft.com/office/officeart/2005/8/layout/hierarchy3"/>
    <dgm:cxn modelId="{1F8FC289-6FB9-4287-BF37-3FB43B8EFA41}" srcId="{26D23D55-9856-4B98-8196-09BB50FE1CA6}" destId="{A4431216-ECBB-4EC6-8DAB-EF19EC1885C7}" srcOrd="1" destOrd="0" parTransId="{BC9B3FB4-2E95-49C2-97BF-5369C03F66D0}" sibTransId="{654BA452-D35C-4BB8-B026-1EEF5783FDFA}"/>
    <dgm:cxn modelId="{7584CBBD-4B9A-47F4-8A8C-45F4A07645A3}" type="presParOf" srcId="{C67656DD-B8E5-4A8B-98A8-7C906EC456B1}" destId="{4F9EEC78-54EC-47DD-8EAD-561C8E002313}" srcOrd="0" destOrd="0" presId="urn:microsoft.com/office/officeart/2005/8/layout/hierarchy3"/>
    <dgm:cxn modelId="{0BF41135-25E2-4F1B-B9AF-561345F6B64E}" type="presParOf" srcId="{4F9EEC78-54EC-47DD-8EAD-561C8E002313}" destId="{DB02411D-42B4-48F5-8EE8-6542666CEC2F}" srcOrd="0" destOrd="0" presId="urn:microsoft.com/office/officeart/2005/8/layout/hierarchy3"/>
    <dgm:cxn modelId="{927FA207-AE0E-4C88-9859-9D8602E384D6}" type="presParOf" srcId="{DB02411D-42B4-48F5-8EE8-6542666CEC2F}" destId="{C657FAC1-A1A5-450E-A33B-48E511CBD45F}" srcOrd="0" destOrd="0" presId="urn:microsoft.com/office/officeart/2005/8/layout/hierarchy3"/>
    <dgm:cxn modelId="{3AD692B6-E688-495D-979B-AA3A94BFDAE6}" type="presParOf" srcId="{DB02411D-42B4-48F5-8EE8-6542666CEC2F}" destId="{89A65087-EB64-4748-8174-3112CEDABB49}" srcOrd="1" destOrd="0" presId="urn:microsoft.com/office/officeart/2005/8/layout/hierarchy3"/>
    <dgm:cxn modelId="{CA4F4932-7AEA-47E4-A244-C6A8B2EA5488}" type="presParOf" srcId="{4F9EEC78-54EC-47DD-8EAD-561C8E002313}" destId="{68E8099E-BB70-4C4C-B9BD-72E812EC030D}" srcOrd="1" destOrd="0" presId="urn:microsoft.com/office/officeart/2005/8/layout/hierarchy3"/>
    <dgm:cxn modelId="{9EC80FE0-D69A-4636-97FB-E0E48A6D8543}" type="presParOf" srcId="{68E8099E-BB70-4C4C-B9BD-72E812EC030D}" destId="{F1F982E9-562D-4F7A-AB03-23A78DC17372}" srcOrd="0" destOrd="0" presId="urn:microsoft.com/office/officeart/2005/8/layout/hierarchy3"/>
    <dgm:cxn modelId="{737AC199-63C2-4D2C-A81E-D5B5344D861C}" type="presParOf" srcId="{68E8099E-BB70-4C4C-B9BD-72E812EC030D}" destId="{EFF6B22F-AC3E-4E15-BFD4-4F608D3B502D}" srcOrd="1" destOrd="0" presId="urn:microsoft.com/office/officeart/2005/8/layout/hierarchy3"/>
    <dgm:cxn modelId="{F4C365BE-D2D6-41AF-A43A-DB14D81E027C}" type="presParOf" srcId="{68E8099E-BB70-4C4C-B9BD-72E812EC030D}" destId="{24021993-B9E8-48A8-867E-13A1F2F09477}" srcOrd="2" destOrd="0" presId="urn:microsoft.com/office/officeart/2005/8/layout/hierarchy3"/>
    <dgm:cxn modelId="{08D198A1-DCD9-4933-8B46-B4522026D86F}" type="presParOf" srcId="{68E8099E-BB70-4C4C-B9BD-72E812EC030D}" destId="{07BD541A-4766-42B3-8E31-5758290AB2C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FDB5B-AA17-45DA-9E2F-915DE40104A2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F7F59-6CAD-4227-A2A9-F9D3478BE16B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আর্থিক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C12D09B-4D6E-4F23-B1D3-52A15A7C678E}" type="parTrans" cxnId="{DC79A42A-6C79-47B8-849F-EE94DF4B5C9E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68A8C17-8016-4523-B962-8FFCF07C8DA1}" type="sibTrans" cxnId="{DC79A42A-6C79-47B8-849F-EE94DF4B5C9E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631DA27-ECC8-4866-BD41-201409B5070F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মাধ্যমিক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A5CB8ED-A674-434B-A6C9-F8DA4A2BC47E}" type="parTrans" cxnId="{9CB8C2A8-F11F-414E-8A60-BB1A3473284B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CF55BC6-9EB1-496A-AE6B-FCE34D9967F0}" type="sibTrans" cxnId="{9CB8C2A8-F11F-414E-8A60-BB1A3473284B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57425E5-3ABE-4373-AB21-B22F1B5D8CFB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প্রাথমিক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1671769-C1F3-43BA-B179-3DD2B8B92EC4}" type="parTrans" cxnId="{1C577FC4-A8B5-4788-AA22-1AAF4B30F18D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AFC754C-26E2-43BC-AA2C-72601BD97E29}" type="sibTrans" cxnId="{1C577FC4-A8B5-4788-AA22-1AAF4B30F18D}">
      <dgm:prSet custT="1"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E3CF9EC6-B1C3-44B3-96B2-D9550B8DECE3}" type="pres">
      <dgm:prSet presAssocID="{422FDB5B-AA17-45DA-9E2F-915DE40104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F94D8-688D-4E11-A6E1-2C7F8FF12308}" type="pres">
      <dgm:prSet presAssocID="{167F7F59-6CAD-4227-A2A9-F9D3478BE1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C474-CFD4-41D3-BF58-FCA32864DD1A}" type="pres">
      <dgm:prSet presAssocID="{C68A8C17-8016-4523-B962-8FFCF07C8D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8312AB4-D86E-4A5F-99BC-C739381D7C9F}" type="pres">
      <dgm:prSet presAssocID="{C68A8C17-8016-4523-B962-8FFCF07C8DA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FDDA57-1DD4-46BE-8F12-0CB32C643728}" type="pres">
      <dgm:prSet presAssocID="{7631DA27-ECC8-4866-BD41-201409B5070F}" presName="node" presStyleLbl="node1" presStyleIdx="1" presStyleCnt="3" custScaleX="139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C0208-8E6E-4833-A004-38DC52BFFEA6}" type="pres">
      <dgm:prSet presAssocID="{0CF55BC6-9EB1-496A-AE6B-FCE34D9967F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7E4184A-477A-4B90-9EE2-1E0A7B4577AE}" type="pres">
      <dgm:prSet presAssocID="{0CF55BC6-9EB1-496A-AE6B-FCE34D9967F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BFFB73B-952D-4E5A-94B9-6BC0E6C6A6B1}" type="pres">
      <dgm:prSet presAssocID="{057425E5-3ABE-4373-AB21-B22F1B5D8CFB}" presName="node" presStyleLbl="node1" presStyleIdx="2" presStyleCnt="3" custScaleX="133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A2D76-82CE-4FBB-AF26-99A11C993371}" type="pres">
      <dgm:prSet presAssocID="{7AFC754C-26E2-43BC-AA2C-72601BD97E2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BB4629F-447F-43F2-8D10-D88635686B5A}" type="pres">
      <dgm:prSet presAssocID="{7AFC754C-26E2-43BC-AA2C-72601BD97E2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314B8B6-F808-46E3-BF01-3453485600B8}" type="presOf" srcId="{7AFC754C-26E2-43BC-AA2C-72601BD97E29}" destId="{FBB4629F-447F-43F2-8D10-D88635686B5A}" srcOrd="1" destOrd="0" presId="urn:microsoft.com/office/officeart/2005/8/layout/cycle7"/>
    <dgm:cxn modelId="{3224A31D-631A-4F94-B8BB-72D700925EE3}" type="presOf" srcId="{0CF55BC6-9EB1-496A-AE6B-FCE34D9967F0}" destId="{A7E4184A-477A-4B90-9EE2-1E0A7B4577AE}" srcOrd="1" destOrd="0" presId="urn:microsoft.com/office/officeart/2005/8/layout/cycle7"/>
    <dgm:cxn modelId="{F52CBE97-B7E9-4CBC-9D42-CF706583BFE8}" type="presOf" srcId="{C68A8C17-8016-4523-B962-8FFCF07C8DA1}" destId="{1285C474-CFD4-41D3-BF58-FCA32864DD1A}" srcOrd="0" destOrd="0" presId="urn:microsoft.com/office/officeart/2005/8/layout/cycle7"/>
    <dgm:cxn modelId="{E1F98303-D73F-4AC4-91EE-F09592F275AA}" type="presOf" srcId="{0CF55BC6-9EB1-496A-AE6B-FCE34D9967F0}" destId="{FF6C0208-8E6E-4833-A004-38DC52BFFEA6}" srcOrd="0" destOrd="0" presId="urn:microsoft.com/office/officeart/2005/8/layout/cycle7"/>
    <dgm:cxn modelId="{141DA2D7-7A40-4EE7-A76B-91C8FEB2373E}" type="presOf" srcId="{167F7F59-6CAD-4227-A2A9-F9D3478BE16B}" destId="{C2FF94D8-688D-4E11-A6E1-2C7F8FF12308}" srcOrd="0" destOrd="0" presId="urn:microsoft.com/office/officeart/2005/8/layout/cycle7"/>
    <dgm:cxn modelId="{1C577FC4-A8B5-4788-AA22-1AAF4B30F18D}" srcId="{422FDB5B-AA17-45DA-9E2F-915DE40104A2}" destId="{057425E5-3ABE-4373-AB21-B22F1B5D8CFB}" srcOrd="2" destOrd="0" parTransId="{51671769-C1F3-43BA-B179-3DD2B8B92EC4}" sibTransId="{7AFC754C-26E2-43BC-AA2C-72601BD97E29}"/>
    <dgm:cxn modelId="{1560658A-370B-4876-B764-15DFCE362CEB}" type="presOf" srcId="{C68A8C17-8016-4523-B962-8FFCF07C8DA1}" destId="{F8312AB4-D86E-4A5F-99BC-C739381D7C9F}" srcOrd="1" destOrd="0" presId="urn:microsoft.com/office/officeart/2005/8/layout/cycle7"/>
    <dgm:cxn modelId="{DC79A42A-6C79-47B8-849F-EE94DF4B5C9E}" srcId="{422FDB5B-AA17-45DA-9E2F-915DE40104A2}" destId="{167F7F59-6CAD-4227-A2A9-F9D3478BE16B}" srcOrd="0" destOrd="0" parTransId="{6C12D09B-4D6E-4F23-B1D3-52A15A7C678E}" sibTransId="{C68A8C17-8016-4523-B962-8FFCF07C8DA1}"/>
    <dgm:cxn modelId="{D62D3EB5-B7CB-4F45-A141-C16F56ED9379}" type="presOf" srcId="{422FDB5B-AA17-45DA-9E2F-915DE40104A2}" destId="{E3CF9EC6-B1C3-44B3-96B2-D9550B8DECE3}" srcOrd="0" destOrd="0" presId="urn:microsoft.com/office/officeart/2005/8/layout/cycle7"/>
    <dgm:cxn modelId="{AEA9EC3A-378B-4E10-869F-F56050C96E21}" type="presOf" srcId="{057425E5-3ABE-4373-AB21-B22F1B5D8CFB}" destId="{1BFFB73B-952D-4E5A-94B9-6BC0E6C6A6B1}" srcOrd="0" destOrd="0" presId="urn:microsoft.com/office/officeart/2005/8/layout/cycle7"/>
    <dgm:cxn modelId="{A108FA9D-44BE-421F-88E8-4B3417D4972A}" type="presOf" srcId="{7631DA27-ECC8-4866-BD41-201409B5070F}" destId="{25FDDA57-1DD4-46BE-8F12-0CB32C643728}" srcOrd="0" destOrd="0" presId="urn:microsoft.com/office/officeart/2005/8/layout/cycle7"/>
    <dgm:cxn modelId="{1A2B70A6-2A59-4A5C-AA9E-0DF75768EDC3}" type="presOf" srcId="{7AFC754C-26E2-43BC-AA2C-72601BD97E29}" destId="{7FBA2D76-82CE-4FBB-AF26-99A11C993371}" srcOrd="0" destOrd="0" presId="urn:microsoft.com/office/officeart/2005/8/layout/cycle7"/>
    <dgm:cxn modelId="{9CB8C2A8-F11F-414E-8A60-BB1A3473284B}" srcId="{422FDB5B-AA17-45DA-9E2F-915DE40104A2}" destId="{7631DA27-ECC8-4866-BD41-201409B5070F}" srcOrd="1" destOrd="0" parTransId="{CA5CB8ED-A674-434B-A6C9-F8DA4A2BC47E}" sibTransId="{0CF55BC6-9EB1-496A-AE6B-FCE34D9967F0}"/>
    <dgm:cxn modelId="{4B9FA444-85C0-49BC-AB3F-45FA3FB77366}" type="presParOf" srcId="{E3CF9EC6-B1C3-44B3-96B2-D9550B8DECE3}" destId="{C2FF94D8-688D-4E11-A6E1-2C7F8FF12308}" srcOrd="0" destOrd="0" presId="urn:microsoft.com/office/officeart/2005/8/layout/cycle7"/>
    <dgm:cxn modelId="{3B52225B-118B-49C3-ADE7-E8F272E07697}" type="presParOf" srcId="{E3CF9EC6-B1C3-44B3-96B2-D9550B8DECE3}" destId="{1285C474-CFD4-41D3-BF58-FCA32864DD1A}" srcOrd="1" destOrd="0" presId="urn:microsoft.com/office/officeart/2005/8/layout/cycle7"/>
    <dgm:cxn modelId="{5618FA8A-9D3D-4B76-837A-C9BFFA06EEF2}" type="presParOf" srcId="{1285C474-CFD4-41D3-BF58-FCA32864DD1A}" destId="{F8312AB4-D86E-4A5F-99BC-C739381D7C9F}" srcOrd="0" destOrd="0" presId="urn:microsoft.com/office/officeart/2005/8/layout/cycle7"/>
    <dgm:cxn modelId="{F7BF4B7C-22C2-4721-879E-8C7C2B717A97}" type="presParOf" srcId="{E3CF9EC6-B1C3-44B3-96B2-D9550B8DECE3}" destId="{25FDDA57-1DD4-46BE-8F12-0CB32C643728}" srcOrd="2" destOrd="0" presId="urn:microsoft.com/office/officeart/2005/8/layout/cycle7"/>
    <dgm:cxn modelId="{999A7856-5FA9-420C-BB31-B18395EC399B}" type="presParOf" srcId="{E3CF9EC6-B1C3-44B3-96B2-D9550B8DECE3}" destId="{FF6C0208-8E6E-4833-A004-38DC52BFFEA6}" srcOrd="3" destOrd="0" presId="urn:microsoft.com/office/officeart/2005/8/layout/cycle7"/>
    <dgm:cxn modelId="{EC545E8D-43FA-47CE-BAC9-6E18E74F43D2}" type="presParOf" srcId="{FF6C0208-8E6E-4833-A004-38DC52BFFEA6}" destId="{A7E4184A-477A-4B90-9EE2-1E0A7B4577AE}" srcOrd="0" destOrd="0" presId="urn:microsoft.com/office/officeart/2005/8/layout/cycle7"/>
    <dgm:cxn modelId="{8CFA155E-2002-4EEC-A889-8540F1E37308}" type="presParOf" srcId="{E3CF9EC6-B1C3-44B3-96B2-D9550B8DECE3}" destId="{1BFFB73B-952D-4E5A-94B9-6BC0E6C6A6B1}" srcOrd="4" destOrd="0" presId="urn:microsoft.com/office/officeart/2005/8/layout/cycle7"/>
    <dgm:cxn modelId="{12231037-AEF4-466A-AFCE-8EB5319FA6BD}" type="presParOf" srcId="{E3CF9EC6-B1C3-44B3-96B2-D9550B8DECE3}" destId="{7FBA2D76-82CE-4FBB-AF26-99A11C993371}" srcOrd="5" destOrd="0" presId="urn:microsoft.com/office/officeart/2005/8/layout/cycle7"/>
    <dgm:cxn modelId="{71D0941B-90AA-437A-B162-66D173529486}" type="presParOf" srcId="{7FBA2D76-82CE-4FBB-AF26-99A11C993371}" destId="{FBB4629F-447F-43F2-8D10-D88635686B5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7CA5-C8FA-4CC4-8160-321B68534021}">
      <dsp:nvSpPr>
        <dsp:cNvPr id="0" name=""/>
        <dsp:cNvSpPr/>
      </dsp:nvSpPr>
      <dsp:spPr>
        <a:xfrm rot="10800000">
          <a:off x="1650716" y="82"/>
          <a:ext cx="5523357" cy="10379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7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আর্থিক বাজার কি বলতে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910211" y="82"/>
        <a:ext cx="5263862" cy="1037981"/>
      </dsp:txXfrm>
    </dsp:sp>
    <dsp:sp modelId="{88D128FE-43D8-4EFE-9106-E00718195289}">
      <dsp:nvSpPr>
        <dsp:cNvPr id="0" name=""/>
        <dsp:cNvSpPr/>
      </dsp:nvSpPr>
      <dsp:spPr>
        <a:xfrm>
          <a:off x="1131726" y="82"/>
          <a:ext cx="1037981" cy="10379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49E6D-0814-42CA-80E1-D98F11232C9B}">
      <dsp:nvSpPr>
        <dsp:cNvPr id="0" name=""/>
        <dsp:cNvSpPr/>
      </dsp:nvSpPr>
      <dsp:spPr>
        <a:xfrm rot="10800000">
          <a:off x="1650716" y="1347909"/>
          <a:ext cx="5523357" cy="10379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7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আর্থিক বাজারের উপাদান ব্যাখ্যা করতে পারবে।</a:t>
          </a:r>
        </a:p>
      </dsp:txBody>
      <dsp:txXfrm rot="10800000">
        <a:off x="1910211" y="1347909"/>
        <a:ext cx="5263862" cy="1037981"/>
      </dsp:txXfrm>
    </dsp:sp>
    <dsp:sp modelId="{8012BD66-3539-490F-9AEE-1F5A1EBE0269}">
      <dsp:nvSpPr>
        <dsp:cNvPr id="0" name=""/>
        <dsp:cNvSpPr/>
      </dsp:nvSpPr>
      <dsp:spPr>
        <a:xfrm>
          <a:off x="1131726" y="1347909"/>
          <a:ext cx="1037981" cy="103798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72A8-78E7-4D28-B4E8-2CBC3733306F}">
      <dsp:nvSpPr>
        <dsp:cNvPr id="0" name=""/>
        <dsp:cNvSpPr/>
      </dsp:nvSpPr>
      <dsp:spPr>
        <a:xfrm rot="10800000">
          <a:off x="1650716" y="2695736"/>
          <a:ext cx="5523357" cy="10379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72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আর্থিক বাজারের শ্রেণিবিভাগ ব্যাখ্যা করতে পারবে 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910211" y="2695736"/>
        <a:ext cx="5263862" cy="1037981"/>
      </dsp:txXfrm>
    </dsp:sp>
    <dsp:sp modelId="{2D8896A4-3CC7-4B65-8100-84885E71B437}">
      <dsp:nvSpPr>
        <dsp:cNvPr id="0" name=""/>
        <dsp:cNvSpPr/>
      </dsp:nvSpPr>
      <dsp:spPr>
        <a:xfrm>
          <a:off x="1131726" y="2695736"/>
          <a:ext cx="1037981" cy="10379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7FAC1-A1A5-450E-A33B-48E511CBD45F}">
      <dsp:nvSpPr>
        <dsp:cNvPr id="0" name=""/>
        <dsp:cNvSpPr/>
      </dsp:nvSpPr>
      <dsp:spPr>
        <a:xfrm>
          <a:off x="838211" y="0"/>
          <a:ext cx="4383869" cy="1160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আর্থিক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872211" y="34000"/>
        <a:ext cx="4315869" cy="1092859"/>
      </dsp:txXfrm>
    </dsp:sp>
    <dsp:sp modelId="{F1F982E9-562D-4F7A-AB03-23A78DC17372}">
      <dsp:nvSpPr>
        <dsp:cNvPr id="0" name=""/>
        <dsp:cNvSpPr/>
      </dsp:nvSpPr>
      <dsp:spPr>
        <a:xfrm>
          <a:off x="1276598" y="1160859"/>
          <a:ext cx="456240" cy="871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140"/>
              </a:lnTo>
              <a:lnTo>
                <a:pt x="456240" y="87114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6B22F-AC3E-4E15-BFD4-4F608D3B502D}">
      <dsp:nvSpPr>
        <dsp:cNvPr id="0" name=""/>
        <dsp:cNvSpPr/>
      </dsp:nvSpPr>
      <dsp:spPr>
        <a:xfrm>
          <a:off x="1732839" y="1451570"/>
          <a:ext cx="3498050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মুদ্রা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766839" y="1485570"/>
        <a:ext cx="3430050" cy="1092859"/>
      </dsp:txXfrm>
    </dsp:sp>
    <dsp:sp modelId="{24021993-B9E8-48A8-867E-13A1F2F09477}">
      <dsp:nvSpPr>
        <dsp:cNvPr id="0" name=""/>
        <dsp:cNvSpPr/>
      </dsp:nvSpPr>
      <dsp:spPr>
        <a:xfrm>
          <a:off x="1276598" y="1160859"/>
          <a:ext cx="456240" cy="232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214"/>
              </a:lnTo>
              <a:lnTo>
                <a:pt x="456240" y="232221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D541A-4766-42B3-8E31-5758290AB2C1}">
      <dsp:nvSpPr>
        <dsp:cNvPr id="0" name=""/>
        <dsp:cNvSpPr/>
      </dsp:nvSpPr>
      <dsp:spPr>
        <a:xfrm>
          <a:off x="1732839" y="2902644"/>
          <a:ext cx="3498050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মূলধন বাজার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766839" y="2936644"/>
        <a:ext cx="3430050" cy="1092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94D8-688D-4E11-A6E1-2C7F8FF12308}">
      <dsp:nvSpPr>
        <dsp:cNvPr id="0" name=""/>
        <dsp:cNvSpPr/>
      </dsp:nvSpPr>
      <dsp:spPr>
        <a:xfrm>
          <a:off x="1969053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আর্থিক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999871" y="31997"/>
        <a:ext cx="2042793" cy="990578"/>
      </dsp:txXfrm>
    </dsp:sp>
    <dsp:sp modelId="{1285C474-CFD4-41D3-BF58-FCA32864DD1A}">
      <dsp:nvSpPr>
        <dsp:cNvPr id="0" name=""/>
        <dsp:cNvSpPr/>
      </dsp:nvSpPr>
      <dsp:spPr>
        <a:xfrm rot="3600000">
          <a:off x="3648959" y="1847862"/>
          <a:ext cx="48211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3759442" y="1921517"/>
        <a:ext cx="261146" cy="220965"/>
      </dsp:txXfrm>
    </dsp:sp>
    <dsp:sp modelId="{25FDDA57-1DD4-46BE-8F12-0CB32C643728}">
      <dsp:nvSpPr>
        <dsp:cNvPr id="0" name=""/>
        <dsp:cNvSpPr/>
      </dsp:nvSpPr>
      <dsp:spPr>
        <a:xfrm>
          <a:off x="3295856" y="3010605"/>
          <a:ext cx="2925809" cy="1052214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মাধ্যমিক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326674" y="3041423"/>
        <a:ext cx="2864173" cy="990578"/>
      </dsp:txXfrm>
    </dsp:sp>
    <dsp:sp modelId="{FF6C0208-8E6E-4833-A004-38DC52BFFEA6}">
      <dsp:nvSpPr>
        <dsp:cNvPr id="0" name=""/>
        <dsp:cNvSpPr/>
      </dsp:nvSpPr>
      <dsp:spPr>
        <a:xfrm rot="10800000">
          <a:off x="2753480" y="3352575"/>
          <a:ext cx="48211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 rot="10800000">
        <a:off x="2863962" y="3426230"/>
        <a:ext cx="261146" cy="220965"/>
      </dsp:txXfrm>
    </dsp:sp>
    <dsp:sp modelId="{1BFFB73B-952D-4E5A-94B9-6BC0E6C6A6B1}">
      <dsp:nvSpPr>
        <dsp:cNvPr id="0" name=""/>
        <dsp:cNvSpPr/>
      </dsp:nvSpPr>
      <dsp:spPr>
        <a:xfrm>
          <a:off x="-125666" y="3010605"/>
          <a:ext cx="2818883" cy="105221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প্রাথমিক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-94848" y="3041423"/>
        <a:ext cx="2757247" cy="990578"/>
      </dsp:txXfrm>
    </dsp:sp>
    <dsp:sp modelId="{7FBA2D76-82CE-4FBB-AF26-99A11C993371}">
      <dsp:nvSpPr>
        <dsp:cNvPr id="0" name=""/>
        <dsp:cNvSpPr/>
      </dsp:nvSpPr>
      <dsp:spPr>
        <a:xfrm rot="18000000">
          <a:off x="1911465" y="1847862"/>
          <a:ext cx="482111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itchFamily="2" charset="0"/>
            <a:cs typeface="NikoshBAN" pitchFamily="2" charset="0"/>
          </a:endParaRPr>
        </a:p>
      </dsp:txBody>
      <dsp:txXfrm>
        <a:off x="2021948" y="1921517"/>
        <a:ext cx="261146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CBA3A-4642-48CC-A765-ACC7F98E3D52}" type="datetimeFigureOut">
              <a:rPr lang="en-US" smtClean="0"/>
              <a:t>27-Jun-20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5E67-F9D5-4302-95C7-4D5B6C46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5E67-F9D5-4302-95C7-4D5B6C466C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0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3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0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7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76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49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92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694709"/>
            <a:ext cx="8839200" cy="1980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2158" y="268069"/>
            <a:ext cx="12394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7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432775"/>
              </p:ext>
            </p:extLst>
          </p:nvPr>
        </p:nvGraphicFramePr>
        <p:xfrm>
          <a:off x="1524000" y="203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2160" y="572869"/>
            <a:ext cx="451104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আর্থিক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বাজারের শ্রেণিবিভাগ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1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886200"/>
            <a:ext cx="7010400" cy="2362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3200" dirty="0" smtClean="0">
                <a:latin typeface="AdarshaLipiExp" pitchFamily="2" charset="0"/>
                <a:cs typeface="NikoshBAN" pitchFamily="2" charset="0"/>
              </a:rPr>
              <a:t>যে বাজারে প্রথমবারের মত শেয়ার ক্রয়-বিক্রয় সম্পন্ন হয় তাকে প্রাথমিক বাজার বলে।</a:t>
            </a:r>
            <a:br>
              <a:rPr lang="bn-IN" sz="3200" dirty="0" smtClean="0">
                <a:latin typeface="AdarshaLipiExp" pitchFamily="2" charset="0"/>
                <a:cs typeface="NikoshBAN" pitchFamily="2" charset="0"/>
              </a:rPr>
            </a:br>
            <a:r>
              <a:rPr lang="bn-IN" sz="3200" dirty="0">
                <a:latin typeface="AdarshaLipiExp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AdarshaLipiExp" pitchFamily="2" charset="0"/>
                <a:cs typeface="NikoshBAN" pitchFamily="2" charset="0"/>
              </a:rPr>
              <a:t>বাজারে কোম্পানি ও </a:t>
            </a:r>
            <a:r>
              <a:rPr lang="bn-IN" sz="3200" dirty="0">
                <a:latin typeface="AdarshaLipiExp" pitchFamily="2" charset="0"/>
                <a:cs typeface="NikoshBAN" pitchFamily="2" charset="0"/>
              </a:rPr>
              <a:t>শেয়ারমালিকদের  </a:t>
            </a:r>
            <a:r>
              <a:rPr lang="bn-IN" sz="3200" dirty="0" smtClean="0">
                <a:latin typeface="AdarshaLipiExp" pitchFamily="2" charset="0"/>
                <a:cs typeface="NikoshBAN" pitchFamily="2" charset="0"/>
              </a:rPr>
              <a:t>লেনেদেন </a:t>
            </a:r>
            <a:r>
              <a:rPr lang="bn-IN" sz="3200" dirty="0">
                <a:latin typeface="AdarshaLipiExp" pitchFamily="2" charset="0"/>
                <a:cs typeface="NikoshBAN" pitchFamily="2" charset="0"/>
              </a:rPr>
              <a:t>হয়ে থাকে</a:t>
            </a:r>
            <a:r>
              <a:rPr lang="bn-IN" sz="3200" dirty="0" smtClean="0">
                <a:latin typeface="AdarshaLipiExp" pitchFamily="2" charset="0"/>
                <a:cs typeface="NikoshBAN" pitchFamily="2" charset="0"/>
              </a:rPr>
              <a:t>।</a:t>
            </a:r>
            <a:endParaRPr lang="en-US" sz="3200" dirty="0">
              <a:latin typeface="AdarshaLipiExp" pitchFamily="2" charset="0"/>
              <a:cs typeface="NikoshBAN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"/>
            <a:ext cx="4419600" cy="3310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85800"/>
            <a:ext cx="1752600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</a:t>
            </a: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1"/>
            <a:ext cx="3355621" cy="6857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মাধ্যমিক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651955"/>
            <a:ext cx="6231467" cy="168204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800" dirty="0">
                <a:latin typeface="AdarshaLipiExp" pitchFamily="2" charset="0"/>
                <a:cs typeface="NikoshBAN" pitchFamily="2" charset="0"/>
              </a:rPr>
              <a:t>যে বাজারে </a:t>
            </a:r>
            <a:r>
              <a:rPr lang="bn-IN" sz="2800" dirty="0" smtClean="0">
                <a:latin typeface="AdarshaLipiExp" pitchFamily="2" charset="0"/>
                <a:cs typeface="NikoshBAN" pitchFamily="2" charset="0"/>
              </a:rPr>
              <a:t> ইতিপূর্বে  ক্রয়-বিক্রয়কৃত শেয়ার </a:t>
            </a:r>
            <a:r>
              <a:rPr lang="bn-IN" sz="2800" dirty="0">
                <a:latin typeface="AdarshaLipiExp" pitchFamily="2" charset="0"/>
                <a:cs typeface="NikoshBAN" pitchFamily="2" charset="0"/>
              </a:rPr>
              <a:t>ক্রয়-বিক্রয়</a:t>
            </a:r>
            <a:r>
              <a:rPr lang="bn-IN" sz="2800" dirty="0" smtClean="0">
                <a:latin typeface="AdarshaLipiExp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AdarshaLipiExp" pitchFamily="2" charset="0"/>
                <a:cs typeface="NikoshBAN" pitchFamily="2" charset="0"/>
              </a:rPr>
              <a:t>সম্পন্ন হয় তাকে </a:t>
            </a:r>
            <a:r>
              <a:rPr lang="bn-IN" sz="2800" dirty="0" smtClean="0">
                <a:latin typeface="AdarshaLipiExp" pitchFamily="2" charset="0"/>
                <a:cs typeface="NikoshBAN" pitchFamily="2" charset="0"/>
              </a:rPr>
              <a:t>মাধ্যমিক বাজার </a:t>
            </a:r>
            <a:r>
              <a:rPr lang="bn-IN" sz="2800" dirty="0">
                <a:latin typeface="AdarshaLipiExp" pitchFamily="2" charset="0"/>
                <a:cs typeface="NikoshBAN" pitchFamily="2" charset="0"/>
              </a:rPr>
              <a:t>বলে</a:t>
            </a:r>
            <a:r>
              <a:rPr lang="bn-IN" sz="2800" dirty="0" smtClean="0">
                <a:latin typeface="AdarshaLipiExp" pitchFamily="2" charset="0"/>
                <a:cs typeface="NikoshBAN" pitchFamily="2" charset="0"/>
              </a:rPr>
              <a:t>।</a:t>
            </a:r>
          </a:p>
          <a:p>
            <a:r>
              <a:rPr lang="bn-IN" sz="2800" dirty="0" smtClean="0">
                <a:latin typeface="AdarshaLipiExp" pitchFamily="2" charset="0"/>
                <a:cs typeface="NikoshBAN" pitchFamily="2" charset="0"/>
              </a:rPr>
              <a:t>এ বাজারে শেয়ারমালিকদের  আন্তঃলেনেদেন হয়ে থাকে।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91440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2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590800"/>
            <a:ext cx="3657601" cy="186204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1500" dirty="0" smtClean="0">
                <a:latin typeface="Amar Bangla" pitchFamily="2" charset="0"/>
                <a:cs typeface="Amar Bangla" pitchFamily="2" charset="0"/>
              </a:rPr>
              <a:t>ধন্যবাদ</a:t>
            </a:r>
            <a:endParaRPr lang="en-US" sz="11500" dirty="0">
              <a:latin typeface="Amar Bangla" pitchFamily="2" charset="0"/>
              <a:cs typeface="Amar Bang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057401"/>
            <a:ext cx="2362200" cy="2438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09600"/>
            <a:ext cx="3048000" cy="33720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990081" y="4077831"/>
            <a:ext cx="4163319" cy="224676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মহি উদ্দিন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হিসাববিজ্ঞান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সরকারি ইকবাল মেমোরিয়াল কলেজ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দাগনভুঁইয়া, ফেনী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0292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3600" dirty="0" smtClean="0"/>
              <a:t>পাঠ পরিচিতি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2819400"/>
            <a:ext cx="6096000" cy="2133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একাদশ-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marL="0" indent="0"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ফিন্যান্স, ব্যাংকিং ও বিমা </a:t>
            </a:r>
          </a:p>
          <a:p>
            <a:pPr marL="0" indent="0"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১ম পত্র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5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157349" y="2200018"/>
            <a:ext cx="3690299" cy="6289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ক্লাসের আলোচ্য অধ্যায়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06069" y="4295312"/>
            <a:ext cx="5509331" cy="2105488"/>
          </a:xfr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২য় অধ্যায়</a:t>
            </a:r>
          </a:p>
          <a:p>
            <a:pPr algn="ctr"/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আর্থিক বাজারের আইনগত দিকসমূহ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40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1775" y="457200"/>
            <a:ext cx="45400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 যা শিখবে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3643017"/>
              </p:ext>
            </p:extLst>
          </p:nvPr>
        </p:nvGraphicFramePr>
        <p:xfrm>
          <a:off x="304800" y="2057400"/>
          <a:ext cx="8305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1447800" y="3398518"/>
            <a:ext cx="1037981" cy="1037981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50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066800"/>
            <a:ext cx="2362200" cy="1828800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আর্থিক </a:t>
            </a:r>
            <a:endParaRPr lang="bn-IN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1350"/>
            <a:ext cx="2466975" cy="2609850"/>
          </a:xfrm>
        </p:spPr>
      </p:pic>
      <p:sp>
        <p:nvSpPr>
          <p:cNvPr id="7" name="TextBox 6"/>
          <p:cNvSpPr txBox="1"/>
          <p:nvPr/>
        </p:nvSpPr>
        <p:spPr>
          <a:xfrm>
            <a:off x="3352800" y="2360474"/>
            <a:ext cx="5029199" cy="107721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বাজারে আর্থিক সম্পদের লেনদেন হয় তাকে আর্থিক বাজার বলে।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5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0779"/>
              </p:ext>
            </p:extLst>
          </p:nvPr>
        </p:nvGraphicFramePr>
        <p:xfrm>
          <a:off x="990600" y="1600200"/>
          <a:ext cx="7772400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791200" cy="60928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আর্থিক বাজারের উপাদানসমূহ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7758878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52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60000">
            <a:off x="1108976" y="1169630"/>
            <a:ext cx="3064827" cy="15030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মুদ্রা বাজার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3140869" cy="2895600"/>
          </a:xfrm>
        </p:spPr>
      </p:pic>
      <p:sp>
        <p:nvSpPr>
          <p:cNvPr id="7" name="TextBox 6"/>
          <p:cNvSpPr txBox="1"/>
          <p:nvPr/>
        </p:nvSpPr>
        <p:spPr>
          <a:xfrm>
            <a:off x="4724400" y="2238613"/>
            <a:ext cx="3124200" cy="233910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বাজারে সল্পমেয়াদি আর্থিক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সম্পদের লেনদেন হয় তাকে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মুদ্রা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বাজার বলে।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26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74983" y="1169671"/>
            <a:ext cx="3064827" cy="9643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bn-IN" sz="3600" dirty="0"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844800"/>
            <a:ext cx="3352799" cy="3175000"/>
          </a:xfrm>
        </p:spPr>
      </p:pic>
      <p:sp>
        <p:nvSpPr>
          <p:cNvPr id="6" name="TextBox 5"/>
          <p:cNvSpPr txBox="1"/>
          <p:nvPr/>
        </p:nvSpPr>
        <p:spPr>
          <a:xfrm>
            <a:off x="4800600" y="2438400"/>
            <a:ext cx="2895600" cy="2154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দীর্ঘমেয়াদী 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 সম্পদের লেনদেন হয় 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 মূলধন 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বাজার বলে।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iv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</TotalTime>
  <Words>161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Civic</vt:lpstr>
      <vt:lpstr>Oriel</vt:lpstr>
      <vt:lpstr>Angles</vt:lpstr>
      <vt:lpstr>Pushpin</vt:lpstr>
      <vt:lpstr>Austin</vt:lpstr>
      <vt:lpstr>NewsPrint</vt:lpstr>
      <vt:lpstr>1_Austin</vt:lpstr>
      <vt:lpstr>Office Theme</vt:lpstr>
      <vt:lpstr>PowerPoint Presentation</vt:lpstr>
      <vt:lpstr>PowerPoint Presentation</vt:lpstr>
      <vt:lpstr>পাঠ পরিচিতি</vt:lpstr>
      <vt:lpstr> ক্লাসের আলোচ্য অধ্যায় </vt:lpstr>
      <vt:lpstr>PowerPoint Presentation</vt:lpstr>
      <vt:lpstr>PowerPoint Presentation</vt:lpstr>
      <vt:lpstr>আর্থিক বাজারের উপাদানসমূহ</vt:lpstr>
      <vt:lpstr>মুদ্রা বাজার </vt:lpstr>
      <vt:lpstr>মূলধন বাজার</vt:lpstr>
      <vt:lpstr>PowerPoint Presentation</vt:lpstr>
      <vt:lpstr>যে বাজারে প্রথমবারের মত শেয়ার ক্রয়-বিক্রয় সম্পন্ন হয় তাকে প্রাথমিক বাজার বলে। এ বাজারে কোম্পানি ও শেয়ারমালিকদের  লেনেদেন হয়ে থাকে।</vt:lpstr>
      <vt:lpstr>মাধ্যমিক বাজার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Mahi Uddin</dc:creator>
  <cp:lastModifiedBy>Mohi Uddin</cp:lastModifiedBy>
  <cp:revision>46</cp:revision>
  <dcterms:created xsi:type="dcterms:W3CDTF">2006-08-16T00:00:00Z</dcterms:created>
  <dcterms:modified xsi:type="dcterms:W3CDTF">2020-06-27T10:39:49Z</dcterms:modified>
</cp:coreProperties>
</file>