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4" r:id="rId9"/>
    <p:sldId id="263" r:id="rId10"/>
    <p:sldId id="264" r:id="rId11"/>
    <p:sldId id="265" r:id="rId12"/>
    <p:sldId id="266" r:id="rId13"/>
    <p:sldId id="267" r:id="rId14"/>
    <p:sldId id="268" r:id="rId15"/>
    <p:sldId id="269" r:id="rId16"/>
    <p:sldId id="271" r:id="rId17"/>
    <p:sldId id="272" r:id="rId18"/>
    <p:sldId id="273"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9900"/>
    <a:srgbClr val="CC0000"/>
    <a:srgbClr val="66FF33"/>
    <a:srgbClr val="0033CC"/>
    <a:srgbClr val="FF3300"/>
    <a:srgbClr val="FF0066"/>
    <a:srgbClr val="08FB43"/>
    <a:srgbClr val="E00E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458200" cy="6096000"/>
          </a:xfrm>
        </p:spPr>
        <p:txBody>
          <a:bodyPr/>
          <a:lstStyle/>
          <a:p>
            <a:r>
              <a:rPr lang="en-US" dirty="0" smtClean="0">
                <a:solidFill>
                  <a:srgbClr val="0033CC"/>
                </a:solidFill>
              </a:rPr>
              <a:t/>
            </a:r>
            <a:br>
              <a:rPr lang="en-US" dirty="0" smtClean="0">
                <a:solidFill>
                  <a:srgbClr val="0033CC"/>
                </a:solidFill>
              </a:rPr>
            </a:br>
            <a:r>
              <a:rPr lang="en-US" dirty="0" smtClean="0">
                <a:solidFill>
                  <a:srgbClr val="0033CC"/>
                </a:solidFill>
              </a:rPr>
              <a:t/>
            </a:r>
            <a:br>
              <a:rPr lang="en-US" dirty="0" smtClean="0">
                <a:solidFill>
                  <a:srgbClr val="0033CC"/>
                </a:solidFill>
              </a:rPr>
            </a:br>
            <a:r>
              <a:rPr lang="en-US" dirty="0" smtClean="0">
                <a:solidFill>
                  <a:srgbClr val="0033CC"/>
                </a:solidFill>
              </a:rPr>
              <a:t>Welcome dear students to my class</a:t>
            </a:r>
            <a:br>
              <a:rPr lang="en-US" dirty="0" smtClean="0">
                <a:solidFill>
                  <a:srgbClr val="0033CC"/>
                </a:solidFill>
              </a:rPr>
            </a:br>
            <a:endParaRPr lang="en-US" dirty="0">
              <a:solidFill>
                <a:srgbClr val="0033CC"/>
              </a:solidFill>
            </a:endParaRPr>
          </a:p>
        </p:txBody>
      </p:sp>
      <p:sp>
        <p:nvSpPr>
          <p:cNvPr id="3" name="Subtitle 2"/>
          <p:cNvSpPr>
            <a:spLocks noGrp="1"/>
          </p:cNvSpPr>
          <p:nvPr>
            <p:ph type="subTitle" idx="1"/>
          </p:nvPr>
        </p:nvSpPr>
        <p:spPr>
          <a:xfrm>
            <a:off x="2438400" y="6400800"/>
            <a:ext cx="3962400" cy="457200"/>
          </a:xfrm>
        </p:spPr>
        <p:txBody>
          <a:bodyPr>
            <a:normAutofit fontScale="92500" lnSpcReduction="20000"/>
          </a:bodyPr>
          <a:lstStyle/>
          <a:p>
            <a:endParaRPr lang="en-US" dirty="0"/>
          </a:p>
        </p:txBody>
      </p:sp>
      <p:pic>
        <p:nvPicPr>
          <p:cNvPr id="4" name="Picture 3" descr="10437175.jpg"/>
          <p:cNvPicPr>
            <a:picLocks noChangeAspect="1"/>
          </p:cNvPicPr>
          <p:nvPr/>
        </p:nvPicPr>
        <p:blipFill>
          <a:blip r:embed="rId3"/>
          <a:stretch>
            <a:fillRect/>
          </a:stretch>
        </p:blipFill>
        <p:spPr>
          <a:xfrm>
            <a:off x="3810000" y="381000"/>
            <a:ext cx="41910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A_Rose.Hasan.gif"/>
          <p:cNvPicPr>
            <a:picLocks noChangeAspect="1"/>
          </p:cNvPicPr>
          <p:nvPr/>
        </p:nvPicPr>
        <p:blipFill>
          <a:blip r:embed="rId4"/>
          <a:stretch>
            <a:fillRect/>
          </a:stretch>
        </p:blipFill>
        <p:spPr>
          <a:xfrm>
            <a:off x="20782" y="-304800"/>
            <a:ext cx="1828800" cy="2514600"/>
          </a:xfrm>
          <a:prstGeom prst="rect">
            <a:avLst/>
          </a:prstGeom>
        </p:spPr>
      </p:pic>
      <p:pic>
        <p:nvPicPr>
          <p:cNvPr id="6" name="Picture 5" descr="8364538.jpg"/>
          <p:cNvPicPr>
            <a:picLocks noChangeAspect="1"/>
          </p:cNvPicPr>
          <p:nvPr/>
        </p:nvPicPr>
        <p:blipFill>
          <a:blip r:embed="rId5"/>
          <a:stretch>
            <a:fillRect/>
          </a:stretch>
        </p:blipFill>
        <p:spPr>
          <a:xfrm>
            <a:off x="0" y="3937000"/>
            <a:ext cx="9144000" cy="2921000"/>
          </a:xfrm>
          <a:prstGeom prst="rect">
            <a:avLst/>
          </a:prstGeom>
        </p:spPr>
      </p:pic>
    </p:spTree>
  </p:cSld>
  <p:clrMapOvr>
    <a:masterClrMapping/>
  </p:clrMapOvr>
  <p:transition>
    <p:cover di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p:spPr>
        <p:txBody>
          <a:bodyPr>
            <a:noAutofit/>
          </a:bodyPr>
          <a:lstStyle/>
          <a:p>
            <a:pPr algn="just"/>
            <a:r>
              <a:rPr lang="en-US" sz="2400" dirty="0" smtClean="0">
                <a:solidFill>
                  <a:schemeClr val="accent6">
                    <a:lumMod val="75000"/>
                  </a:schemeClr>
                </a:solidFill>
              </a:rPr>
              <a:t>They came upon a century old rain tree. An owl had his nest in that tree. The dove and the bat knocked at the owl’s door. The grumpy owl opened the door. The dove and bat requested him to give them shelter. The owl unwillingly let them in. The two birds were hungry too. They begged for some food. </a:t>
            </a:r>
            <a:endParaRPr lang="en-US" sz="2400" dirty="0">
              <a:solidFill>
                <a:schemeClr val="accent6">
                  <a:lumMod val="75000"/>
                </a:schemeClr>
              </a:solidFill>
            </a:endParaRPr>
          </a:p>
        </p:txBody>
      </p:sp>
      <p:pic>
        <p:nvPicPr>
          <p:cNvPr id="4" name="Content Placeholder 3" descr="great_horned_owl_11-19-13.jpg"/>
          <p:cNvPicPr>
            <a:picLocks noGrp="1" noChangeAspect="1"/>
          </p:cNvPicPr>
          <p:nvPr>
            <p:ph idx="1"/>
          </p:nvPr>
        </p:nvPicPr>
        <p:blipFill>
          <a:blip r:embed="rId2"/>
          <a:stretch>
            <a:fillRect/>
          </a:stretch>
        </p:blipFill>
        <p:spPr>
          <a:xfrm>
            <a:off x="4315691" y="2133600"/>
            <a:ext cx="4491038" cy="4724400"/>
          </a:xfrm>
        </p:spPr>
      </p:pic>
      <p:pic>
        <p:nvPicPr>
          <p:cNvPr id="5" name="Picture 4" descr="gettyimages-1138708519-1024x1024.jpg"/>
          <p:cNvPicPr>
            <a:picLocks noChangeAspect="1"/>
          </p:cNvPicPr>
          <p:nvPr/>
        </p:nvPicPr>
        <p:blipFill>
          <a:blip r:embed="rId3"/>
          <a:stretch>
            <a:fillRect/>
          </a:stretch>
        </p:blipFill>
        <p:spPr>
          <a:xfrm>
            <a:off x="263236" y="2133600"/>
            <a:ext cx="4038600" cy="4724400"/>
          </a:xfrm>
          <a:prstGeom prst="rect">
            <a:avLst/>
          </a:prstGeom>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 y="0"/>
            <a:ext cx="9130145" cy="2163762"/>
          </a:xfrm>
        </p:spPr>
        <p:txBody>
          <a:bodyPr>
            <a:normAutofit fontScale="90000"/>
          </a:bodyPr>
          <a:lstStyle/>
          <a:p>
            <a:pPr algn="just"/>
            <a:r>
              <a:rPr lang="en-US" sz="2400" dirty="0" smtClean="0">
                <a:solidFill>
                  <a:srgbClr val="FF0000"/>
                </a:solidFill>
              </a:rPr>
              <a:t>The selfish owl was not happy. However , he shared his dinner with them. The dove was so tired that she could hardly eat. But the bat was sly. He ate greedily. He began to praise the owl with the thought of getting  more food. The bat said, “ O wise and brave owl. You are you are the most generous person I have ever seen. You are powerful and mighty.</a:t>
            </a:r>
            <a:endParaRPr lang="en-US" sz="2400" dirty="0">
              <a:solidFill>
                <a:srgbClr val="FF0000"/>
              </a:solidFill>
            </a:endParaRPr>
          </a:p>
        </p:txBody>
      </p:sp>
      <p:pic>
        <p:nvPicPr>
          <p:cNvPr id="4" name="Content Placeholder 3" descr="white-winged-dove-1.jpg"/>
          <p:cNvPicPr>
            <a:picLocks noGrp="1" noChangeAspect="1"/>
          </p:cNvPicPr>
          <p:nvPr>
            <p:ph idx="1"/>
          </p:nvPr>
        </p:nvPicPr>
        <p:blipFill>
          <a:blip r:embed="rId2" cstate="print"/>
          <a:stretch>
            <a:fillRect/>
          </a:stretch>
        </p:blipFill>
        <p:spPr>
          <a:xfrm>
            <a:off x="0" y="2362200"/>
            <a:ext cx="3048000" cy="2514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Juvenile-Lophostrix-cristata-captured-during-bat-sampling-in-mature-Cecropia-dominated_Q320.jpg"/>
          <p:cNvPicPr>
            <a:picLocks noChangeAspect="1"/>
          </p:cNvPicPr>
          <p:nvPr/>
        </p:nvPicPr>
        <p:blipFill>
          <a:blip r:embed="rId3"/>
          <a:stretch>
            <a:fillRect/>
          </a:stretch>
        </p:blipFill>
        <p:spPr>
          <a:xfrm>
            <a:off x="3048000" y="2590800"/>
            <a:ext cx="3352800" cy="3048000"/>
          </a:xfrm>
          <a:prstGeom prst="rect">
            <a:avLst/>
          </a:prstGeom>
        </p:spPr>
      </p:pic>
      <p:pic>
        <p:nvPicPr>
          <p:cNvPr id="7" name="Picture 6" descr="images (2).png"/>
          <p:cNvPicPr>
            <a:picLocks noChangeAspect="1"/>
          </p:cNvPicPr>
          <p:nvPr/>
        </p:nvPicPr>
        <p:blipFill>
          <a:blip r:embed="rId4"/>
          <a:stretch>
            <a:fillRect/>
          </a:stretch>
        </p:blipFill>
        <p:spPr>
          <a:xfrm>
            <a:off x="6400800" y="2743200"/>
            <a:ext cx="2438400" cy="24479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8)">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3)">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0"/>
            <a:ext cx="9144000" cy="1477962"/>
          </a:xfrm>
        </p:spPr>
        <p:txBody>
          <a:bodyPr>
            <a:normAutofit/>
          </a:bodyPr>
          <a:lstStyle/>
          <a:p>
            <a:pPr algn="just"/>
            <a:r>
              <a:rPr lang="en-US" sz="2400" dirty="0" smtClean="0">
                <a:solidFill>
                  <a:srgbClr val="FF00FF"/>
                </a:solidFill>
              </a:rPr>
              <a:t>The owl was very pleased at the bat’s flattery. He puffed and ruffled himself, trying to look as wise and brave as possible. Then he turned to the dove and asked, “Now little dove, what do you think about me?</a:t>
            </a:r>
            <a:endParaRPr lang="en-US" sz="2400" dirty="0">
              <a:solidFill>
                <a:srgbClr val="FF00FF"/>
              </a:solidFill>
            </a:endParaRPr>
          </a:p>
        </p:txBody>
      </p:sp>
      <p:pic>
        <p:nvPicPr>
          <p:cNvPr id="4" name="Content Placeholder 3" descr="index.jpg"/>
          <p:cNvPicPr>
            <a:picLocks noGrp="1" noChangeAspect="1"/>
          </p:cNvPicPr>
          <p:nvPr>
            <p:ph idx="1"/>
          </p:nvPr>
        </p:nvPicPr>
        <p:blipFill>
          <a:blip r:embed="rId2"/>
          <a:stretch>
            <a:fillRect/>
          </a:stretch>
        </p:blipFill>
        <p:spPr>
          <a:xfrm>
            <a:off x="0" y="1524000"/>
            <a:ext cx="4191000" cy="3276600"/>
          </a:xfrm>
        </p:spPr>
      </p:pic>
      <p:pic>
        <p:nvPicPr>
          <p:cNvPr id="5" name="Picture 4" descr="1225419-630x472.jpg"/>
          <p:cNvPicPr>
            <a:picLocks noChangeAspect="1"/>
          </p:cNvPicPr>
          <p:nvPr/>
        </p:nvPicPr>
        <p:blipFill>
          <a:blip r:embed="rId3"/>
          <a:stretch>
            <a:fillRect/>
          </a:stretch>
        </p:blipFill>
        <p:spPr>
          <a:xfrm>
            <a:off x="4191000" y="4305300"/>
            <a:ext cx="4800600" cy="2552700"/>
          </a:xfrm>
          <a:prstGeom prst="rect">
            <a:avLst/>
          </a:prstGeom>
        </p:spPr>
      </p:pic>
      <p:pic>
        <p:nvPicPr>
          <p:cNvPr id="6" name="Picture 5" descr="Flying-Bat.jpg"/>
          <p:cNvPicPr>
            <a:picLocks noChangeAspect="1"/>
          </p:cNvPicPr>
          <p:nvPr/>
        </p:nvPicPr>
        <p:blipFill>
          <a:blip r:embed="rId4" cstate="print"/>
          <a:stretch>
            <a:fillRect/>
          </a:stretch>
        </p:blipFill>
        <p:spPr>
          <a:xfrm>
            <a:off x="4234921" y="1524000"/>
            <a:ext cx="4712758" cy="2725911"/>
          </a:xfrm>
          <a:prstGeom prst="rect">
            <a:avLst/>
          </a:prstGeom>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pPr algn="just"/>
            <a:r>
              <a:rPr lang="en-US" dirty="0" smtClean="0">
                <a:solidFill>
                  <a:srgbClr val="00B0F0"/>
                </a:solidFill>
              </a:rPr>
              <a:t>I think you have understand the text through silent reading</a:t>
            </a:r>
            <a:endParaRPr lang="en-US" dirty="0">
              <a:solidFill>
                <a:srgbClr val="00B0F0"/>
              </a:solidFill>
            </a:endParaRPr>
          </a:p>
        </p:txBody>
      </p:sp>
      <p:sp>
        <p:nvSpPr>
          <p:cNvPr id="3" name="Content Placeholder 2"/>
          <p:cNvSpPr>
            <a:spLocks noGrp="1"/>
          </p:cNvSpPr>
          <p:nvPr>
            <p:ph idx="1"/>
          </p:nvPr>
        </p:nvSpPr>
        <p:spPr>
          <a:xfrm>
            <a:off x="0" y="1600200"/>
            <a:ext cx="9144000" cy="5257800"/>
          </a:xfrm>
        </p:spPr>
        <p:txBody>
          <a:bodyPr>
            <a:normAutofit lnSpcReduction="10000"/>
          </a:bodyPr>
          <a:lstStyle/>
          <a:p>
            <a:pPr>
              <a:buNone/>
            </a:pPr>
            <a:r>
              <a:rPr lang="en-US" dirty="0" smtClean="0">
                <a:solidFill>
                  <a:srgbClr val="FF00FF"/>
                </a:solidFill>
              </a:rPr>
              <a:t>Now</a:t>
            </a:r>
            <a:r>
              <a:rPr lang="en-US" dirty="0" smtClean="0">
                <a:solidFill>
                  <a:srgbClr val="FF00FF"/>
                </a:solidFill>
              </a:rPr>
              <a:t>, choose the correct answer to each question from the given alternative and write the answer with corresponding number in your answer script</a:t>
            </a:r>
            <a:r>
              <a:rPr lang="en-US" dirty="0" smtClean="0"/>
              <a:t>:                                                                  </a:t>
            </a:r>
          </a:p>
          <a:p>
            <a:pPr>
              <a:buNone/>
            </a:pPr>
            <a:r>
              <a:rPr lang="en-US" dirty="0" smtClean="0"/>
              <a:t>a)</a:t>
            </a:r>
            <a:r>
              <a:rPr lang="en-US" dirty="0" smtClean="0">
                <a:solidFill>
                  <a:srgbClr val="0033CC"/>
                </a:solidFill>
              </a:rPr>
              <a:t> The dove and the bat started to look for a shelter</a:t>
            </a:r>
            <a:r>
              <a:rPr lang="en-US" dirty="0" smtClean="0"/>
              <a:t> – here shelter means</a:t>
            </a:r>
          </a:p>
          <a:p>
            <a:pPr>
              <a:buNone/>
            </a:pPr>
            <a:r>
              <a:rPr lang="en-US" dirty="0" err="1" smtClean="0"/>
              <a:t>i</a:t>
            </a:r>
            <a:r>
              <a:rPr lang="en-US" dirty="0" smtClean="0"/>
              <a:t>) area                 ii) abode         iii) protection iv) dwell    </a:t>
            </a:r>
          </a:p>
          <a:p>
            <a:pPr>
              <a:buNone/>
            </a:pPr>
            <a:r>
              <a:rPr lang="en-US" dirty="0" smtClean="0"/>
              <a:t>b)</a:t>
            </a:r>
            <a:r>
              <a:rPr lang="en-US" dirty="0" smtClean="0">
                <a:solidFill>
                  <a:schemeClr val="accent6">
                    <a:lumMod val="75000"/>
                  </a:schemeClr>
                </a:solidFill>
              </a:rPr>
              <a:t> The grumpy owl opened the door</a:t>
            </a:r>
            <a:r>
              <a:rPr lang="en-US" dirty="0" smtClean="0"/>
              <a:t> – the antonym of grumpy is---</a:t>
            </a:r>
          </a:p>
          <a:p>
            <a:pPr marL="571500" indent="-571500">
              <a:buAutoNum type="romanLcParenR"/>
            </a:pPr>
            <a:r>
              <a:rPr lang="en-US" dirty="0" smtClean="0"/>
              <a:t>Amicable    ii) petulant        iii) hot tempered  iv) cranky</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endParaRPr lang="en-US" dirty="0"/>
          </a:p>
        </p:txBody>
      </p:sp>
      <p:sp>
        <p:nvSpPr>
          <p:cNvPr id="3" name="Content Placeholder 2"/>
          <p:cNvSpPr>
            <a:spLocks noGrp="1"/>
          </p:cNvSpPr>
          <p:nvPr>
            <p:ph idx="1"/>
          </p:nvPr>
        </p:nvSpPr>
        <p:spPr>
          <a:xfrm>
            <a:off x="0" y="685800"/>
            <a:ext cx="9144000" cy="6172200"/>
          </a:xfrm>
        </p:spPr>
        <p:txBody>
          <a:bodyPr>
            <a:normAutofit/>
          </a:bodyPr>
          <a:lstStyle/>
          <a:p>
            <a:pPr>
              <a:buNone/>
            </a:pPr>
            <a:r>
              <a:rPr lang="en-US" dirty="0" smtClean="0"/>
              <a:t> c)</a:t>
            </a:r>
            <a:r>
              <a:rPr lang="en-US" dirty="0" smtClean="0">
                <a:solidFill>
                  <a:schemeClr val="accent6">
                    <a:lumMod val="75000"/>
                  </a:schemeClr>
                </a:solidFill>
              </a:rPr>
              <a:t> The owl unwillingly let them in</a:t>
            </a:r>
            <a:r>
              <a:rPr lang="en-US" dirty="0" smtClean="0"/>
              <a:t> – here unwillingly </a:t>
            </a:r>
          </a:p>
          <a:p>
            <a:pPr>
              <a:buNone/>
            </a:pPr>
            <a:r>
              <a:rPr lang="en-US" dirty="0" err="1" smtClean="0"/>
              <a:t>i</a:t>
            </a:r>
            <a:r>
              <a:rPr lang="en-US" dirty="0" smtClean="0"/>
              <a:t>)under duress         ii) protest       iii) privilege   iv) wish</a:t>
            </a:r>
          </a:p>
          <a:p>
            <a:pPr>
              <a:buNone/>
            </a:pPr>
            <a:r>
              <a:rPr lang="en-US" dirty="0" smtClean="0"/>
              <a:t> d) </a:t>
            </a:r>
            <a:r>
              <a:rPr lang="en-US" dirty="0" smtClean="0">
                <a:solidFill>
                  <a:schemeClr val="accent6">
                    <a:lumMod val="75000"/>
                  </a:schemeClr>
                </a:solidFill>
              </a:rPr>
              <a:t>They begged for some food -- begged means </a:t>
            </a:r>
          </a:p>
          <a:p>
            <a:pPr>
              <a:buNone/>
            </a:pPr>
            <a:r>
              <a:rPr lang="en-US" dirty="0" err="1" smtClean="0"/>
              <a:t>i</a:t>
            </a:r>
            <a:r>
              <a:rPr lang="en-US" dirty="0" smtClean="0"/>
              <a:t>)demanded ii) persisted      iii) offered  iv) deprived  </a:t>
            </a:r>
          </a:p>
          <a:p>
            <a:pPr>
              <a:buNone/>
            </a:pPr>
            <a:r>
              <a:rPr lang="en-US" dirty="0" smtClean="0"/>
              <a:t>e) </a:t>
            </a:r>
            <a:r>
              <a:rPr lang="en-US" dirty="0" smtClean="0">
                <a:solidFill>
                  <a:srgbClr val="FF0000"/>
                </a:solidFill>
              </a:rPr>
              <a:t>The selfish owl was not happy</a:t>
            </a:r>
            <a:r>
              <a:rPr lang="en-US" dirty="0" smtClean="0"/>
              <a:t> – antonym of selfish </a:t>
            </a:r>
          </a:p>
          <a:p>
            <a:pPr>
              <a:buNone/>
            </a:pPr>
            <a:r>
              <a:rPr lang="en-US" dirty="0" err="1" smtClean="0"/>
              <a:t>i</a:t>
            </a:r>
            <a:r>
              <a:rPr lang="en-US" dirty="0" smtClean="0"/>
              <a:t>)introvert    ii) extrovert   iii)  controversies  iv) centre</a:t>
            </a:r>
          </a:p>
          <a:p>
            <a:pPr>
              <a:buNone/>
            </a:pPr>
            <a:r>
              <a:rPr lang="en-US" dirty="0" smtClean="0"/>
              <a:t>f)</a:t>
            </a:r>
            <a:r>
              <a:rPr lang="en-US" dirty="0" smtClean="0">
                <a:solidFill>
                  <a:srgbClr val="FF0000"/>
                </a:solidFill>
              </a:rPr>
              <a:t> You are the most generous person </a:t>
            </a:r>
            <a:r>
              <a:rPr lang="en-US" dirty="0" smtClean="0"/>
              <a:t>generous means</a:t>
            </a:r>
          </a:p>
          <a:p>
            <a:pPr>
              <a:buNone/>
            </a:pPr>
            <a:r>
              <a:rPr lang="en-US" dirty="0" err="1" smtClean="0"/>
              <a:t>i</a:t>
            </a:r>
            <a:r>
              <a:rPr lang="en-US" dirty="0" smtClean="0"/>
              <a:t>) Sufficient  ii) munificent  iii) fabricating  iv)dominate</a:t>
            </a:r>
          </a:p>
          <a:p>
            <a:pPr>
              <a:buNone/>
            </a:pPr>
            <a:r>
              <a:rPr lang="en-US" dirty="0" smtClean="0"/>
              <a:t> </a:t>
            </a:r>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80">
                                          <p:stCondLst>
                                            <p:cond delay="0"/>
                                          </p:stCondLst>
                                        </p:cTn>
                                        <p:tgtEl>
                                          <p:spTgt spid="3">
                                            <p:txEl>
                                              <p:pRg st="1" end="1"/>
                                            </p:txEl>
                                          </p:spTgt>
                                        </p:tgtEl>
                                      </p:cBhvr>
                                    </p:animEffect>
                                    <p:anim calcmode="lin" valueType="num">
                                      <p:cBhvr>
                                        <p:cTn id="1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1" end="1"/>
                                            </p:txEl>
                                          </p:spTgt>
                                        </p:tgtEl>
                                      </p:cBhvr>
                                      <p:to x="100000" y="60000"/>
                                    </p:animScale>
                                    <p:animScale>
                                      <p:cBhvr>
                                        <p:cTn id="22" dur="166" decel="50000">
                                          <p:stCondLst>
                                            <p:cond delay="676"/>
                                          </p:stCondLst>
                                        </p:cTn>
                                        <p:tgtEl>
                                          <p:spTgt spid="3">
                                            <p:txEl>
                                              <p:pRg st="1" end="1"/>
                                            </p:txEl>
                                          </p:spTgt>
                                        </p:tgtEl>
                                      </p:cBhvr>
                                      <p:to x="100000" y="100000"/>
                                    </p:animScale>
                                    <p:animScale>
                                      <p:cBhvr>
                                        <p:cTn id="23" dur="26">
                                          <p:stCondLst>
                                            <p:cond delay="1312"/>
                                          </p:stCondLst>
                                        </p:cTn>
                                        <p:tgtEl>
                                          <p:spTgt spid="3">
                                            <p:txEl>
                                              <p:pRg st="1" end="1"/>
                                            </p:txEl>
                                          </p:spTgt>
                                        </p:tgtEl>
                                      </p:cBhvr>
                                      <p:to x="100000" y="80000"/>
                                    </p:animScale>
                                    <p:animScale>
                                      <p:cBhvr>
                                        <p:cTn id="24" dur="166" decel="50000">
                                          <p:stCondLst>
                                            <p:cond delay="1338"/>
                                          </p:stCondLst>
                                        </p:cTn>
                                        <p:tgtEl>
                                          <p:spTgt spid="3">
                                            <p:txEl>
                                              <p:pRg st="1" end="1"/>
                                            </p:txEl>
                                          </p:spTgt>
                                        </p:tgtEl>
                                      </p:cBhvr>
                                      <p:to x="100000" y="100000"/>
                                    </p:animScale>
                                    <p:animScale>
                                      <p:cBhvr>
                                        <p:cTn id="25" dur="26">
                                          <p:stCondLst>
                                            <p:cond delay="1642"/>
                                          </p:stCondLst>
                                        </p:cTn>
                                        <p:tgtEl>
                                          <p:spTgt spid="3">
                                            <p:txEl>
                                              <p:pRg st="1" end="1"/>
                                            </p:txEl>
                                          </p:spTgt>
                                        </p:tgtEl>
                                      </p:cBhvr>
                                      <p:to x="100000" y="90000"/>
                                    </p:animScale>
                                    <p:animScale>
                                      <p:cBhvr>
                                        <p:cTn id="26" dur="166" decel="50000">
                                          <p:stCondLst>
                                            <p:cond delay="1668"/>
                                          </p:stCondLst>
                                        </p:cTn>
                                        <p:tgtEl>
                                          <p:spTgt spid="3">
                                            <p:txEl>
                                              <p:pRg st="1" end="1"/>
                                            </p:txEl>
                                          </p:spTgt>
                                        </p:tgtEl>
                                      </p:cBhvr>
                                      <p:to x="100000" y="100000"/>
                                    </p:animScale>
                                    <p:animScale>
                                      <p:cBhvr>
                                        <p:cTn id="27" dur="26">
                                          <p:stCondLst>
                                            <p:cond delay="1808"/>
                                          </p:stCondLst>
                                        </p:cTn>
                                        <p:tgtEl>
                                          <p:spTgt spid="3">
                                            <p:txEl>
                                              <p:pRg st="1" end="1"/>
                                            </p:txEl>
                                          </p:spTgt>
                                        </p:tgtEl>
                                      </p:cBhvr>
                                      <p:to x="100000" y="95000"/>
                                    </p:animScale>
                                    <p:animScale>
                                      <p:cBhvr>
                                        <p:cTn id="28" dur="166" decel="50000">
                                          <p:stCondLst>
                                            <p:cond delay="1834"/>
                                          </p:stCondLst>
                                        </p:cTn>
                                        <p:tgtEl>
                                          <p:spTgt spid="3">
                                            <p:txEl>
                                              <p:pRg st="1" end="1"/>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circle(in)">
                                      <p:cBhvr>
                                        <p:cTn id="33" dur="2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1000"/>
                                        <p:tgtEl>
                                          <p:spTgt spid="3">
                                            <p:txEl>
                                              <p:pRg st="6" end="6"/>
                                            </p:txEl>
                                          </p:spTgt>
                                        </p:tgtEl>
                                      </p:cBhvr>
                                    </p:animEffect>
                                    <p:anim calcmode="lin" valueType="num">
                                      <p:cBhvr>
                                        <p:cTn id="5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5"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6"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0" y="838200"/>
            <a:ext cx="9144000" cy="6019800"/>
          </a:xfrm>
        </p:spPr>
        <p:txBody>
          <a:bodyPr>
            <a:normAutofit/>
          </a:bodyPr>
          <a:lstStyle/>
          <a:p>
            <a:pPr>
              <a:buNone/>
            </a:pPr>
            <a:r>
              <a:rPr lang="en-US" dirty="0" smtClean="0"/>
              <a:t>g) </a:t>
            </a:r>
            <a:r>
              <a:rPr lang="en-US" dirty="0" smtClean="0">
                <a:solidFill>
                  <a:srgbClr val="FF0000"/>
                </a:solidFill>
              </a:rPr>
              <a:t>You are powerful and mighty </a:t>
            </a:r>
            <a:r>
              <a:rPr lang="en-US" dirty="0" smtClean="0"/>
              <a:t>– mighty means</a:t>
            </a:r>
          </a:p>
          <a:p>
            <a:pPr>
              <a:buNone/>
            </a:pPr>
            <a:r>
              <a:rPr lang="en-US" dirty="0" err="1" smtClean="0"/>
              <a:t>i</a:t>
            </a:r>
            <a:r>
              <a:rPr lang="en-US" dirty="0" smtClean="0"/>
              <a:t>) potent        ii) strength       iii) gross  iv) spacious</a:t>
            </a:r>
          </a:p>
          <a:p>
            <a:pPr>
              <a:buNone/>
            </a:pPr>
            <a:r>
              <a:rPr lang="en-US" dirty="0" smtClean="0"/>
              <a:t>h)- </a:t>
            </a:r>
            <a:r>
              <a:rPr lang="en-US" dirty="0" smtClean="0">
                <a:solidFill>
                  <a:srgbClr val="FF00FF"/>
                </a:solidFill>
              </a:rPr>
              <a:t>at the bat’s flattery- here flattery stands for</a:t>
            </a:r>
          </a:p>
          <a:p>
            <a:pPr>
              <a:buNone/>
            </a:pPr>
            <a:r>
              <a:rPr lang="en-US" dirty="0" smtClean="0"/>
              <a:t> </a:t>
            </a:r>
            <a:r>
              <a:rPr lang="en-US" dirty="0" err="1" smtClean="0"/>
              <a:t>i</a:t>
            </a:r>
            <a:r>
              <a:rPr lang="en-US" dirty="0" smtClean="0"/>
              <a:t>)malpractice ii)adulation    iii) adopted   iv)role</a:t>
            </a:r>
          </a:p>
          <a:p>
            <a:pPr>
              <a:buNone/>
            </a:pPr>
            <a:r>
              <a:rPr lang="en-US" dirty="0" smtClean="0"/>
              <a:t>i)</a:t>
            </a:r>
            <a:r>
              <a:rPr lang="en-US" dirty="0" smtClean="0">
                <a:solidFill>
                  <a:srgbClr val="FF00FF"/>
                </a:solidFill>
              </a:rPr>
              <a:t> “Now little dove --- little means </a:t>
            </a:r>
          </a:p>
          <a:p>
            <a:pPr>
              <a:buNone/>
            </a:pPr>
            <a:r>
              <a:rPr lang="en-US" dirty="0" err="1" smtClean="0"/>
              <a:t>i</a:t>
            </a:r>
            <a:r>
              <a:rPr lang="en-US" dirty="0" smtClean="0"/>
              <a:t>) Important ii) worthless iii)  respected iv) wise</a:t>
            </a:r>
          </a:p>
          <a:p>
            <a:pPr>
              <a:buNone/>
            </a:pPr>
            <a:r>
              <a:rPr lang="en-US" dirty="0" smtClean="0"/>
              <a:t>j)</a:t>
            </a:r>
            <a:r>
              <a:rPr lang="en-US" dirty="0" smtClean="0">
                <a:solidFill>
                  <a:srgbClr val="FF00FF"/>
                </a:solidFill>
              </a:rPr>
              <a:t> He puffed– puffed means </a:t>
            </a:r>
          </a:p>
          <a:p>
            <a:pPr marL="571500" indent="-571500">
              <a:buAutoNum type="romanLcParenR"/>
            </a:pPr>
            <a:r>
              <a:rPr lang="en-US" dirty="0" smtClean="0"/>
              <a:t>purified    ii) blew   iii) wheezing   iv)travelled</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out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80">
                                          <p:stCondLst>
                                            <p:cond delay="0"/>
                                          </p:stCondLst>
                                        </p:cTn>
                                        <p:tgtEl>
                                          <p:spTgt spid="3">
                                            <p:txEl>
                                              <p:pRg st="6" end="6"/>
                                            </p:txEl>
                                          </p:spTgt>
                                        </p:tgtEl>
                                      </p:cBhvr>
                                    </p:animEffect>
                                    <p:anim calcmode="lin" valueType="num">
                                      <p:cBhvr>
                                        <p:cTn id="43"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3">
                                            <p:txEl>
                                              <p:pRg st="6" end="6"/>
                                            </p:txEl>
                                          </p:spTgt>
                                        </p:tgtEl>
                                      </p:cBhvr>
                                      <p:to x="100000" y="60000"/>
                                    </p:animScale>
                                    <p:animScale>
                                      <p:cBhvr>
                                        <p:cTn id="49" dur="166" decel="50000">
                                          <p:stCondLst>
                                            <p:cond delay="676"/>
                                          </p:stCondLst>
                                        </p:cTn>
                                        <p:tgtEl>
                                          <p:spTgt spid="3">
                                            <p:txEl>
                                              <p:pRg st="6" end="6"/>
                                            </p:txEl>
                                          </p:spTgt>
                                        </p:tgtEl>
                                      </p:cBhvr>
                                      <p:to x="100000" y="100000"/>
                                    </p:animScale>
                                    <p:animScale>
                                      <p:cBhvr>
                                        <p:cTn id="50" dur="26">
                                          <p:stCondLst>
                                            <p:cond delay="1312"/>
                                          </p:stCondLst>
                                        </p:cTn>
                                        <p:tgtEl>
                                          <p:spTgt spid="3">
                                            <p:txEl>
                                              <p:pRg st="6" end="6"/>
                                            </p:txEl>
                                          </p:spTgt>
                                        </p:tgtEl>
                                      </p:cBhvr>
                                      <p:to x="100000" y="80000"/>
                                    </p:animScale>
                                    <p:animScale>
                                      <p:cBhvr>
                                        <p:cTn id="51" dur="166" decel="50000">
                                          <p:stCondLst>
                                            <p:cond delay="1338"/>
                                          </p:stCondLst>
                                        </p:cTn>
                                        <p:tgtEl>
                                          <p:spTgt spid="3">
                                            <p:txEl>
                                              <p:pRg st="6" end="6"/>
                                            </p:txEl>
                                          </p:spTgt>
                                        </p:tgtEl>
                                      </p:cBhvr>
                                      <p:to x="100000" y="100000"/>
                                    </p:animScale>
                                    <p:animScale>
                                      <p:cBhvr>
                                        <p:cTn id="52" dur="26">
                                          <p:stCondLst>
                                            <p:cond delay="1642"/>
                                          </p:stCondLst>
                                        </p:cTn>
                                        <p:tgtEl>
                                          <p:spTgt spid="3">
                                            <p:txEl>
                                              <p:pRg st="6" end="6"/>
                                            </p:txEl>
                                          </p:spTgt>
                                        </p:tgtEl>
                                      </p:cBhvr>
                                      <p:to x="100000" y="90000"/>
                                    </p:animScale>
                                    <p:animScale>
                                      <p:cBhvr>
                                        <p:cTn id="53" dur="166" decel="50000">
                                          <p:stCondLst>
                                            <p:cond delay="1668"/>
                                          </p:stCondLst>
                                        </p:cTn>
                                        <p:tgtEl>
                                          <p:spTgt spid="3">
                                            <p:txEl>
                                              <p:pRg st="6" end="6"/>
                                            </p:txEl>
                                          </p:spTgt>
                                        </p:tgtEl>
                                      </p:cBhvr>
                                      <p:to x="100000" y="100000"/>
                                    </p:animScale>
                                    <p:animScale>
                                      <p:cBhvr>
                                        <p:cTn id="54" dur="26">
                                          <p:stCondLst>
                                            <p:cond delay="1808"/>
                                          </p:stCondLst>
                                        </p:cTn>
                                        <p:tgtEl>
                                          <p:spTgt spid="3">
                                            <p:txEl>
                                              <p:pRg st="6" end="6"/>
                                            </p:txEl>
                                          </p:spTgt>
                                        </p:tgtEl>
                                      </p:cBhvr>
                                      <p:to x="100000" y="95000"/>
                                    </p:animScale>
                                    <p:animScale>
                                      <p:cBhvr>
                                        <p:cTn id="55" dur="166" decel="50000">
                                          <p:stCondLst>
                                            <p:cond delay="1834"/>
                                          </p:stCondLst>
                                        </p:cTn>
                                        <p:tgtEl>
                                          <p:spTgt spid="3">
                                            <p:txEl>
                                              <p:pRg st="6" end="6"/>
                                            </p:txEl>
                                          </p:spTgt>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p:cTn id="60"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3"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28600"/>
            <a:ext cx="3810000" cy="563562"/>
          </a:xfrm>
        </p:spPr>
        <p:txBody>
          <a:bodyPr>
            <a:normAutofit fontScale="90000"/>
          </a:bodyPr>
          <a:lstStyle/>
          <a:p>
            <a:endParaRPr lang="en-US" dirty="0"/>
          </a:p>
        </p:txBody>
      </p:sp>
      <p:sp>
        <p:nvSpPr>
          <p:cNvPr id="3" name="Content Placeholder 2"/>
          <p:cNvSpPr>
            <a:spLocks noGrp="1"/>
          </p:cNvSpPr>
          <p:nvPr>
            <p:ph idx="1"/>
          </p:nvPr>
        </p:nvSpPr>
        <p:spPr>
          <a:xfrm>
            <a:off x="0" y="838200"/>
            <a:ext cx="9144000" cy="6019800"/>
          </a:xfrm>
        </p:spPr>
        <p:txBody>
          <a:bodyPr>
            <a:normAutofit/>
          </a:bodyPr>
          <a:lstStyle/>
          <a:p>
            <a:pPr>
              <a:buNone/>
            </a:pPr>
            <a:r>
              <a:rPr lang="en-US" dirty="0" smtClean="0">
                <a:solidFill>
                  <a:srgbClr val="0033CC"/>
                </a:solidFill>
              </a:rPr>
              <a:t>Answer to the following questions:</a:t>
            </a:r>
          </a:p>
          <a:p>
            <a:pPr marL="742950" indent="-742950">
              <a:buNone/>
            </a:pPr>
            <a:r>
              <a:rPr lang="en-US" dirty="0" smtClean="0">
                <a:solidFill>
                  <a:srgbClr val="0033CC"/>
                </a:solidFill>
              </a:rPr>
              <a:t>a)What was the term between dove and bat?</a:t>
            </a:r>
          </a:p>
          <a:p>
            <a:pPr marL="742950" indent="-742950">
              <a:buNone/>
            </a:pPr>
            <a:endParaRPr lang="en-US" sz="4000" dirty="0" smtClean="0">
              <a:solidFill>
                <a:srgbClr val="0033CC"/>
              </a:solidFill>
            </a:endParaRPr>
          </a:p>
          <a:p>
            <a:pPr marL="742950" indent="-742950">
              <a:buNone/>
            </a:pPr>
            <a:endParaRPr lang="en-US" sz="4000" dirty="0" smtClean="0">
              <a:solidFill>
                <a:srgbClr val="0033CC"/>
              </a:solidFill>
            </a:endParaRPr>
          </a:p>
          <a:p>
            <a:pPr marL="742950" indent="-742950">
              <a:buNone/>
            </a:pPr>
            <a:endParaRPr lang="en-US" sz="4000" dirty="0" smtClean="0">
              <a:solidFill>
                <a:srgbClr val="0033CC"/>
              </a:solidFill>
            </a:endParaRPr>
          </a:p>
          <a:p>
            <a:pPr marL="742950" indent="-742950">
              <a:buNone/>
            </a:pPr>
            <a:r>
              <a:rPr lang="en-US" dirty="0" smtClean="0">
                <a:solidFill>
                  <a:srgbClr val="0033CC"/>
                </a:solidFill>
              </a:rPr>
              <a:t>b)How did the friends reach the jungle?</a:t>
            </a:r>
          </a:p>
          <a:p>
            <a:pPr marL="742950" indent="-742950">
              <a:buNone/>
            </a:pPr>
            <a:endParaRPr lang="en-US" dirty="0">
              <a:solidFill>
                <a:srgbClr val="0033CC"/>
              </a:solidFill>
            </a:endParaRPr>
          </a:p>
        </p:txBody>
      </p:sp>
      <p:pic>
        <p:nvPicPr>
          <p:cNvPr id="5" name="Picture 4" descr="Flying-Bat.jpg"/>
          <p:cNvPicPr>
            <a:picLocks noChangeAspect="1"/>
          </p:cNvPicPr>
          <p:nvPr/>
        </p:nvPicPr>
        <p:blipFill>
          <a:blip r:embed="rId2" cstate="print"/>
          <a:stretch>
            <a:fillRect/>
          </a:stretch>
        </p:blipFill>
        <p:spPr>
          <a:xfrm>
            <a:off x="4572000" y="1905000"/>
            <a:ext cx="3100917" cy="2286000"/>
          </a:xfrm>
          <a:prstGeom prst="rect">
            <a:avLst/>
          </a:prstGeom>
        </p:spPr>
      </p:pic>
      <p:pic>
        <p:nvPicPr>
          <p:cNvPr id="6" name="Picture 5" descr="images (76).jpeg"/>
          <p:cNvPicPr>
            <a:picLocks noChangeAspect="1"/>
          </p:cNvPicPr>
          <p:nvPr/>
        </p:nvPicPr>
        <p:blipFill>
          <a:blip r:embed="rId3"/>
          <a:stretch>
            <a:fillRect/>
          </a:stretch>
        </p:blipFill>
        <p:spPr>
          <a:xfrm>
            <a:off x="304800" y="1905000"/>
            <a:ext cx="2819400" cy="2286000"/>
          </a:xfrm>
          <a:prstGeom prst="rect">
            <a:avLst/>
          </a:prstGeom>
        </p:spPr>
      </p:pic>
      <p:pic>
        <p:nvPicPr>
          <p:cNvPr id="7" name="Picture 6" descr="W(Nature) 072.jpg"/>
          <p:cNvPicPr>
            <a:picLocks noChangeAspect="1"/>
          </p:cNvPicPr>
          <p:nvPr/>
        </p:nvPicPr>
        <p:blipFill>
          <a:blip r:embed="rId4"/>
          <a:stretch>
            <a:fillRect/>
          </a:stretch>
        </p:blipFill>
        <p:spPr>
          <a:xfrm>
            <a:off x="304800" y="4800600"/>
            <a:ext cx="2971800" cy="2057400"/>
          </a:xfrm>
          <a:prstGeom prst="rect">
            <a:avLst/>
          </a:prstGeom>
        </p:spPr>
      </p:pic>
      <p:pic>
        <p:nvPicPr>
          <p:cNvPr id="8" name="Picture 7" descr="3.jpg"/>
          <p:cNvPicPr>
            <a:picLocks noChangeAspect="1"/>
          </p:cNvPicPr>
          <p:nvPr/>
        </p:nvPicPr>
        <p:blipFill>
          <a:blip r:embed="rId5" cstate="print"/>
          <a:stretch>
            <a:fillRect/>
          </a:stretch>
        </p:blipFill>
        <p:spPr>
          <a:xfrm>
            <a:off x="4038600" y="4857750"/>
            <a:ext cx="3352800" cy="200025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3"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3)">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9687" y="0"/>
            <a:ext cx="3657600" cy="304800"/>
          </a:xfrm>
        </p:spPr>
        <p:txBody>
          <a:bodyPr>
            <a:normAutofit fontScale="90000"/>
          </a:bodyPr>
          <a:lstStyle/>
          <a:p>
            <a:endParaRPr lang="en-US" dirty="0"/>
          </a:p>
        </p:txBody>
      </p:sp>
      <p:sp>
        <p:nvSpPr>
          <p:cNvPr id="3" name="Content Placeholder 2"/>
          <p:cNvSpPr>
            <a:spLocks noGrp="1"/>
          </p:cNvSpPr>
          <p:nvPr>
            <p:ph idx="1"/>
          </p:nvPr>
        </p:nvSpPr>
        <p:spPr>
          <a:xfrm>
            <a:off x="0" y="685800"/>
            <a:ext cx="8991600" cy="6172200"/>
          </a:xfrm>
        </p:spPr>
        <p:txBody>
          <a:bodyPr>
            <a:normAutofit lnSpcReduction="10000"/>
          </a:bodyPr>
          <a:lstStyle/>
          <a:p>
            <a:pPr>
              <a:buNone/>
            </a:pPr>
            <a:r>
              <a:rPr lang="en-US" dirty="0" smtClean="0">
                <a:solidFill>
                  <a:schemeClr val="accent6">
                    <a:lumMod val="75000"/>
                  </a:schemeClr>
                </a:solidFill>
              </a:rPr>
              <a:t>c)What the dove and the bat do to have rest?</a:t>
            </a:r>
          </a:p>
          <a:p>
            <a:pPr>
              <a:buNone/>
            </a:pPr>
            <a:endParaRPr lang="en-US" dirty="0" smtClean="0">
              <a:solidFill>
                <a:schemeClr val="accent6">
                  <a:lumMod val="75000"/>
                </a:schemeClr>
              </a:solidFill>
            </a:endParaRPr>
          </a:p>
          <a:p>
            <a:pPr>
              <a:buNone/>
            </a:pPr>
            <a:endParaRPr lang="en-US" dirty="0" smtClean="0">
              <a:solidFill>
                <a:schemeClr val="accent6">
                  <a:lumMod val="75000"/>
                </a:schemeClr>
              </a:solidFill>
            </a:endParaRPr>
          </a:p>
          <a:p>
            <a:pPr>
              <a:buNone/>
            </a:pPr>
            <a:endParaRPr lang="en-US" dirty="0" smtClean="0">
              <a:solidFill>
                <a:schemeClr val="accent6">
                  <a:lumMod val="75000"/>
                </a:schemeClr>
              </a:solidFill>
            </a:endParaRPr>
          </a:p>
          <a:p>
            <a:pPr>
              <a:buNone/>
            </a:pPr>
            <a:endParaRPr lang="en-US" dirty="0" smtClean="0">
              <a:solidFill>
                <a:schemeClr val="accent6">
                  <a:lumMod val="75000"/>
                </a:schemeClr>
              </a:solidFill>
            </a:endParaRPr>
          </a:p>
          <a:p>
            <a:pPr>
              <a:buNone/>
            </a:pPr>
            <a:r>
              <a:rPr lang="en-US" dirty="0" smtClean="0">
                <a:solidFill>
                  <a:srgbClr val="08FB43"/>
                </a:solidFill>
              </a:rPr>
              <a:t>d) How was the host?</a:t>
            </a:r>
          </a:p>
          <a:p>
            <a:pPr>
              <a:buNone/>
            </a:pPr>
            <a:endParaRPr lang="en-US" dirty="0" smtClean="0">
              <a:solidFill>
                <a:schemeClr val="accent6">
                  <a:lumMod val="75000"/>
                </a:schemeClr>
              </a:solidFill>
            </a:endParaRPr>
          </a:p>
          <a:p>
            <a:pPr>
              <a:buNone/>
            </a:pPr>
            <a:endParaRPr lang="en-US" dirty="0" smtClean="0">
              <a:solidFill>
                <a:schemeClr val="accent6">
                  <a:lumMod val="75000"/>
                </a:schemeClr>
              </a:solidFill>
            </a:endParaRPr>
          </a:p>
          <a:p>
            <a:pPr>
              <a:buNone/>
            </a:pPr>
            <a:endParaRPr lang="en-US" dirty="0" smtClean="0">
              <a:solidFill>
                <a:schemeClr val="accent6">
                  <a:lumMod val="75000"/>
                </a:schemeClr>
              </a:solidFill>
            </a:endParaRPr>
          </a:p>
          <a:p>
            <a:pPr>
              <a:buNone/>
            </a:pPr>
            <a:r>
              <a:rPr lang="en-US" dirty="0" smtClean="0">
                <a:solidFill>
                  <a:srgbClr val="E00E6D"/>
                </a:solidFill>
              </a:rPr>
              <a:t>e) Do you like to call the bat a flatterer? </a:t>
            </a:r>
            <a:r>
              <a:rPr lang="en-US" dirty="0" err="1" smtClean="0">
                <a:solidFill>
                  <a:srgbClr val="E00E6D"/>
                </a:solidFill>
              </a:rPr>
              <a:t>Why?why</a:t>
            </a:r>
            <a:r>
              <a:rPr lang="en-US" dirty="0" smtClean="0">
                <a:solidFill>
                  <a:srgbClr val="E00E6D"/>
                </a:solidFill>
              </a:rPr>
              <a:t> </a:t>
            </a:r>
            <a:r>
              <a:rPr lang="en-US" dirty="0" smtClean="0">
                <a:solidFill>
                  <a:srgbClr val="E00E6D"/>
                </a:solidFill>
              </a:rPr>
              <a:t>not?</a:t>
            </a:r>
            <a:endParaRPr lang="en-US" dirty="0" smtClean="0">
              <a:solidFill>
                <a:srgbClr val="E00E6D"/>
              </a:solidFill>
            </a:endParaRPr>
          </a:p>
          <a:p>
            <a:pPr>
              <a:buNone/>
            </a:pPr>
            <a:endParaRPr lang="en-US" dirty="0" smtClean="0">
              <a:solidFill>
                <a:schemeClr val="accent6">
                  <a:lumMod val="75000"/>
                </a:schemeClr>
              </a:solidFill>
            </a:endParaRPr>
          </a:p>
          <a:p>
            <a:pPr>
              <a:buNone/>
            </a:pPr>
            <a:endParaRPr lang="en-US" dirty="0">
              <a:solidFill>
                <a:schemeClr val="accent6">
                  <a:lumMod val="75000"/>
                </a:schemeClr>
              </a:solidFill>
            </a:endParaRPr>
          </a:p>
        </p:txBody>
      </p:sp>
      <p:pic>
        <p:nvPicPr>
          <p:cNvPr id="5" name="Picture 4" descr="1225419-630x472.jpg"/>
          <p:cNvPicPr>
            <a:picLocks noChangeAspect="1"/>
          </p:cNvPicPr>
          <p:nvPr/>
        </p:nvPicPr>
        <p:blipFill>
          <a:blip r:embed="rId2"/>
          <a:stretch>
            <a:fillRect/>
          </a:stretch>
        </p:blipFill>
        <p:spPr>
          <a:xfrm>
            <a:off x="533400" y="1191491"/>
            <a:ext cx="3152775" cy="2057400"/>
          </a:xfrm>
          <a:prstGeom prst="rect">
            <a:avLst/>
          </a:prstGeom>
        </p:spPr>
      </p:pic>
      <p:pic>
        <p:nvPicPr>
          <p:cNvPr id="6" name="Picture 5" descr="71iHnHg98CL.jpg"/>
          <p:cNvPicPr>
            <a:picLocks noChangeAspect="1"/>
          </p:cNvPicPr>
          <p:nvPr/>
        </p:nvPicPr>
        <p:blipFill>
          <a:blip r:embed="rId3" cstate="print"/>
          <a:stretch>
            <a:fillRect/>
          </a:stretch>
        </p:blipFill>
        <p:spPr>
          <a:xfrm>
            <a:off x="5562600" y="1219200"/>
            <a:ext cx="3259511" cy="2057400"/>
          </a:xfrm>
          <a:prstGeom prst="rect">
            <a:avLst/>
          </a:prstGeom>
        </p:spPr>
      </p:pic>
      <p:pic>
        <p:nvPicPr>
          <p:cNvPr id="7" name="Picture 6" descr="images (74).jpeg"/>
          <p:cNvPicPr>
            <a:picLocks noChangeAspect="1"/>
          </p:cNvPicPr>
          <p:nvPr/>
        </p:nvPicPr>
        <p:blipFill>
          <a:blip r:embed="rId4"/>
          <a:stretch>
            <a:fillRect/>
          </a:stretch>
        </p:blipFill>
        <p:spPr>
          <a:xfrm>
            <a:off x="5334000" y="3429000"/>
            <a:ext cx="3228975" cy="2152650"/>
          </a:xfrm>
          <a:prstGeom prst="rect">
            <a:avLst/>
          </a:prstGeom>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3"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arn(outVertical)">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4562"/>
          </a:xfrm>
        </p:spPr>
        <p:txBody>
          <a:bodyPr>
            <a:normAutofit/>
          </a:bodyPr>
          <a:lstStyle/>
          <a:p>
            <a:pPr algn="just"/>
            <a:r>
              <a:rPr lang="en-US" sz="2400" dirty="0" smtClean="0">
                <a:solidFill>
                  <a:srgbClr val="FF0066"/>
                </a:solidFill>
              </a:rPr>
              <a:t>Now dear students, fill in the blanks with the information from the text to make it a complete passage:</a:t>
            </a:r>
            <a:endParaRPr lang="en-US" sz="2400" dirty="0">
              <a:solidFill>
                <a:srgbClr val="FF0066"/>
              </a:solidFill>
            </a:endParaRPr>
          </a:p>
        </p:txBody>
      </p:sp>
      <p:sp>
        <p:nvSpPr>
          <p:cNvPr id="3" name="Content Placeholder 2"/>
          <p:cNvSpPr>
            <a:spLocks noGrp="1"/>
          </p:cNvSpPr>
          <p:nvPr>
            <p:ph idx="1"/>
          </p:nvPr>
        </p:nvSpPr>
        <p:spPr>
          <a:xfrm>
            <a:off x="0" y="3352800"/>
            <a:ext cx="9144000" cy="3505200"/>
          </a:xfrm>
        </p:spPr>
        <p:txBody>
          <a:bodyPr>
            <a:normAutofit fontScale="92500" lnSpcReduction="10000"/>
          </a:bodyPr>
          <a:lstStyle/>
          <a:p>
            <a:pPr algn="just">
              <a:buNone/>
            </a:pPr>
            <a:r>
              <a:rPr lang="en-GB" dirty="0" smtClean="0">
                <a:solidFill>
                  <a:srgbClr val="00B050"/>
                </a:solidFill>
              </a:rPr>
              <a:t>Communication of idea is  the centre  of  present civilization that needs  </a:t>
            </a:r>
            <a:r>
              <a:rPr lang="en-GB" dirty="0" smtClean="0">
                <a:solidFill>
                  <a:srgbClr val="FF0000"/>
                </a:solidFill>
              </a:rPr>
              <a:t>a) --- </a:t>
            </a:r>
            <a:r>
              <a:rPr lang="en-GB" dirty="0" smtClean="0">
                <a:solidFill>
                  <a:srgbClr val="00B050"/>
                </a:solidFill>
              </a:rPr>
              <a:t>. In early  age people share their idea through speaking and </a:t>
            </a:r>
            <a:r>
              <a:rPr lang="en-GB" dirty="0" smtClean="0">
                <a:solidFill>
                  <a:srgbClr val="FF0000"/>
                </a:solidFill>
              </a:rPr>
              <a:t>b) ----</a:t>
            </a:r>
            <a:r>
              <a:rPr lang="en-GB" dirty="0" smtClean="0">
                <a:solidFill>
                  <a:srgbClr val="00B050"/>
                </a:solidFill>
              </a:rPr>
              <a:t> as writing materials were stone, metal, wood, bark, leaves etc. These materials are not easy  to </a:t>
            </a:r>
            <a:r>
              <a:rPr lang="en-GB" dirty="0" smtClean="0">
                <a:solidFill>
                  <a:srgbClr val="FF0000"/>
                </a:solidFill>
              </a:rPr>
              <a:t>c)----. </a:t>
            </a:r>
            <a:r>
              <a:rPr lang="en-GB" dirty="0" smtClean="0">
                <a:solidFill>
                  <a:srgbClr val="00B050"/>
                </a:solidFill>
              </a:rPr>
              <a:t>Before this paper age, knowledge was very restricted and there were very few </a:t>
            </a:r>
            <a:r>
              <a:rPr lang="en-GB" dirty="0" smtClean="0">
                <a:solidFill>
                  <a:srgbClr val="FF0000"/>
                </a:solidFill>
              </a:rPr>
              <a:t>d) --- </a:t>
            </a:r>
            <a:r>
              <a:rPr lang="en-GB" dirty="0" smtClean="0">
                <a:solidFill>
                  <a:srgbClr val="00B050"/>
                </a:solidFill>
              </a:rPr>
              <a:t>in the world. Paper has made publication and the spread of knowledge and </a:t>
            </a:r>
            <a:r>
              <a:rPr lang="en-GB" dirty="0" smtClean="0">
                <a:solidFill>
                  <a:srgbClr val="FF0000"/>
                </a:solidFill>
              </a:rPr>
              <a:t>e) ----.</a:t>
            </a:r>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90600"/>
            <a:ext cx="2667000" cy="226894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solidFill>
                  <a:srgbClr val="FF0000"/>
                </a:solidFill>
              </a:rPr>
              <a:t>And dear students, that is -</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5673" y="1142999"/>
            <a:ext cx="5798128" cy="570114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327" y="762000"/>
            <a:ext cx="1905000" cy="608214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762000"/>
            <a:ext cx="1600200" cy="6082145"/>
          </a:xfrm>
          <a:prstGeom prst="rect">
            <a:avLst/>
          </a:prstGeom>
        </p:spPr>
      </p:pic>
    </p:spTree>
    <p:extLst>
      <p:ext uri="{BB962C8B-B14F-4D97-AF65-F5344CB8AC3E}">
        <p14:creationId xmlns:p14="http://schemas.microsoft.com/office/powerpoint/2010/main" val="313584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0" y="838200"/>
            <a:ext cx="9144000" cy="6019800"/>
          </a:xfrm>
        </p:spPr>
        <p:txBody>
          <a:bodyPr/>
          <a:lstStyle/>
          <a:p>
            <a:pPr>
              <a:buNone/>
            </a:pPr>
            <a:r>
              <a:rPr lang="en-US" dirty="0" smtClean="0">
                <a:solidFill>
                  <a:schemeClr val="accent6">
                    <a:lumMod val="75000"/>
                  </a:schemeClr>
                </a:solidFill>
              </a:rPr>
              <a:t>This is to</a:t>
            </a:r>
          </a:p>
          <a:p>
            <a:pPr>
              <a:buNone/>
            </a:pPr>
            <a:endParaRPr lang="en-US" sz="4800" dirty="0" smtClean="0">
              <a:solidFill>
                <a:srgbClr val="0033CC"/>
              </a:solidFill>
            </a:endParaRPr>
          </a:p>
          <a:p>
            <a:pPr>
              <a:buNone/>
            </a:pPr>
            <a:endParaRPr lang="en-US" sz="4800" dirty="0" smtClean="0">
              <a:solidFill>
                <a:srgbClr val="0033CC"/>
              </a:solidFill>
            </a:endParaRPr>
          </a:p>
          <a:p>
            <a:pPr>
              <a:buNone/>
            </a:pPr>
            <a:r>
              <a:rPr lang="en-US" sz="4800" dirty="0" err="1" smtClean="0">
                <a:solidFill>
                  <a:srgbClr val="0033CC"/>
                </a:solidFill>
              </a:rPr>
              <a:t>Md</a:t>
            </a:r>
            <a:r>
              <a:rPr lang="en-US" sz="4800" dirty="0" smtClean="0">
                <a:solidFill>
                  <a:srgbClr val="0033CC"/>
                </a:solidFill>
              </a:rPr>
              <a:t> </a:t>
            </a:r>
            <a:r>
              <a:rPr lang="en-US" sz="4800" dirty="0" err="1" smtClean="0">
                <a:solidFill>
                  <a:srgbClr val="0033CC"/>
                </a:solidFill>
              </a:rPr>
              <a:t>Sazzad</a:t>
            </a:r>
            <a:r>
              <a:rPr lang="en-US" sz="4800" dirty="0" smtClean="0">
                <a:solidFill>
                  <a:srgbClr val="0033CC"/>
                </a:solidFill>
              </a:rPr>
              <a:t> </a:t>
            </a:r>
            <a:r>
              <a:rPr lang="en-US" sz="4800" dirty="0" err="1" smtClean="0">
                <a:solidFill>
                  <a:srgbClr val="0033CC"/>
                </a:solidFill>
              </a:rPr>
              <a:t>Hossain</a:t>
            </a:r>
            <a:r>
              <a:rPr lang="en-US" sz="4800" dirty="0" smtClean="0">
                <a:solidFill>
                  <a:srgbClr val="0033CC"/>
                </a:solidFill>
              </a:rPr>
              <a:t> </a:t>
            </a:r>
          </a:p>
          <a:p>
            <a:pPr>
              <a:buNone/>
            </a:pPr>
            <a:r>
              <a:rPr lang="en-US" sz="4000" dirty="0" smtClean="0">
                <a:solidFill>
                  <a:schemeClr val="accent6">
                    <a:lumMod val="75000"/>
                  </a:schemeClr>
                </a:solidFill>
              </a:rPr>
              <a:t>Assistant Teacher (English)</a:t>
            </a:r>
          </a:p>
          <a:p>
            <a:pPr>
              <a:buNone/>
            </a:pPr>
            <a:r>
              <a:rPr lang="en-US" sz="4000" dirty="0" err="1" smtClean="0">
                <a:solidFill>
                  <a:srgbClr val="00B050"/>
                </a:solidFill>
              </a:rPr>
              <a:t>Santhia</a:t>
            </a:r>
            <a:r>
              <a:rPr lang="en-US" sz="4000" dirty="0" smtClean="0">
                <a:solidFill>
                  <a:srgbClr val="00B050"/>
                </a:solidFill>
              </a:rPr>
              <a:t> Govt. Pilot Model high School,</a:t>
            </a:r>
          </a:p>
          <a:p>
            <a:pPr>
              <a:buNone/>
            </a:pPr>
            <a:r>
              <a:rPr lang="en-US" sz="4000" dirty="0" err="1" smtClean="0">
                <a:solidFill>
                  <a:schemeClr val="accent6">
                    <a:lumMod val="75000"/>
                  </a:schemeClr>
                </a:solidFill>
              </a:rPr>
              <a:t>Santhia</a:t>
            </a:r>
            <a:r>
              <a:rPr lang="en-US" sz="4000" dirty="0" smtClean="0">
                <a:solidFill>
                  <a:schemeClr val="accent6">
                    <a:lumMod val="75000"/>
                  </a:schemeClr>
                </a:solidFill>
              </a:rPr>
              <a:t>, </a:t>
            </a:r>
            <a:r>
              <a:rPr lang="en-US" sz="4000" dirty="0" err="1" smtClean="0">
                <a:solidFill>
                  <a:schemeClr val="accent6">
                    <a:lumMod val="75000"/>
                  </a:schemeClr>
                </a:solidFill>
              </a:rPr>
              <a:t>Pabna</a:t>
            </a:r>
            <a:r>
              <a:rPr lang="en-US" sz="4000" dirty="0" smtClean="0">
                <a:solidFill>
                  <a:schemeClr val="accent6">
                    <a:lumMod val="75000"/>
                  </a:schemeClr>
                </a:solidFill>
              </a:rPr>
              <a:t>. </a:t>
            </a:r>
          </a:p>
          <a:p>
            <a:pPr>
              <a:buNone/>
            </a:pPr>
            <a:endParaRPr lang="en-US" dirty="0">
              <a:solidFill>
                <a:schemeClr val="accent6">
                  <a:lumMod val="7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886691"/>
            <a:ext cx="1750048" cy="2216727"/>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ppt_w</p:attrName>
                                        </p:attrNameLst>
                                      </p:cBhvr>
                                      <p:tavLst>
                                        <p:tav tm="0" fmla="#ppt_w*sin(2.5*pi*$)">
                                          <p:val>
                                            <p:fltVal val="0"/>
                                          </p:val>
                                        </p:tav>
                                        <p:tav tm="100000">
                                          <p:val>
                                            <p:fltVal val="1"/>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80">
                                          <p:stCondLst>
                                            <p:cond delay="0"/>
                                          </p:stCondLst>
                                        </p:cTn>
                                        <p:tgtEl>
                                          <p:spTgt spid="3">
                                            <p:txEl>
                                              <p:pRg st="3" end="3"/>
                                            </p:txEl>
                                          </p:spTgt>
                                        </p:tgtEl>
                                      </p:cBhvr>
                                    </p:animEffect>
                                    <p:anim calcmode="lin" valueType="num">
                                      <p:cBhvr>
                                        <p:cTn id="2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3" end="3"/>
                                            </p:txEl>
                                          </p:spTgt>
                                        </p:tgtEl>
                                      </p:cBhvr>
                                      <p:to x="100000" y="60000"/>
                                    </p:animScale>
                                    <p:animScale>
                                      <p:cBhvr>
                                        <p:cTn id="29" dur="166" decel="50000">
                                          <p:stCondLst>
                                            <p:cond delay="676"/>
                                          </p:stCondLst>
                                        </p:cTn>
                                        <p:tgtEl>
                                          <p:spTgt spid="3">
                                            <p:txEl>
                                              <p:pRg st="3" end="3"/>
                                            </p:txEl>
                                          </p:spTgt>
                                        </p:tgtEl>
                                      </p:cBhvr>
                                      <p:to x="100000" y="100000"/>
                                    </p:animScale>
                                    <p:animScale>
                                      <p:cBhvr>
                                        <p:cTn id="30" dur="26">
                                          <p:stCondLst>
                                            <p:cond delay="1312"/>
                                          </p:stCondLst>
                                        </p:cTn>
                                        <p:tgtEl>
                                          <p:spTgt spid="3">
                                            <p:txEl>
                                              <p:pRg st="3" end="3"/>
                                            </p:txEl>
                                          </p:spTgt>
                                        </p:tgtEl>
                                      </p:cBhvr>
                                      <p:to x="100000" y="80000"/>
                                    </p:animScale>
                                    <p:animScale>
                                      <p:cBhvr>
                                        <p:cTn id="31" dur="166" decel="50000">
                                          <p:stCondLst>
                                            <p:cond delay="1338"/>
                                          </p:stCondLst>
                                        </p:cTn>
                                        <p:tgtEl>
                                          <p:spTgt spid="3">
                                            <p:txEl>
                                              <p:pRg st="3" end="3"/>
                                            </p:txEl>
                                          </p:spTgt>
                                        </p:tgtEl>
                                      </p:cBhvr>
                                      <p:to x="100000" y="100000"/>
                                    </p:animScale>
                                    <p:animScale>
                                      <p:cBhvr>
                                        <p:cTn id="32" dur="26">
                                          <p:stCondLst>
                                            <p:cond delay="1642"/>
                                          </p:stCondLst>
                                        </p:cTn>
                                        <p:tgtEl>
                                          <p:spTgt spid="3">
                                            <p:txEl>
                                              <p:pRg st="3" end="3"/>
                                            </p:txEl>
                                          </p:spTgt>
                                        </p:tgtEl>
                                      </p:cBhvr>
                                      <p:to x="100000" y="90000"/>
                                    </p:animScale>
                                    <p:animScale>
                                      <p:cBhvr>
                                        <p:cTn id="33" dur="166" decel="50000">
                                          <p:stCondLst>
                                            <p:cond delay="1668"/>
                                          </p:stCondLst>
                                        </p:cTn>
                                        <p:tgtEl>
                                          <p:spTgt spid="3">
                                            <p:txEl>
                                              <p:pRg st="3" end="3"/>
                                            </p:txEl>
                                          </p:spTgt>
                                        </p:tgtEl>
                                      </p:cBhvr>
                                      <p:to x="100000" y="100000"/>
                                    </p:animScale>
                                    <p:animScale>
                                      <p:cBhvr>
                                        <p:cTn id="34" dur="26">
                                          <p:stCondLst>
                                            <p:cond delay="1808"/>
                                          </p:stCondLst>
                                        </p:cTn>
                                        <p:tgtEl>
                                          <p:spTgt spid="3">
                                            <p:txEl>
                                              <p:pRg st="3" end="3"/>
                                            </p:txEl>
                                          </p:spTgt>
                                        </p:tgtEl>
                                      </p:cBhvr>
                                      <p:to x="100000" y="95000"/>
                                    </p:animScale>
                                    <p:animScale>
                                      <p:cBhvr>
                                        <p:cTn id="35" dur="166" decel="50000">
                                          <p:stCondLst>
                                            <p:cond delay="1834"/>
                                          </p:stCondLst>
                                        </p:cTn>
                                        <p:tgtEl>
                                          <p:spTgt spid="3">
                                            <p:txEl>
                                              <p:pRg st="3" end="3"/>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 y="1600200"/>
            <a:ext cx="9144001" cy="4525963"/>
          </a:xfrm>
        </p:spPr>
        <p:txBody>
          <a:bodyPr/>
          <a:lstStyle/>
          <a:p>
            <a:pPr>
              <a:buNone/>
            </a:pPr>
            <a:r>
              <a:rPr lang="en-US" dirty="0" smtClean="0"/>
              <a:t>Man cannot live alone in the society, he needs </a:t>
            </a:r>
            <a:r>
              <a:rPr lang="en-US" sz="3600" dirty="0" smtClean="0">
                <a:solidFill>
                  <a:schemeClr val="accent1"/>
                </a:solidFill>
              </a:rPr>
              <a:t>Company </a:t>
            </a:r>
            <a:r>
              <a:rPr lang="en-US" dirty="0" smtClean="0"/>
              <a:t>=          </a:t>
            </a:r>
            <a:r>
              <a:rPr lang="en-US" sz="3600" dirty="0" smtClean="0">
                <a:solidFill>
                  <a:srgbClr val="00B050"/>
                </a:solidFill>
              </a:rPr>
              <a:t>Neighbor    </a:t>
            </a:r>
            <a:r>
              <a:rPr lang="en-US" dirty="0" smtClean="0"/>
              <a:t>=           </a:t>
            </a:r>
            <a:r>
              <a:rPr lang="en-US" sz="4000" dirty="0" smtClean="0">
                <a:solidFill>
                  <a:srgbClr val="FF0066"/>
                </a:solidFill>
              </a:rPr>
              <a:t>Friend</a:t>
            </a:r>
            <a:endParaRPr lang="en-US" sz="4000" dirty="0" smtClean="0">
              <a:solidFill>
                <a:srgbClr val="FF0066"/>
              </a:solidFill>
            </a:endParaRPr>
          </a:p>
          <a:p>
            <a:pPr>
              <a:buNone/>
            </a:pPr>
            <a:endParaRPr lang="en-US" sz="4000" dirty="0">
              <a:solidFill>
                <a:srgbClr val="FF0066"/>
              </a:solidFill>
            </a:endParaRPr>
          </a:p>
        </p:txBody>
      </p:sp>
      <p:pic>
        <p:nvPicPr>
          <p:cNvPr id="4" name="Picture 3" descr="unnamed.jpg"/>
          <p:cNvPicPr>
            <a:picLocks noChangeAspect="1"/>
          </p:cNvPicPr>
          <p:nvPr/>
        </p:nvPicPr>
        <p:blipFill>
          <a:blip r:embed="rId2"/>
          <a:stretch>
            <a:fillRect/>
          </a:stretch>
        </p:blipFill>
        <p:spPr>
          <a:xfrm>
            <a:off x="0" y="2819400"/>
            <a:ext cx="3276600" cy="3505200"/>
          </a:xfrm>
          <a:prstGeom prst="rect">
            <a:avLst/>
          </a:prstGeom>
        </p:spPr>
      </p:pic>
      <p:pic>
        <p:nvPicPr>
          <p:cNvPr id="5" name="Picture 4" descr="images.jpg"/>
          <p:cNvPicPr>
            <a:picLocks noChangeAspect="1"/>
          </p:cNvPicPr>
          <p:nvPr/>
        </p:nvPicPr>
        <p:blipFill>
          <a:blip r:embed="rId3"/>
          <a:stretch>
            <a:fillRect/>
          </a:stretch>
        </p:blipFill>
        <p:spPr>
          <a:xfrm>
            <a:off x="3276600" y="2819400"/>
            <a:ext cx="2743199" cy="3352800"/>
          </a:xfrm>
          <a:prstGeom prst="rect">
            <a:avLst/>
          </a:prstGeom>
        </p:spPr>
      </p:pic>
      <p:pic>
        <p:nvPicPr>
          <p:cNvPr id="6" name="Picture 5" descr="64657359.jpg"/>
          <p:cNvPicPr>
            <a:picLocks noChangeAspect="1"/>
          </p:cNvPicPr>
          <p:nvPr/>
        </p:nvPicPr>
        <p:blipFill>
          <a:blip r:embed="rId4"/>
          <a:stretch>
            <a:fillRect/>
          </a:stretch>
        </p:blipFill>
        <p:spPr>
          <a:xfrm>
            <a:off x="6019799" y="2819400"/>
            <a:ext cx="3124201" cy="3333750"/>
          </a:xfrm>
          <a:prstGeom prst="rect">
            <a:avLst/>
          </a:prstGeo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0" y="685800"/>
            <a:ext cx="9144000" cy="5440363"/>
          </a:xfrm>
        </p:spPr>
        <p:txBody>
          <a:bodyPr>
            <a:normAutofit/>
          </a:bodyPr>
          <a:lstStyle/>
          <a:p>
            <a:pPr>
              <a:buNone/>
            </a:pPr>
            <a:r>
              <a:rPr lang="en-US" sz="4000" dirty="0" smtClean="0">
                <a:solidFill>
                  <a:srgbClr val="FF0000"/>
                </a:solidFill>
              </a:rPr>
              <a:t>Do you know when Friendship day started</a:t>
            </a:r>
            <a:r>
              <a:rPr lang="en-US" sz="4000" dirty="0" smtClean="0">
                <a:solidFill>
                  <a:srgbClr val="FF0000"/>
                </a:solidFill>
              </a:rPr>
              <a:t>?</a:t>
            </a:r>
          </a:p>
          <a:p>
            <a:pPr>
              <a:buNone/>
            </a:pPr>
            <a:endParaRPr lang="en-US" sz="400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 y="1371600"/>
            <a:ext cx="4391891" cy="329969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371600"/>
            <a:ext cx="4451477" cy="30820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4453659"/>
            <a:ext cx="3276600" cy="2408105"/>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3"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3)">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out)">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pPr>
              <a:buNone/>
            </a:pPr>
            <a:r>
              <a:rPr lang="en-US" dirty="0" smtClean="0">
                <a:solidFill>
                  <a:srgbClr val="FF0000"/>
                </a:solidFill>
              </a:rPr>
              <a:t>It was started firs in the USA </a:t>
            </a:r>
          </a:p>
          <a:p>
            <a:pPr>
              <a:buNone/>
            </a:pPr>
            <a:r>
              <a:rPr lang="en-US" dirty="0" smtClean="0">
                <a:solidFill>
                  <a:srgbClr val="FF00FF"/>
                </a:solidFill>
              </a:rPr>
              <a:t>In 1935</a:t>
            </a:r>
          </a:p>
          <a:p>
            <a:pPr>
              <a:buNone/>
            </a:pPr>
            <a:r>
              <a:rPr lang="en-US" dirty="0" smtClean="0">
                <a:solidFill>
                  <a:srgbClr val="0033CC"/>
                </a:solidFill>
              </a:rPr>
              <a:t>First Sunday, August</a:t>
            </a:r>
          </a:p>
          <a:p>
            <a:pPr>
              <a:buNone/>
            </a:pPr>
            <a:r>
              <a:rPr lang="en-US" dirty="0" smtClean="0">
                <a:solidFill>
                  <a:schemeClr val="accent2"/>
                </a:solidFill>
              </a:rPr>
              <a:t>But in Bangladesh </a:t>
            </a:r>
          </a:p>
          <a:p>
            <a:pPr>
              <a:buNone/>
            </a:pPr>
            <a:r>
              <a:rPr lang="en-US" dirty="0" smtClean="0">
                <a:solidFill>
                  <a:srgbClr val="00B050"/>
                </a:solidFill>
              </a:rPr>
              <a:t>In July 3</a:t>
            </a:r>
            <a:endParaRPr lang="en-US" dirty="0">
              <a:solidFill>
                <a:srgbClr val="00B05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53000" cy="411162"/>
          </a:xfrm>
        </p:spPr>
        <p:txBody>
          <a:bodyPr>
            <a:normAutofit fontScale="90000"/>
          </a:bodyPr>
          <a:lstStyle/>
          <a:p>
            <a:endParaRPr lang="en-US" dirty="0"/>
          </a:p>
        </p:txBody>
      </p:sp>
      <p:sp>
        <p:nvSpPr>
          <p:cNvPr id="3" name="Content Placeholder 2"/>
          <p:cNvSpPr>
            <a:spLocks noGrp="1"/>
          </p:cNvSpPr>
          <p:nvPr>
            <p:ph idx="1"/>
          </p:nvPr>
        </p:nvSpPr>
        <p:spPr>
          <a:xfrm>
            <a:off x="0" y="381000"/>
            <a:ext cx="9144000" cy="6477000"/>
          </a:xfrm>
        </p:spPr>
        <p:txBody>
          <a:bodyPr/>
          <a:lstStyle/>
          <a:p>
            <a:pPr>
              <a:buNone/>
            </a:pPr>
            <a:r>
              <a:rPr lang="en-US" dirty="0" smtClean="0">
                <a:solidFill>
                  <a:srgbClr val="FF3300"/>
                </a:solidFill>
              </a:rPr>
              <a:t>There are some popular symbol to represent friendship like-</a:t>
            </a:r>
          </a:p>
          <a:p>
            <a:pPr>
              <a:buNone/>
            </a:pPr>
            <a:endParaRPr lang="en-US" dirty="0"/>
          </a:p>
        </p:txBody>
      </p:sp>
      <p:pic>
        <p:nvPicPr>
          <p:cNvPr id="4" name="Picture 3" descr="images (78).jpeg"/>
          <p:cNvPicPr>
            <a:picLocks noChangeAspect="1"/>
          </p:cNvPicPr>
          <p:nvPr/>
        </p:nvPicPr>
        <p:blipFill>
          <a:blip r:embed="rId2"/>
          <a:stretch>
            <a:fillRect/>
          </a:stretch>
        </p:blipFill>
        <p:spPr>
          <a:xfrm>
            <a:off x="3276600" y="1362075"/>
            <a:ext cx="5867400" cy="2914650"/>
          </a:xfrm>
          <a:prstGeom prst="rect">
            <a:avLst/>
          </a:prstGeom>
        </p:spPr>
      </p:pic>
      <p:pic>
        <p:nvPicPr>
          <p:cNvPr id="5" name="Picture 4" descr="images (75).jpeg"/>
          <p:cNvPicPr>
            <a:picLocks noChangeAspect="1"/>
          </p:cNvPicPr>
          <p:nvPr/>
        </p:nvPicPr>
        <p:blipFill>
          <a:blip r:embed="rId3"/>
          <a:stretch>
            <a:fillRect/>
          </a:stretch>
        </p:blipFill>
        <p:spPr>
          <a:xfrm>
            <a:off x="0" y="4267200"/>
            <a:ext cx="4343400" cy="2590800"/>
          </a:xfrm>
          <a:prstGeom prst="rect">
            <a:avLst/>
          </a:prstGeom>
        </p:spPr>
      </p:pic>
      <p:pic>
        <p:nvPicPr>
          <p:cNvPr id="6" name="Picture 5" descr="images (77).jpeg"/>
          <p:cNvPicPr>
            <a:picLocks noChangeAspect="1"/>
          </p:cNvPicPr>
          <p:nvPr/>
        </p:nvPicPr>
        <p:blipFill>
          <a:blip r:embed="rId4"/>
          <a:stretch>
            <a:fillRect/>
          </a:stretch>
        </p:blipFill>
        <p:spPr>
          <a:xfrm>
            <a:off x="4343400" y="4191000"/>
            <a:ext cx="4800600" cy="2667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371600"/>
            <a:ext cx="3124200" cy="2895600"/>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pPr>
              <a:buNone/>
            </a:pPr>
            <a:r>
              <a:rPr lang="en-US" sz="4000" dirty="0" smtClean="0">
                <a:solidFill>
                  <a:srgbClr val="00B0F0"/>
                </a:solidFill>
              </a:rPr>
              <a:t>Our today’s lesson is</a:t>
            </a:r>
          </a:p>
          <a:p>
            <a:pPr>
              <a:buNone/>
            </a:pPr>
            <a:r>
              <a:rPr lang="en-US" sz="4000" dirty="0" smtClean="0">
                <a:solidFill>
                  <a:srgbClr val="FF0000"/>
                </a:solidFill>
              </a:rPr>
              <a:t>Unit 5</a:t>
            </a:r>
          </a:p>
          <a:p>
            <a:pPr>
              <a:buNone/>
            </a:pPr>
            <a:r>
              <a:rPr lang="en-US" sz="4000" dirty="0" smtClean="0">
                <a:solidFill>
                  <a:srgbClr val="08FB43"/>
                </a:solidFill>
              </a:rPr>
              <a:t>Making a difference</a:t>
            </a:r>
          </a:p>
          <a:p>
            <a:pPr>
              <a:buNone/>
            </a:pPr>
            <a:r>
              <a:rPr lang="en-US" sz="4000" dirty="0" smtClean="0">
                <a:solidFill>
                  <a:srgbClr val="FF00FF"/>
                </a:solidFill>
              </a:rPr>
              <a:t>Lesson 5</a:t>
            </a:r>
          </a:p>
          <a:p>
            <a:pPr>
              <a:buNone/>
            </a:pPr>
            <a:r>
              <a:rPr lang="en-US" sz="4400" dirty="0" smtClean="0">
                <a:solidFill>
                  <a:srgbClr val="FF0000"/>
                </a:solidFill>
              </a:rPr>
              <a:t>The Truthful Dove(1)</a:t>
            </a:r>
            <a:endParaRPr lang="en-US" sz="4400" dirty="0">
              <a:solidFill>
                <a:srgbClr val="FF0000"/>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sz="3200" dirty="0" smtClean="0">
                <a:solidFill>
                  <a:srgbClr val="0033CC"/>
                </a:solidFill>
              </a:rPr>
              <a:t>After we have studied this unit, we will be able to</a:t>
            </a:r>
            <a:endParaRPr lang="en-US" sz="3200" dirty="0">
              <a:solidFill>
                <a:srgbClr val="0033CC"/>
              </a:solidFill>
            </a:endParaRPr>
          </a:p>
        </p:txBody>
      </p:sp>
      <p:sp>
        <p:nvSpPr>
          <p:cNvPr id="3" name="Content Placeholder 2"/>
          <p:cNvSpPr>
            <a:spLocks noGrp="1"/>
          </p:cNvSpPr>
          <p:nvPr>
            <p:ph idx="1"/>
          </p:nvPr>
        </p:nvSpPr>
        <p:spPr/>
        <p:txBody>
          <a:bodyPr>
            <a:normAutofit/>
          </a:bodyPr>
          <a:lstStyle/>
          <a:p>
            <a:r>
              <a:rPr lang="en-US" sz="2800" dirty="0" smtClean="0">
                <a:solidFill>
                  <a:srgbClr val="C00000"/>
                </a:solidFill>
              </a:rPr>
              <a:t>Read and understand texts through silent reading</a:t>
            </a:r>
          </a:p>
          <a:p>
            <a:r>
              <a:rPr lang="en-US" sz="2800" dirty="0" smtClean="0">
                <a:solidFill>
                  <a:srgbClr val="66FF33"/>
                </a:solidFill>
              </a:rPr>
              <a:t>Infer meaning from context</a:t>
            </a:r>
          </a:p>
          <a:p>
            <a:r>
              <a:rPr lang="en-US" sz="2800" dirty="0" smtClean="0">
                <a:solidFill>
                  <a:srgbClr val="00B0F0"/>
                </a:solidFill>
              </a:rPr>
              <a:t>Listen from information</a:t>
            </a:r>
          </a:p>
          <a:p>
            <a:r>
              <a:rPr lang="en-US" sz="2800" dirty="0" smtClean="0">
                <a:solidFill>
                  <a:srgbClr val="009900"/>
                </a:solidFill>
              </a:rPr>
              <a:t>Ask and answer questions</a:t>
            </a:r>
          </a:p>
          <a:p>
            <a:r>
              <a:rPr lang="en-US" sz="2800" dirty="0" smtClean="0">
                <a:solidFill>
                  <a:srgbClr val="C00000"/>
                </a:solidFill>
              </a:rPr>
              <a:t>Write answer to questions</a:t>
            </a:r>
            <a:endParaRPr lang="en-US" sz="2800" dirty="0">
              <a:solidFill>
                <a:srgbClr val="C00000"/>
              </a:solidFill>
            </a:endParaRPr>
          </a:p>
        </p:txBody>
      </p:sp>
    </p:spTree>
    <p:extLst>
      <p:ext uri="{BB962C8B-B14F-4D97-AF65-F5344CB8AC3E}">
        <p14:creationId xmlns:p14="http://schemas.microsoft.com/office/powerpoint/2010/main" val="46175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2209799"/>
          </a:xfrm>
        </p:spPr>
        <p:txBody>
          <a:bodyPr>
            <a:noAutofit/>
          </a:bodyPr>
          <a:lstStyle/>
          <a:p>
            <a:r>
              <a:rPr lang="en-US" sz="2400" dirty="0" smtClean="0">
                <a:solidFill>
                  <a:srgbClr val="0033CC"/>
                </a:solidFill>
              </a:rPr>
              <a:t>Once upon a time, a dove and a bat were very good friends. One day the two decided to set out on a journey. They flew over the rivers and hills and came to a jungle, Both the friends were very tired , they need to sit down and take a rest. Soon night fell and it was dark all around. A storm rose. It started rain heavily. The dove and the bat started to look for a shelter.</a:t>
            </a:r>
            <a:endParaRPr lang="en-US" sz="2400" dirty="0">
              <a:solidFill>
                <a:srgbClr val="0033CC"/>
              </a:solidFill>
            </a:endParaRPr>
          </a:p>
        </p:txBody>
      </p:sp>
      <p:pic>
        <p:nvPicPr>
          <p:cNvPr id="4" name="Content Placeholder 3" descr="images (76).jpeg"/>
          <p:cNvPicPr>
            <a:picLocks noGrp="1" noChangeAspect="1"/>
          </p:cNvPicPr>
          <p:nvPr>
            <p:ph idx="1"/>
          </p:nvPr>
        </p:nvPicPr>
        <p:blipFill>
          <a:blip r:embed="rId2"/>
          <a:stretch>
            <a:fillRect/>
          </a:stretch>
        </p:blipFill>
        <p:spPr>
          <a:xfrm>
            <a:off x="5791200" y="2209800"/>
            <a:ext cx="3352800" cy="4648200"/>
          </a:xfrm>
        </p:spPr>
      </p:pic>
      <p:pic>
        <p:nvPicPr>
          <p:cNvPr id="5" name="Picture 4" descr="Flying-Bat.jpg"/>
          <p:cNvPicPr>
            <a:picLocks noChangeAspect="1"/>
          </p:cNvPicPr>
          <p:nvPr/>
        </p:nvPicPr>
        <p:blipFill>
          <a:blip r:embed="rId3" cstate="print"/>
          <a:stretch>
            <a:fillRect/>
          </a:stretch>
        </p:blipFill>
        <p:spPr>
          <a:xfrm>
            <a:off x="-34636" y="2209800"/>
            <a:ext cx="2743200" cy="2286000"/>
          </a:xfrm>
          <a:prstGeom prst="rect">
            <a:avLst/>
          </a:prstGeom>
        </p:spPr>
      </p:pic>
      <p:pic>
        <p:nvPicPr>
          <p:cNvPr id="6" name="Picture 5" descr="images (12).jpg"/>
          <p:cNvPicPr>
            <a:picLocks noChangeAspect="1"/>
          </p:cNvPicPr>
          <p:nvPr/>
        </p:nvPicPr>
        <p:blipFill>
          <a:blip r:embed="rId4"/>
          <a:stretch>
            <a:fillRect/>
          </a:stretch>
        </p:blipFill>
        <p:spPr>
          <a:xfrm>
            <a:off x="2743200" y="2209799"/>
            <a:ext cx="2971800" cy="2286001"/>
          </a:xfrm>
          <a:prstGeom prst="rect">
            <a:avLst/>
          </a:prstGeom>
        </p:spPr>
      </p:pic>
      <p:pic>
        <p:nvPicPr>
          <p:cNvPr id="7" name="Picture 6" descr="maxresdefault (3).jpg"/>
          <p:cNvPicPr>
            <a:picLocks noChangeAspect="1"/>
          </p:cNvPicPr>
          <p:nvPr/>
        </p:nvPicPr>
        <p:blipFill>
          <a:blip r:embed="rId5"/>
          <a:stretch>
            <a:fillRect/>
          </a:stretch>
        </p:blipFill>
        <p:spPr>
          <a:xfrm>
            <a:off x="0" y="4495800"/>
            <a:ext cx="5791200" cy="23622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827</Words>
  <Application>Microsoft Office PowerPoint</Application>
  <PresentationFormat>On-screen Show (4:3)</PresentationFormat>
  <Paragraphs>73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Welcome dear students to my class </vt:lpstr>
      <vt:lpstr>PowerPoint Presentation</vt:lpstr>
      <vt:lpstr>PowerPoint Presentation</vt:lpstr>
      <vt:lpstr>PowerPoint Presentation</vt:lpstr>
      <vt:lpstr>PowerPoint Presentation</vt:lpstr>
      <vt:lpstr>PowerPoint Presentation</vt:lpstr>
      <vt:lpstr>PowerPoint Presentation</vt:lpstr>
      <vt:lpstr>After we have studied this unit, we will be able to</vt:lpstr>
      <vt:lpstr>Once upon a time, a dove and a bat were very good friends. One day the two decided to set out on a journey. They flew over the rivers and hills and came to a jungle, Both the friends were very tired , they need to sit down and take a rest. Soon night fell and it was dark all around. A storm rose. It started rain heavily. The dove and the bat started to look for a shelter.</vt:lpstr>
      <vt:lpstr>They came upon a century old rain tree. An owl had his nest in that tree. The dove and the bat knocked at the owl’s door. The grumpy owl opened the door. The dove and bat requested him to give them shelter. The owl unwillingly let them in. The two birds were hungry too. They begged for some food. </vt:lpstr>
      <vt:lpstr>The selfish owl was not happy. However , he shared his dinner with them. The dove was so tired that she could hardly eat. But the bat was sly. He ate greedily. He began to praise the owl with the thought of getting  more food. The bat said, “ O wise and brave owl. You are you are the most generous person I have ever seen. You are powerful and mighty.</vt:lpstr>
      <vt:lpstr>The owl was very pleased at the bat’s flattery. He puffed and ruffled himself, trying to look as wise and brave as possible. Then he turned to the dove and asked, “Now little dove, what do you think about me?</vt:lpstr>
      <vt:lpstr>I think you have understand the text through silent reading</vt:lpstr>
      <vt:lpstr>PowerPoint Presentation</vt:lpstr>
      <vt:lpstr>PowerPoint Presentation</vt:lpstr>
      <vt:lpstr>PowerPoint Presentation</vt:lpstr>
      <vt:lpstr>PowerPoint Presentation</vt:lpstr>
      <vt:lpstr>Now dear students, fill in the blanks with the information from the text to make it a complete passage:</vt:lpstr>
      <vt:lpstr>And dear students, that is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Welcome dear students to my class </dc:title>
  <dc:creator>SIMANTO</dc:creator>
  <cp:lastModifiedBy>DCS</cp:lastModifiedBy>
  <cp:revision>46</cp:revision>
  <dcterms:created xsi:type="dcterms:W3CDTF">2006-08-16T00:00:00Z</dcterms:created>
  <dcterms:modified xsi:type="dcterms:W3CDTF">2020-06-27T15:28:30Z</dcterms:modified>
</cp:coreProperties>
</file>