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3" r:id="rId2"/>
    <p:sldId id="274" r:id="rId3"/>
    <p:sldId id="275" r:id="rId4"/>
    <p:sldId id="257" r:id="rId5"/>
    <p:sldId id="264" r:id="rId6"/>
    <p:sldId id="276" r:id="rId7"/>
    <p:sldId id="256" r:id="rId8"/>
    <p:sldId id="277" r:id="rId9"/>
    <p:sldId id="259" r:id="rId10"/>
    <p:sldId id="260" r:id="rId11"/>
    <p:sldId id="261" r:id="rId12"/>
    <p:sldId id="262" r:id="rId13"/>
    <p:sldId id="258" r:id="rId14"/>
    <p:sldId id="266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CBCA-1718-4ED2-81A2-2D25938C742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98F8-381D-4991-BBCB-A41C33C0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CE47F4-27D8-47AE-AB9B-057CDD28351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anarabegum4481@gmai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9" y="622131"/>
            <a:ext cx="9065171" cy="6172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57400" y="3962400"/>
            <a:ext cx="5638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স্বাগতম</a:t>
            </a:r>
            <a:r>
              <a:rPr 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6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2217" y="1290935"/>
            <a:ext cx="806536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LwZqv‡bi 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‡Ri Kv‡K e‡j?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5335"/>
            <a:ext cx="806536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MJ" pitchFamily="2" charset="0"/>
                <a:cs typeface="SutonnyMJ" pitchFamily="2" charset="0"/>
              </a:rPr>
              <a:t>LwZqv‡bi Dfqw`‡Ki †hvMd‡ji cv_©K¨‡K ‡Ri e‡j|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53135"/>
            <a:ext cx="806536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2.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LwZqv‡bi 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‡Ri KZ cÖKviI Kx Kx?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3735"/>
            <a:ext cx="8065366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MJ" pitchFamily="2" charset="0"/>
                <a:cs typeface="SutonnyMJ" pitchFamily="2" charset="0"/>
              </a:rPr>
              <a:t>LwZqv‡bi ‡Ri 2 cÖKvi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bn-BD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h_v t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†WweU 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†Ri 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bn-BD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2.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†µwWU 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†Ri|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162580"/>
            <a:ext cx="2057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5357"/>
              </p:ext>
            </p:extLst>
          </p:nvPr>
        </p:nvGraphicFramePr>
        <p:xfrm>
          <a:off x="0" y="2895599"/>
          <a:ext cx="9053945" cy="327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03"/>
                <a:gridCol w="1741143"/>
                <a:gridCol w="417875"/>
                <a:gridCol w="1358970"/>
                <a:gridCol w="1008985"/>
                <a:gridCol w="1293761"/>
                <a:gridCol w="495783"/>
                <a:gridCol w="1971325"/>
              </a:tblGrid>
              <a:tr h="1478820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8891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8891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5418" y="2133600"/>
            <a:ext cx="8998527" cy="584775"/>
            <a:chOff x="55418" y="2133600"/>
            <a:chExt cx="8998527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3657600" y="2133600"/>
              <a:ext cx="25908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হিসাব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2400" y="2133600"/>
              <a:ext cx="12815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06808" y="6261743"/>
            <a:ext cx="2248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8600" y="57385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1691" y="6323298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1244025"/>
            <a:ext cx="8382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38150" y="5805556"/>
            <a:ext cx="7410450" cy="1121508"/>
            <a:chOff x="838200" y="5851722"/>
            <a:chExt cx="7410450" cy="1121508"/>
          </a:xfrm>
        </p:grpSpPr>
        <p:sp>
          <p:nvSpPr>
            <p:cNvPr id="26" name="TextBox 25"/>
            <p:cNvSpPr txBox="1"/>
            <p:nvPr/>
          </p:nvSpPr>
          <p:spPr>
            <a:xfrm>
              <a:off x="5725438" y="5851722"/>
              <a:ext cx="252321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ডেবিট জের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838200" y="6135030"/>
              <a:ext cx="1676400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28900" y="380999"/>
            <a:ext cx="3276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8436" y="6292520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31909"/>
              </p:ext>
            </p:extLst>
          </p:nvPr>
        </p:nvGraphicFramePr>
        <p:xfrm>
          <a:off x="-16040" y="2464288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1336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89272" y="5284650"/>
            <a:ext cx="1562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955761" y="5192854"/>
            <a:ext cx="5867400" cy="681334"/>
            <a:chOff x="3276600" y="3966866"/>
            <a:chExt cx="5867400" cy="68133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352800" y="4043066"/>
              <a:ext cx="13231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eft-Right Arrow 19"/>
            <p:cNvSpPr/>
            <p:nvPr/>
          </p:nvSpPr>
          <p:spPr>
            <a:xfrm>
              <a:off x="4876800" y="3966866"/>
              <a:ext cx="2618510" cy="681334"/>
            </a:xfrm>
            <a:prstGeom prst="left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SutonnyMJ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765473" y="4043066"/>
              <a:ext cx="13785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87291" y="4043066"/>
              <a:ext cx="1094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s-IN" sz="2800" b="1" dirty="0" smtClean="0">
                  <a:latin typeface="NikoshBAN" pitchFamily="2" charset="0"/>
                  <a:cs typeface="NikoshBAN" pitchFamily="2" charset="0"/>
                </a:rPr>
                <a:t>যো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গ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4099805"/>
              <a:ext cx="1475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2400" dirty="0" smtClean="0">
                  <a:latin typeface="SutonnyMJ" pitchFamily="2" charset="0"/>
                </a:rPr>
                <a:t>,000</a:t>
              </a:r>
              <a:endParaRPr lang="en-US" sz="2400" dirty="0">
                <a:latin typeface="SutonnyMJ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276600" y="4114800"/>
              <a:ext cx="5867400" cy="431677"/>
              <a:chOff x="3276600" y="4648200"/>
              <a:chExt cx="5867400" cy="4316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276600" y="4648200"/>
                <a:ext cx="1371600" cy="3855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772399" y="4648200"/>
                <a:ext cx="1371601" cy="43167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76200" y="5715000"/>
            <a:ext cx="9024415" cy="838200"/>
            <a:chOff x="457200" y="5715000"/>
            <a:chExt cx="8000637" cy="838200"/>
          </a:xfrm>
        </p:grpSpPr>
        <p:sp>
          <p:nvSpPr>
            <p:cNvPr id="29" name="TextBox 28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ক্রেডিট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76750" y="5890627"/>
              <a:ext cx="3981087" cy="5232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00" y="457200"/>
            <a:ext cx="90678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তাহলে নিচের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হিসাবটিতে যে জের পাওয়া যাবে তার নাম কী হতে পারে?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1548825"/>
            <a:ext cx="8998527" cy="461665"/>
            <a:chOff x="55418" y="2133600"/>
            <a:chExt cx="8998527" cy="461665"/>
          </a:xfrm>
        </p:grpSpPr>
        <p:sp>
          <p:nvSpPr>
            <p:cNvPr id="34" name="TextBox 33"/>
            <p:cNvSpPr txBox="1"/>
            <p:nvPr/>
          </p:nvSpPr>
          <p:spPr>
            <a:xfrm>
              <a:off x="3657599" y="2133600"/>
              <a:ext cx="25769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3043535"/>
            <a:ext cx="14755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নিচের খতিয়ান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হিসা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উভয়দিকের যোগফলের পার্থক্য থেকে কী বোঝা যায়?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076980"/>
            <a:ext cx="2133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itchFamily="2" charset="0"/>
                <a:cs typeface="NikoshBAN" pitchFamily="2" charset="0"/>
              </a:rPr>
              <a:t>নগদান হিসাব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1076980"/>
            <a:ext cx="131618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2400" y="107698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3962400"/>
            <a:ext cx="8998527" cy="533400"/>
            <a:chOff x="55418" y="2337375"/>
            <a:chExt cx="8998527" cy="533400"/>
          </a:xfrm>
        </p:grpSpPr>
        <p:sp>
          <p:nvSpPr>
            <p:cNvPr id="34" name="TextBox 33"/>
            <p:cNvSpPr txBox="1"/>
            <p:nvPr/>
          </p:nvSpPr>
          <p:spPr>
            <a:xfrm>
              <a:off x="3657600" y="2337375"/>
              <a:ext cx="2133600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ব্যাংক হি.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347555"/>
              <a:ext cx="1316182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347555"/>
              <a:ext cx="1281545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48117"/>
              </p:ext>
            </p:extLst>
          </p:nvPr>
        </p:nvGraphicFramePr>
        <p:xfrm>
          <a:off x="0" y="1645920"/>
          <a:ext cx="90325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95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1615440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3" y="267494"/>
            <a:ext cx="8962307" cy="494506"/>
          </a:xfrm>
          <a:ln>
            <a:noFill/>
          </a:ln>
        </p:spPr>
        <p:txBody>
          <a:bodyPr>
            <a:noAutofit/>
          </a:bodyPr>
          <a:lstStyle/>
          <a:p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হিসাবটির  জের টানার ধারাবাহিক কাজগুলো লক্ষ্য কর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49575"/>
              </p:ext>
            </p:extLst>
          </p:nvPr>
        </p:nvGraphicFramePr>
        <p:xfrm>
          <a:off x="76200" y="1143000"/>
          <a:ext cx="8991600" cy="5257800"/>
        </p:xfrm>
        <a:graphic>
          <a:graphicData uri="http://schemas.openxmlformats.org/drawingml/2006/table">
            <a:tbl>
              <a:tblPr/>
              <a:tblGrid>
                <a:gridCol w="1170311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ডেবিট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নগদান হিসাব       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ক্রেডিট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জুন-২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জুন-৭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৪০০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জুন-৫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জুন-১৯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5329535"/>
            <a:ext cx="10668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2000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5334001"/>
            <a:ext cx="1143000" cy="457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2000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724400"/>
            <a:ext cx="1143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939135"/>
            <a:ext cx="1066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NikoshBAN" pitchFamily="2" charset="0"/>
                <a:cs typeface="NikoshBAN" pitchFamily="2" charset="0"/>
              </a:rPr>
              <a:t>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05200" y="5715000"/>
            <a:ext cx="5562600" cy="76200"/>
            <a:chOff x="3505200" y="5715000"/>
            <a:chExt cx="5562600" cy="76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0010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01000" y="5786735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05200" y="57912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5240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3801" y="6015335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2514600" y="5257800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>
            <a:off x="7543800" y="5532566"/>
            <a:ext cx="381000" cy="5634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3812074">
            <a:off x="5427092" y="5300951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91200" y="54102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6200000">
            <a:off x="415946" y="5716248"/>
            <a:ext cx="331142" cy="1807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1" y="5486400"/>
            <a:ext cx="11430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2507148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493" y="5181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800600"/>
            <a:ext cx="104376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জুন-৩১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199" y="480060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5943600"/>
            <a:ext cx="11810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জুলাই-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5901" y="6015335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915400" cy="494506"/>
          </a:xfrm>
          <a:solidFill>
            <a:schemeClr val="bg2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নিচের জের টানার ধারাবাহিক কাজগুলো লক্ষ্য কর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50255"/>
              </p:ext>
            </p:extLst>
          </p:nvPr>
        </p:nvGraphicFramePr>
        <p:xfrm>
          <a:off x="83506" y="1143000"/>
          <a:ext cx="8984294" cy="5257800"/>
        </p:xfrm>
        <a:graphic>
          <a:graphicData uri="http://schemas.openxmlformats.org/drawingml/2006/table">
            <a:tbl>
              <a:tblPr/>
              <a:tblGrid>
                <a:gridCol w="1163005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ডেবিট                                    বিক্রয় হিসাব                                 ক্রেডিট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2,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3,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18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4,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5329535"/>
            <a:ext cx="10668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5334001"/>
            <a:ext cx="11430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876801"/>
            <a:ext cx="1143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939135"/>
            <a:ext cx="10668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57867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57912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2101" y="5410200"/>
            <a:ext cx="102869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6934200" y="5257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273576" y="4613324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40386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0800000">
            <a:off x="3799756" y="6096000"/>
            <a:ext cx="848444" cy="2308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946497" y="5486400"/>
            <a:ext cx="11430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7082044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5943600"/>
            <a:ext cx="1132756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786" y="4916178"/>
            <a:ext cx="8382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SutonnyMJ"/>
              </a:rPr>
              <a:t>Ryb-31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92585" y="490451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5867400"/>
            <a:ext cx="1028699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5943600"/>
            <a:ext cx="14858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5490865"/>
            <a:ext cx="914400" cy="20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 flipV="1">
            <a:off x="4648200" y="5257800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  <p:bldP spid="4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964" y="3124200"/>
            <a:ext cx="3733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8638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91474"/>
              </p:ext>
            </p:extLst>
          </p:nvPr>
        </p:nvGraphicFramePr>
        <p:xfrm>
          <a:off x="0" y="1218006"/>
          <a:ext cx="914400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1821758"/>
                <a:gridCol w="533400"/>
                <a:gridCol w="1295400"/>
                <a:gridCol w="914400"/>
                <a:gridCol w="1828800"/>
                <a:gridCol w="510156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</a:p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</a:p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06329"/>
              </p:ext>
            </p:extLst>
          </p:nvPr>
        </p:nvGraphicFramePr>
        <p:xfrm>
          <a:off x="-1" y="4391965"/>
          <a:ext cx="9144001" cy="224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64374"/>
                <a:gridCol w="538706"/>
                <a:gridCol w="1202120"/>
                <a:gridCol w="838200"/>
                <a:gridCol w="2133600"/>
                <a:gridCol w="533400"/>
                <a:gridCol w="1295400"/>
              </a:tblGrid>
              <a:tr h="757534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আসবাবপত্র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60960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ব্যাংক হি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805535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হি.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418" y="681335"/>
            <a:ext cx="131618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255" y="73452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238999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# নিচের খতিয়ান হিসাব দুটির জের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30030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28800"/>
            <a:ext cx="3733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/>
              <a:t>বাড়ীর কাজ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79248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 বইয়ের  ৮৪ পৃষ্ঠায় প্রদত্ত কাজটির সমাধান করে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val="10641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0081"/>
            <a:ext cx="8915400" cy="63261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295400"/>
            <a:ext cx="30480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5334000"/>
            <a:ext cx="563880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STAY  AT HOME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255" y="1543833"/>
            <a:ext cx="2286000" cy="16565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5334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" y="3387247"/>
            <a:ext cx="8915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3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76400"/>
            <a:ext cx="5791200" cy="4877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3733800"/>
            <a:ext cx="4648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সপ্তম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 পাঠ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খতিয়ান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৪০ মিনিট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27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06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20</a:t>
            </a:r>
            <a:r>
              <a:rPr lang="bn-BD" sz="2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60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64425"/>
            <a:ext cx="2362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29" y="2209800"/>
            <a:ext cx="8610600" cy="440120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জের কি তা বলতে 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প্রকার জেরের সংজ্ঞা বলতে ও চিহ্নিত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জের টানার নিয়ম বর্ণনা করতে পারবে।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প্রকার হিসাবের জেরের তাৎপর্য ব্যাখ্যা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410" y="1453442"/>
            <a:ext cx="861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/>
        </p:nvSpPr>
        <p:spPr>
          <a:xfrm>
            <a:off x="2819400" y="5715000"/>
            <a:ext cx="32766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</a:p>
        </p:txBody>
      </p:sp>
      <p:sp>
        <p:nvSpPr>
          <p:cNvPr id="3" name="Subtitle 1"/>
          <p:cNvSpPr>
            <a:spLocks noGrp="1"/>
          </p:cNvSpPr>
          <p:nvPr/>
        </p:nvSpPr>
        <p:spPr>
          <a:xfrm>
            <a:off x="209549" y="2590800"/>
            <a:ext cx="8801101" cy="457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 	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হিসাবের 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	                            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23220"/>
            <a:ext cx="25908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পূর্বজ্ঞান </a:t>
            </a:r>
            <a:r>
              <a:rPr lang="bn-BD" sz="2800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যাচাই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780" y="1524000"/>
            <a:ext cx="845820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2800" u="sng" dirty="0">
                <a:latin typeface="NikoshBAN" pitchFamily="2" charset="0"/>
                <a:cs typeface="NikoshBAN" pitchFamily="2" charset="0"/>
              </a:rPr>
              <a:t>ছক দুটির নাম বলতে পারবে কী?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78031"/>
              </p:ext>
            </p:extLst>
          </p:nvPr>
        </p:nvGraphicFramePr>
        <p:xfrm>
          <a:off x="228600" y="3505200"/>
          <a:ext cx="8915400" cy="1764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485900"/>
                <a:gridCol w="762000"/>
                <a:gridCol w="1106804"/>
                <a:gridCol w="1141096"/>
                <a:gridCol w="1409700"/>
                <a:gridCol w="762000"/>
                <a:gridCol w="1219200"/>
              </a:tblGrid>
              <a:tr h="727803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026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04464"/>
              </p:ext>
            </p:extLst>
          </p:nvPr>
        </p:nvGraphicFramePr>
        <p:xfrm>
          <a:off x="228600" y="2286000"/>
          <a:ext cx="88011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80040"/>
                <a:gridCol w="834560"/>
                <a:gridCol w="1676400"/>
                <a:gridCol w="1828800"/>
                <a:gridCol w="685800"/>
                <a:gridCol w="1028701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বা 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505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Subtitle 1"/>
          <p:cNvSpPr>
            <a:spLocks noGrp="1"/>
          </p:cNvSpPr>
          <p:nvPr/>
        </p:nvSpPr>
        <p:spPr>
          <a:xfrm>
            <a:off x="152400" y="1066800"/>
            <a:ext cx="8839200" cy="685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 কোড নং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2"/>
          <p:cNvSpPr>
            <a:spLocks noGrp="1"/>
          </p:cNvSpPr>
          <p:nvPr/>
        </p:nvSpPr>
        <p:spPr>
          <a:xfrm>
            <a:off x="1828800" y="5181600"/>
            <a:ext cx="5486399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4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খতিয়ানের  </a:t>
            </a:r>
            <a:r>
              <a:rPr lang="bn-BD" sz="7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 জের ছক</a:t>
            </a:r>
          </a:p>
        </p:txBody>
      </p:sp>
    </p:spTree>
    <p:extLst>
      <p:ext uri="{BB962C8B-B14F-4D97-AF65-F5344CB8AC3E}">
        <p14:creationId xmlns:p14="http://schemas.microsoft.com/office/powerpoint/2010/main" val="40073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72762"/>
              </p:ext>
            </p:extLst>
          </p:nvPr>
        </p:nvGraphicFramePr>
        <p:xfrm>
          <a:off x="0" y="3886200"/>
          <a:ext cx="9075866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107"/>
                <a:gridCol w="2021946"/>
                <a:gridCol w="464949"/>
                <a:gridCol w="1355123"/>
                <a:gridCol w="814641"/>
                <a:gridCol w="1704814"/>
                <a:gridCol w="565685"/>
                <a:gridCol w="1371601"/>
              </a:tblGrid>
              <a:tr h="59316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2,000.00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8,000.00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6,000.00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276600" y="55626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00401" y="5562600"/>
            <a:ext cx="147550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6145" y="5592588"/>
            <a:ext cx="14478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28109" y="5562600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599218" y="5592588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800600" y="5559997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38" y="233530"/>
            <a:ext cx="9041798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# </a:t>
            </a:r>
            <a:r>
              <a:rPr lang="en-US" sz="3200" dirty="0" err="1" smtClean="0">
                <a:latin typeface="SutonnyMJ" pitchFamily="2" charset="0"/>
              </a:rPr>
              <a:t>wb‡Pi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LwZqvb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wnmve</a:t>
            </a:r>
            <a:r>
              <a:rPr lang="en-US" sz="3200" dirty="0" smtClean="0">
                <a:latin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</a:rPr>
              <a:t>ywUi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bn-BD" sz="3200" dirty="0" smtClean="0">
                <a:latin typeface="SutonnyMJ" pitchFamily="2" charset="0"/>
              </a:rPr>
              <a:t>Dfqw`‡Ki </a:t>
            </a:r>
            <a:r>
              <a:rPr lang="en-US" sz="3200" dirty="0" smtClean="0">
                <a:latin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</a:rPr>
              <a:t>hvMd‡ji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cv_©K</a:t>
            </a:r>
            <a:r>
              <a:rPr lang="en-US" sz="3200" dirty="0" smtClean="0">
                <a:latin typeface="SutonnyMJ" pitchFamily="2" charset="0"/>
              </a:rPr>
              <a:t>¨ †_‡K </a:t>
            </a:r>
            <a:r>
              <a:rPr lang="en-US" sz="3200" dirty="0" err="1" smtClean="0">
                <a:latin typeface="SutonnyMJ" pitchFamily="2" charset="0"/>
              </a:rPr>
              <a:t>Kx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          †</a:t>
            </a:r>
            <a:r>
              <a:rPr lang="en-US" sz="3200" dirty="0" err="1" smtClean="0">
                <a:latin typeface="SutonnyMJ" pitchFamily="2" charset="0"/>
              </a:rPr>
              <a:t>evSv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hvq</a:t>
            </a:r>
            <a:r>
              <a:rPr lang="en-US" sz="3200" dirty="0" smtClean="0">
                <a:latin typeface="SutonnyMJ" pitchFamily="2" charset="0"/>
              </a:rPr>
              <a:t>?</a:t>
            </a:r>
            <a:endParaRPr lang="en-US" sz="3200" dirty="0">
              <a:latin typeface="SutonnyMJ" pitchFamily="2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7723908" y="55626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73721" y="5658298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39" y="3020973"/>
            <a:ext cx="8998527" cy="584775"/>
            <a:chOff x="55418" y="2133600"/>
            <a:chExt cx="8998527" cy="584775"/>
          </a:xfrm>
        </p:grpSpPr>
        <p:sp>
          <p:nvSpPr>
            <p:cNvPr id="29" name="TextBox 28"/>
            <p:cNvSpPr txBox="1"/>
            <p:nvPr/>
          </p:nvSpPr>
          <p:spPr>
            <a:xfrm>
              <a:off x="3276600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হিসাব</a:t>
              </a:r>
              <a:endParaRPr lang="bn-BD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4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89148"/>
              </p:ext>
            </p:extLst>
          </p:nvPr>
        </p:nvGraphicFramePr>
        <p:xfrm>
          <a:off x="90058" y="3048000"/>
          <a:ext cx="9053942" cy="233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17"/>
                <a:gridCol w="2044825"/>
                <a:gridCol w="457200"/>
                <a:gridCol w="1302154"/>
                <a:gridCol w="831446"/>
                <a:gridCol w="1600200"/>
                <a:gridCol w="533400"/>
                <a:gridCol w="1447800"/>
              </a:tblGrid>
              <a:tr h="7575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1,000.00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9,000.00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5418" y="1371600"/>
            <a:ext cx="8998527" cy="636150"/>
            <a:chOff x="55418" y="2133600"/>
            <a:chExt cx="8998527" cy="636150"/>
          </a:xfrm>
        </p:grpSpPr>
        <p:sp>
          <p:nvSpPr>
            <p:cNvPr id="4" name="TextBox 3"/>
            <p:cNvSpPr txBox="1"/>
            <p:nvPr/>
          </p:nvSpPr>
          <p:spPr>
            <a:xfrm>
              <a:off x="2590801" y="2184975"/>
              <a:ext cx="32766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2133600"/>
              <a:ext cx="17387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7620000" y="487680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4978523"/>
            <a:ext cx="1295400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6,000.00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60206" y="4978523"/>
            <a:ext cx="1507595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14,000.00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4724400" y="4876800"/>
            <a:ext cx="2787316" cy="685800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4876800"/>
            <a:ext cx="128592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1" y="49530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sz="24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22433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5400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 জের টানা</a:t>
            </a:r>
            <a:endParaRPr lang="en-US" sz="5400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25272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পাঠ-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1184</TotalTime>
  <Words>757</Words>
  <Application>Microsoft Office PowerPoint</Application>
  <PresentationFormat>On-screen Show (4:3)</PresentationFormat>
  <Paragraphs>367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হিসাবের জের টানা</vt:lpstr>
      <vt:lpstr>PowerPoint Presentation</vt:lpstr>
      <vt:lpstr>PowerPoint Presentation</vt:lpstr>
      <vt:lpstr>PowerPoint Presentation</vt:lpstr>
      <vt:lpstr>PowerPoint Presentation</vt:lpstr>
      <vt:lpstr>নিচের হিসাবটির  জের টানার ধারাবাহিক কাজগুলো লক্ষ্য কর</vt:lpstr>
      <vt:lpstr>এবার নিচের জের টানার ধারাবাহিক কাজগুলো লক্ষ্য কর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CPSCR</dc:creator>
  <cp:lastModifiedBy>JULIO KURIE</cp:lastModifiedBy>
  <cp:revision>143</cp:revision>
  <dcterms:created xsi:type="dcterms:W3CDTF">2017-02-07T04:02:09Z</dcterms:created>
  <dcterms:modified xsi:type="dcterms:W3CDTF">2020-06-26T18:59:50Z</dcterms:modified>
</cp:coreProperties>
</file>