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305" r:id="rId4"/>
    <p:sldId id="289" r:id="rId5"/>
    <p:sldId id="290" r:id="rId6"/>
    <p:sldId id="291" r:id="rId7"/>
    <p:sldId id="292" r:id="rId8"/>
    <p:sldId id="260" r:id="rId9"/>
    <p:sldId id="281" r:id="rId10"/>
    <p:sldId id="311" r:id="rId11"/>
    <p:sldId id="308" r:id="rId12"/>
    <p:sldId id="264" r:id="rId13"/>
    <p:sldId id="302" r:id="rId14"/>
    <p:sldId id="286" r:id="rId15"/>
    <p:sldId id="266" r:id="rId16"/>
    <p:sldId id="301" r:id="rId17"/>
    <p:sldId id="267" r:id="rId18"/>
    <p:sldId id="268" r:id="rId19"/>
    <p:sldId id="299" r:id="rId20"/>
    <p:sldId id="309" r:id="rId21"/>
    <p:sldId id="271" r:id="rId22"/>
    <p:sldId id="288" r:id="rId23"/>
    <p:sldId id="272" r:id="rId24"/>
    <p:sldId id="273" r:id="rId25"/>
    <p:sldId id="274" r:id="rId26"/>
    <p:sldId id="276" r:id="rId27"/>
    <p:sldId id="277" r:id="rId28"/>
    <p:sldId id="300" r:id="rId29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8" y="48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3D64-F881-4C14-9296-C358F2FAF14F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ssoy.com/q/9531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ssoy.com/q/6223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9634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810000" y="519589"/>
            <a:ext cx="4495800" cy="5554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কি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572000" cy="24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4495800" cy="243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685800" y="3729097"/>
            <a:ext cx="10972800" cy="3586103"/>
            <a:chOff x="716280" y="1143000"/>
            <a:chExt cx="10972800" cy="3586103"/>
          </a:xfrm>
        </p:grpSpPr>
        <p:sp>
          <p:nvSpPr>
            <p:cNvPr id="8" name="Rectangle 7"/>
            <p:cNvSpPr/>
            <p:nvPr/>
          </p:nvSpPr>
          <p:spPr>
            <a:xfrm>
              <a:off x="716280" y="1143000"/>
              <a:ext cx="10972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যে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বিষয়ের ব্যাপারেই হতে পারে কিন্তু লাভের আশায় ঝুঁকি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য়ে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 ও শ্রম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য়োগ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করাই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লো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r>
                <a:rPr lang="as-IN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।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 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 সংগঠন স্থাপনের প্রাথমিক প্রচেষ্টাকে 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 বলে।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760" y="2667000"/>
              <a:ext cx="1094232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as-IN" sz="3200" dirty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একজন ব্যক্তি যখন নিজের কর্মসংস্থানের কথা চিন্তা করে কোন চাকরি বা কারো অধিনস্ত না 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 থেকেই কোন ব্যাবসা প্রতিষ্ঠান স্থাপন করার চেষ্টা করেন বা পরিকল্পনা শুরু করেন তখন তাকে উদ্যোক্তা বলা হয় । ব্যবসা</a:t>
              </a:r>
              <a:r>
                <a:rPr lang="en-US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উদ্যেক্তার উদ্যেগ যখন সফল কিংবা স্বনিরভর হয় তখন তাকে বলা হয় ব্যবসায়ি ।</a:t>
              </a:r>
              <a:endParaRPr lang="as-IN" sz="3200" b="0" i="0" dirty="0">
                <a:solidFill>
                  <a:srgbClr val="3A3A3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838199" y="1752600"/>
            <a:ext cx="11170920" cy="199644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লাভবান হওয়ার আশায় লোকসানের সম্ভাবনা জেনেও ঝুঁকি নিয়ে ব্যবসায় প্রতিষ্ঠার জন্য দৃঢ়ভাবে এগিয়ে যাওয়া ও সফলভাবে ব্যবসায় পরিচালনা করাকে ব্যবসায় উদ্যোগ বলে।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570798"/>
            <a:ext cx="4343400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 </a:t>
            </a:r>
            <a:r>
              <a:rPr lang="en-US" sz="24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9" y="3805837"/>
            <a:ext cx="4887211" cy="289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38" y="3749040"/>
            <a:ext cx="5117846" cy="289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5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64" y="3505201"/>
            <a:ext cx="3780536" cy="274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3581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3508488"/>
            <a:ext cx="3505201" cy="2739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11468989" cy="18592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কর, তুমি বাঁশ ও বেত দিয়ে সুন্দর সুন্দর জিনিস তৈরি করতে পার। এখন নতুন ধরনের বাঁশ ও বেতের  সামগ্রী দেখে তা বানানোর চেষ্টা করলে। এটি তোমার উদ্যোগ।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038600" y="533400"/>
            <a:ext cx="4114800" cy="777240"/>
          </a:xfrm>
          <a:prstGeom prst="plaqu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BD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7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685800" y="1752600"/>
            <a:ext cx="11521440" cy="14478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অর্থে যে কোন কাজের কর্মপ্রচেষ্টাকে উদ্যোগ বলা হয়। যেমনঃ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হাসপাতাল.ক্লাব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উদ্যোগের উদাহরণ।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" y="6286157"/>
            <a:ext cx="30937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2960" y="6286157"/>
            <a:ext cx="37338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6880" y="6286157"/>
            <a:ext cx="30937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680831"/>
            <a:ext cx="3733801" cy="242752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91" y="3657600"/>
            <a:ext cx="3656710" cy="2450757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870960" cy="2450757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86200" y="632351"/>
            <a:ext cx="4181465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উদ্যোগের উদাহরণ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533400" y="1437962"/>
            <a:ext cx="5654040" cy="221963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উদ্যোগ যে কোন বিশয়ে হতে পারে। অলাভ জনকও হতে পারে। যেমনঃ সেতু মেরামত।</a:t>
            </a: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এটি অনার্থিক কর্মোদ্যোগ।</a:t>
            </a: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4160" y="1295401"/>
            <a:ext cx="5654040" cy="220979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লাভের আশায় পণ্য বা সেবার আদান-প্রদানকে ব্যবসায় উদ্যোগ বলা হয়। যেমনঃ অটোমোবাইল সার্ভিসিং।</a:t>
            </a: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 আ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র্থিক কর্মোদ্যোগ।</a:t>
            </a: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3851" y="485462"/>
            <a:ext cx="60198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 ও ব্যবসায় উদ্যোগের পার্থক্য</a:t>
            </a:r>
            <a:endParaRPr lang="en-US" sz="36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70960"/>
            <a:ext cx="5105400" cy="29108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05" y="3840480"/>
            <a:ext cx="5234849" cy="2941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343400" y="533400"/>
            <a:ext cx="3574733" cy="52576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6257" tIns="58128" rIns="116257" bIns="58128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896439" y="1362082"/>
            <a:ext cx="4021694" cy="2853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62000" y="4114800"/>
            <a:ext cx="7772400" cy="1569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3559" y="5821740"/>
            <a:ext cx="6416041" cy="1569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endParaRPr lang="en-US" sz="3200" dirty="0" smtClean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2. 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উদ্যোক্তার</a:t>
            </a:r>
            <a:endParaRPr lang="en-US" sz="32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3. 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" name="Group 14"/>
          <p:cNvGrpSpPr/>
          <p:nvPr/>
        </p:nvGrpSpPr>
        <p:grpSpPr>
          <a:xfrm>
            <a:off x="762000" y="1365966"/>
            <a:ext cx="10820400" cy="5796834"/>
            <a:chOff x="447040" y="914400"/>
            <a:chExt cx="8239760" cy="5114856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914400"/>
              <a:ext cx="41148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এটি ব্যবসায় স্থাপনের কর্ম উদ্যোগ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040" y="1524000"/>
              <a:ext cx="587756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ঝুঁকি আছে জেনেও লাভের আশায় ব্যবসায় পরিচালনা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360" y="2133600"/>
              <a:ext cx="82194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সম্পর্কে ধারণা ও চিন্তা-ভাবনাকে বাস্তবে রুপদানে সহায়তা করে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360" y="2743200"/>
              <a:ext cx="60858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উদ্যোগের একটি ফল হচ্ছে একটি পণ্য বা সেবা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3352800"/>
              <a:ext cx="56388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প্রতিষ্ঠানটি সফল ভাবে পরিচালনা করা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360" y="3890666"/>
              <a:ext cx="41046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নিজের জন্য কর্মসংস্থান সৃষ্টি করা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760" y="4495800"/>
              <a:ext cx="40792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ন্যদের জন্য কর্মসংস্থান সৃষ্টি করা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760" y="4975413"/>
              <a:ext cx="60604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সার্বিক ভাবে দেশের অর্থনৈতিক উন্নয়নে অবদান রাখা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513278"/>
              <a:ext cx="55626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মুনাফার পাশাপাশি সামাজিক দায়বদ্ধতা গ্রহণ করা</a:t>
              </a:r>
            </a:p>
          </p:txBody>
        </p:sp>
      </p:grpSp>
      <p:sp>
        <p:nvSpPr>
          <p:cNvPr id="25" name="Plaque 24"/>
          <p:cNvSpPr/>
          <p:nvPr/>
        </p:nvSpPr>
        <p:spPr>
          <a:xfrm>
            <a:off x="2971800" y="506293"/>
            <a:ext cx="6096000" cy="662745"/>
          </a:xfrm>
          <a:prstGeom prst="plaqu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bn-BD" dirty="0" smtClean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6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উদ্যোগের </a:t>
            </a:r>
            <a:r>
              <a:rPr lang="bn-BD" sz="46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BD" sz="41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838200" y="1488440"/>
            <a:ext cx="10972800" cy="1102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 ও ব্যবসায় উদ্যোক্তা শব্দ দুটি একটি অন্যটির সাথে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অঙ্গাঙ্গিভাবে জড়িত।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8686800" cy="94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শিল্প প্রতিষ্ঠানের মালিকই উদ্যোক্তা।</a:t>
            </a:r>
            <a:endParaRPr lang="en-US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811103"/>
            <a:ext cx="2773680" cy="26609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" y="3810533"/>
            <a:ext cx="2720340" cy="266693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8" y="3811101"/>
            <a:ext cx="2638552" cy="26609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96" y="3810000"/>
            <a:ext cx="2816352" cy="26725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886200" y="446071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" y="4156795"/>
            <a:ext cx="3399315" cy="249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1" y="4156795"/>
            <a:ext cx="2745231" cy="249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1" y="4156795"/>
            <a:ext cx="2880361" cy="249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4156796"/>
            <a:ext cx="2667000" cy="24929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828800"/>
            <a:ext cx="11049000" cy="69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লাভের আশায় ঝুঁকি নিয়ে অর্থ ও শ্রম বিনিয়োগ করাই হলো ব্যবসায় উদ্যোগ।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743200"/>
            <a:ext cx="920394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যিনি ব্যবসায় উদ্যোগ গ্রহণ করেন তিনিই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উদ্যোক্তা।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7121" y="631783"/>
            <a:ext cx="44958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উদ্যোক্তা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505200" y="381000"/>
            <a:ext cx="4286751" cy="74020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ঊদ্যেক্তার</a:t>
            </a:r>
            <a:r>
              <a:rPr lang="en-US" sz="4000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গুনাগুন</a:t>
            </a:r>
            <a:r>
              <a:rPr lang="en-US" sz="4000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সমুহ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371600"/>
            <a:ext cx="4495800" cy="234891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1" y="1371600"/>
            <a:ext cx="4539335" cy="2300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0" y="3720518"/>
            <a:ext cx="10972800" cy="324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জেনেও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পরিচালনা।ব্যবসায়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সঠিকভাবে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সহায়তা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হলাে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অন্যদের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3A3A3A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জন্যও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সুযােগ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4648200" y="609600"/>
            <a:ext cx="2362200" cy="9144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5412" y="3969299"/>
            <a:ext cx="5256588" cy="28887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উদ্যোক্তা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34454"/>
            <a:ext cx="1828800" cy="2073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373380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048000" y="533400"/>
            <a:ext cx="5622052" cy="52250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 fontAlgn="base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ব্যবসায়িক</a:t>
            </a:r>
            <a:r>
              <a:rPr lang="en-US" sz="4000" b="1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ও </a:t>
            </a: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3486" r="8567"/>
          <a:stretch/>
        </p:blipFill>
        <p:spPr>
          <a:xfrm>
            <a:off x="914399" y="1219200"/>
            <a:ext cx="3581401" cy="21551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51" y="1283878"/>
            <a:ext cx="3472119" cy="20904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32" y="1283878"/>
            <a:ext cx="3415268" cy="20904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61999" y="3522416"/>
            <a:ext cx="11277600" cy="356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07000"/>
              </a:lnSpc>
              <a:spcAft>
                <a:spcPts val="192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প্রতিযােগিতামূলক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ব্যবসায়িক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অনুকূল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ব্যবসায়-বাণিজ্যে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টিকে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কঠিন।জাতি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ধর্মীয়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বিশ্বাস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ভােক্তাদের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মনােভাব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ঐতিহ্য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192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দৃঢ়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মনােবল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সাহসিকতার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অনিশ্চিত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জেনেও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ব্যবসায়স্থাপন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সফলভাবে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শিল্পোদ্যোক্তা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(Entrepreneurship)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(Entrepreneur)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অন্যটির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অঙ্গাঙ্গিভাবে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জড়িত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যিনি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Flowchart: Alternate Process 7"/>
          <p:cNvSpPr/>
          <p:nvPr/>
        </p:nvSpPr>
        <p:spPr>
          <a:xfrm>
            <a:off x="3810000" y="471610"/>
            <a:ext cx="3048000" cy="84328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24000"/>
            <a:ext cx="4419600" cy="3033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38200" y="4690817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১.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ব্যবসায় </a:t>
            </a:r>
            <a:r>
              <a:rPr lang="as-IN" sz="3200" b="1" dirty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উদ্যোগ ও সুষ্ঠুভাবে পরিচালনা কেমন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কাজ</a:t>
            </a:r>
            <a:r>
              <a:rPr lang="en-US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?</a:t>
            </a:r>
            <a:endParaRPr lang="as-IN" sz="3200" b="1" i="0" dirty="0">
              <a:solidFill>
                <a:srgbClr val="1A6A9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247538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 ও সুষ্ঠুভাবে পরিচালনা ঝুঁকিপূর্ণ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862793"/>
            <a:ext cx="5004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উদ্যোগের বৈশিষ্ট্য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6478048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দেখুন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6248400"/>
            <a:ext cx="448056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স্টিলের আসবাবপত্র তৈরির ব্যবসায়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960" y="469546"/>
            <a:ext cx="7863840" cy="749654"/>
          </a:xfrm>
          <a:prstGeom prst="rect">
            <a:avLst/>
          </a:prstGeom>
          <a:ln w="38100">
            <a:noFill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উদ্যোগ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ব্যবসায়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 তা চিহ্নিত কর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712200" y="3634249"/>
            <a:ext cx="3093720" cy="472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খাদ্যজাত দ্রব্যাদি উৎপাদন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3634249"/>
            <a:ext cx="3591560" cy="472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মুনাফার নিমিত্তে পরিচালনা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8600"/>
            <a:ext cx="4648200" cy="225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4343400" cy="219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81897"/>
            <a:ext cx="4267200" cy="235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33528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বিতর্ক প্রতিযোগিতা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35052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ফটোকপির দোকান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6294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খেলনা তৈরির দোকান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65532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বিদ্যালয় পরিষ্কার রাখা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4038600" cy="212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263048"/>
            <a:ext cx="4267200" cy="231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1"/>
            <a:ext cx="4038600" cy="252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038601"/>
            <a:ext cx="4343401" cy="252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346960" y="469546"/>
            <a:ext cx="7863840" cy="749654"/>
          </a:xfrm>
          <a:prstGeom prst="rect">
            <a:avLst/>
          </a:prstGeom>
          <a:ln w="38100">
            <a:noFill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উদ্যোগ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ব্যবসায়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 তা চিহ্নিত কর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346960" y="469546"/>
            <a:ext cx="7863840" cy="749654"/>
          </a:xfrm>
          <a:prstGeom prst="rect">
            <a:avLst/>
          </a:prstGeom>
          <a:ln w="38100">
            <a:noFill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উদ্যোগ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ব্যবসায়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 তা চিহ্নিত কর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06880" y="35052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চামড়ার দ্রব্য উৎপাদন</a:t>
            </a:r>
            <a:endParaRPr lang="bn-BD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634249"/>
            <a:ext cx="3093720" cy="472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ক্রিকেট খেলার আয়োজন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0960" y="6781800"/>
            <a:ext cx="3591560" cy="472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ঞ্জুয়েলারির  ব্যবসায় পরিচালনা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5720" y="6781800"/>
            <a:ext cx="3093720" cy="5188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2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পাশে বৃক্ষ রোপণ</a:t>
            </a:r>
            <a:endParaRPr lang="bn-BD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04361"/>
            <a:ext cx="4587240" cy="235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4480558" cy="235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09040"/>
            <a:ext cx="4587240" cy="233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54761"/>
            <a:ext cx="4495801" cy="22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4343401" y="304800"/>
            <a:ext cx="3352800" cy="9234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6625" tIns="58312" rIns="116625" bIns="5831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3810001" cy="2841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09600" y="4356446"/>
            <a:ext cx="6591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ব্যবসায় উদ্যোগের মধ্যে পার্থক্য 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94170"/>
            <a:ext cx="1089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সফলভাবে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পরিচালনা করাকে ব্যবসায় উদ্যোগ বলে।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794303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২</a:t>
            </a:r>
            <a:r>
              <a:rPr lang="en-US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.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যেকোনো </a:t>
            </a:r>
            <a:r>
              <a:rPr lang="as-IN" sz="3200" b="1" dirty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ব্যবসায় প্রতিষ্ঠান সুষ্ঠুভাবে পরিচালনার ক্ষেত্রে কিসের ভূমিকা অত্যন্ত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গুরুত্বপূর্ণ</a:t>
            </a:r>
            <a:r>
              <a:rPr lang="en-US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as-IN" sz="3200" b="1" dirty="0" smtClean="0">
                <a:solidFill>
                  <a:srgbClr val="1A6A9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?</a:t>
            </a:r>
            <a:endParaRPr lang="as-IN" sz="3200" b="1" i="0" dirty="0">
              <a:solidFill>
                <a:srgbClr val="1A6A9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480103"/>
            <a:ext cx="117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প্রতিষ্ঠান সুষ্ঠুভাবে পরিচালনার ক্ষেত্রে উদ্যোক্তার ভূমিকা অত্যন্ত গুরুত্বপূর্ণ।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760913" y="609600"/>
            <a:ext cx="2287058" cy="68972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4807153" cy="3205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914400" y="5071408"/>
            <a:ext cx="87655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Tx/>
              <a:buAutoNum type="arabicPeriod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 উন্নয়নে অন্যতম বাধা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Tx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হ্রাস 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358640" y="442782"/>
            <a:ext cx="3398520" cy="63843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1420445"/>
            <a:ext cx="4724400" cy="3208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 descr="Wallpaper04935"/>
          <p:cNvSpPr>
            <a:spLocks noChangeArrowheads="1"/>
          </p:cNvSpPr>
          <p:nvPr/>
        </p:nvSpPr>
        <p:spPr bwMode="auto">
          <a:xfrm>
            <a:off x="990600" y="5029200"/>
            <a:ext cx="10401302" cy="1261383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6625" tIns="58312" rIns="116625" bIns="58312" anchor="ctr">
            <a:prstTxWarp prst="textPlain">
              <a:avLst/>
            </a:prstTxWarp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bn-BD" sz="4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 ব্যবসায় উদ্যোগই উদ্যোগ কিন্তু সকল উদ্যোগ ব্যবসায় উদ্যোগ নয়”-উক্তিটি ব্যাখ্যা কর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1" y="381000"/>
            <a:ext cx="11824075" cy="701040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699302" y="6229350"/>
            <a:ext cx="9402992" cy="911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1869"/>
            <a:ext cx="4733601" cy="2567988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0" y="1749499"/>
            <a:ext cx="4648202" cy="256795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60113" y="6087969"/>
            <a:ext cx="9481371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বিষয়টিকে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বাস্তবে </a:t>
            </a: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রূপদান করে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876800"/>
            <a:ext cx="10668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মানুষের চিন্তা-ভাবনাকে বাস্তবে রূপদান করে।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7143" y="1676751"/>
            <a:ext cx="4687057" cy="2587227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98239"/>
            <a:ext cx="4900038" cy="2565739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101029" y="607490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ব্যবসায় উদ্যোগ গ্রহণ করেন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9762" y="4901440"/>
            <a:ext cx="10287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ব্যবসায় উদ্যোগ গ্রহণ করেন তিনি ব্যবসায় উদ্যোক্তা।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6" y="1663944"/>
            <a:ext cx="4556754" cy="2496094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06" y="1718307"/>
            <a:ext cx="4514194" cy="2446207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15901" y="5887456"/>
            <a:ext cx="9941198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পরিচালনার ক্ষেত্রে সংকট এড়ানো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4669804"/>
            <a:ext cx="98298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পরিচালনার ক্ষেত্রে সংকট এড়ানো যায় উদ্যোক্তার গুণাবলি দ্বারা।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" y="-7620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7317"/>
            <a:ext cx="4343400" cy="2397211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75" y="1743867"/>
            <a:ext cx="4504770" cy="2424109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905000" y="601947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 করে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671" y="4700677"/>
            <a:ext cx="8599540" cy="5043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বেকারত্ব হ্রাস করে।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11820"/>
            <a:ext cx="4572000" cy="2559676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4572000" cy="259080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101029" y="5781153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উন্নয়নে অন্যতম বাধা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8527" y="4505480"/>
            <a:ext cx="10390073" cy="57709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উন্নয়নে অন্যতম বাধা হল চাকরির প্রতি বেকারদের অধিক আগ্রহ</a:t>
            </a:r>
            <a:r>
              <a:rPr lang="en-US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5" y="963898"/>
            <a:ext cx="5530985" cy="3455702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63898"/>
            <a:ext cx="5378102" cy="3455702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38300" y="4953000"/>
            <a:ext cx="9220200" cy="148336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pPr algn="l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ব্যবসায় উদ্যোগ ও উদ্যোক্তা</a:t>
            </a:r>
            <a:endParaRPr lang="en-US" sz="4000" dirty="0" smtClean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F:\New Upload Image\unnam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23444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3840480" y="685800"/>
            <a:ext cx="3474720" cy="7456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উদ্যোগের বৈশিষ্ট্য ও কার্যাবলি ব্যাখ্যা করতে পারবে।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উদ্যোগ ও ব্যবসায় উদ্যোগের পার্থক্য করতে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just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৪.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সফল উদ্যোক্তার গুণাবলি সনাক্ত করতে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907</Words>
  <Application>Microsoft Office PowerPoint</Application>
  <PresentationFormat>Custom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NikoshBAN</vt:lpstr>
      <vt:lpstr>SushreeEMJ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NAYEM NIHAD NCC</cp:lastModifiedBy>
  <cp:revision>97</cp:revision>
  <dcterms:created xsi:type="dcterms:W3CDTF">2018-12-08T18:48:40Z</dcterms:created>
  <dcterms:modified xsi:type="dcterms:W3CDTF">2020-06-28T02:12:29Z</dcterms:modified>
</cp:coreProperties>
</file>