
<file path=[Content_Types].xml><?xml version="1.0" encoding="utf-8"?>
<Types xmlns="http://schemas.openxmlformats.org/package/2006/content-types">
  <Default Extension="png" ContentType="image/png"/>
  <Default Extension="mp3" ContentType="audio/mpeg"/>
  <Default Extension="jfif" ContentType="image/jpe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73" r:id="rId28"/>
    <p:sldId id="270" r:id="rId29"/>
    <p:sldId id="271" r:id="rId30"/>
    <p:sldId id="272" r:id="rId3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7E0000"/>
    <a:srgbClr val="3333FF"/>
    <a:srgbClr val="00FF00"/>
    <a:srgbClr val="00CC00"/>
    <a:srgbClr val="339933"/>
    <a:srgbClr val="1AE410"/>
    <a:srgbClr val="006600"/>
    <a:srgbClr val="EAEAEA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102" y="1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33993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 userDrawn="1"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/>
          <p:cNvGrpSpPr/>
          <p:nvPr userDrawn="1"/>
        </p:nvGrpSpPr>
        <p:grpSpPr>
          <a:xfrm>
            <a:off x="223235" y="5743977"/>
            <a:ext cx="11766998" cy="884834"/>
            <a:chOff x="134470" y="2374526"/>
            <a:chExt cx="11164901" cy="1409700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4470" y="2374526"/>
              <a:ext cx="6185647" cy="1409700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113724" y="2374526"/>
              <a:ext cx="6185647" cy="14097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9059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21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384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0792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15784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651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793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64510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4343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699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2687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71EF6-A0F7-4132-858A-9D11CB64787E}" type="datetimeFigureOut">
              <a:rPr lang="en-US" smtClean="0"/>
              <a:t>06/21/20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08BC4C-3091-4F13-B2C8-04DF4AD83E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961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fif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37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f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microsoft.com/office/2007/relationships/hdphoto" Target="../media/hdphoto2.wdp"/><Relationship Id="rId7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f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f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fif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gif"/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1.gif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2.png"/><Relationship Id="rId4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1.xml"/><Relationship Id="rId7" Type="http://schemas.microsoft.com/office/2007/relationships/hdphoto" Target="../media/hdphoto3.wdp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10" Type="http://schemas.openxmlformats.org/officeDocument/2006/relationships/image" Target="../media/image19.png"/><Relationship Id="rId4" Type="http://schemas.openxmlformats.org/officeDocument/2006/relationships/image" Target="../media/image16.jpg"/><Relationship Id="rId9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8663" y="1557133"/>
            <a:ext cx="8244591" cy="4528873"/>
          </a:xfrm>
          <a:prstGeom prst="roundRect">
            <a:avLst>
              <a:gd name="adj" fmla="val 16667"/>
            </a:avLst>
          </a:prstGeom>
          <a:ln>
            <a:solidFill>
              <a:schemeClr val="tx1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2643434" y="473934"/>
            <a:ext cx="378596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 </a:t>
            </a:r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ক্লাসে</a:t>
            </a:r>
            <a:endParaRPr lang="en-US" sz="5400" b="1" spc="-15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833749" y="486203"/>
            <a:ext cx="387342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 </a:t>
            </a:r>
            <a:r>
              <a:rPr lang="en-US" sz="5400" b="1" spc="-15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স্বাগত</a:t>
            </a:r>
          </a:p>
        </p:txBody>
      </p:sp>
    </p:spTree>
    <p:extLst>
      <p:ext uri="{BB962C8B-B14F-4D97-AF65-F5344CB8AC3E}">
        <p14:creationId xmlns:p14="http://schemas.microsoft.com/office/powerpoint/2010/main" val="7834512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3716070" y="397703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4793" y="1727444"/>
            <a:ext cx="26512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245754" y="1697692"/>
            <a:ext cx="26298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মৌমাছি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64792" y="4926177"/>
            <a:ext cx="26512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কবরী কলা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245753" y="4704680"/>
            <a:ext cx="2629852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স্বাদের জন্য বিখ্যাত </a:t>
            </a:r>
            <a:endParaRPr lang="en-US" sz="3200" b="1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প্রকার কলা 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366" y="1231674"/>
            <a:ext cx="2775092" cy="1455256"/>
          </a:xfrm>
          <a:prstGeom prst="round2DiagRect">
            <a:avLst>
              <a:gd name="adj1" fmla="val 16667"/>
              <a:gd name="adj2" fmla="val 0"/>
            </a:avLst>
          </a:prstGeom>
          <a:ln w="22225" cap="sq">
            <a:solidFill>
              <a:srgbClr val="33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365" y="2874570"/>
            <a:ext cx="2775093" cy="1455259"/>
          </a:xfrm>
          <a:prstGeom prst="round2DiagRect">
            <a:avLst>
              <a:gd name="adj1" fmla="val 16667"/>
              <a:gd name="adj2" fmla="val 0"/>
            </a:avLst>
          </a:prstGeom>
          <a:ln w="22225" cap="sq">
            <a:solidFill>
              <a:srgbClr val="33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93365" y="4517466"/>
            <a:ext cx="2775092" cy="1455259"/>
          </a:xfrm>
          <a:prstGeom prst="round2DiagRect">
            <a:avLst>
              <a:gd name="adj1" fmla="val 16667"/>
              <a:gd name="adj2" fmla="val 0"/>
            </a:avLst>
          </a:prstGeom>
          <a:ln w="22225" cap="sq">
            <a:solidFill>
              <a:srgbClr val="33993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26" name="TextBox 25"/>
          <p:cNvSpPr txBox="1"/>
          <p:nvPr/>
        </p:nvSpPr>
        <p:spPr>
          <a:xfrm>
            <a:off x="1064793" y="3299822"/>
            <a:ext cx="26512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245754" y="3266192"/>
            <a:ext cx="2629851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 প্রকার আমন ধান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25768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26" grpId="0" animBg="1"/>
      <p:bldP spid="2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16070" y="397703"/>
            <a:ext cx="55790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এসো শব্দার্থগুলোর অর্থ জেনে নেই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64793" y="1727444"/>
            <a:ext cx="26512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8245754" y="1697692"/>
            <a:ext cx="28984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গাভীর দুধ দোহনের শব্দ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064792" y="4926177"/>
            <a:ext cx="26512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42414" y="4704680"/>
            <a:ext cx="3001835" cy="107721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>
                <a:lumMod val="95000"/>
                <a:lumOff val="5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কাজলের মতো কালো জলের দিঘি 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64793" y="3299822"/>
            <a:ext cx="2651277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pPr algn="ctr"/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শুয়ো আঁচল পাতি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245754" y="3266192"/>
            <a:ext cx="2898496" cy="5232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rtlCol="0">
            <a:spAutoFit/>
          </a:bodyPr>
          <a:lstStyle/>
          <a:p>
            <a:r>
              <a: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আঁচল পেতে শুয়ে থেকো </a:t>
            </a:r>
            <a:endParaRPr lang="en-US" sz="28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593366" y="2945668"/>
            <a:ext cx="2775092" cy="1475909"/>
          </a:xfrm>
          <a:prstGeom prst="round2DiagRect">
            <a:avLst>
              <a:gd name="adj1" fmla="val 16667"/>
              <a:gd name="adj2" fmla="val 0"/>
            </a:avLst>
          </a:prstGeom>
          <a:ln w="22225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9649" y="4704680"/>
            <a:ext cx="2758809" cy="1475909"/>
          </a:xfrm>
          <a:prstGeom prst="round2DiagRect">
            <a:avLst>
              <a:gd name="adj1" fmla="val 16667"/>
              <a:gd name="adj2" fmla="val 0"/>
            </a:avLst>
          </a:prstGeom>
          <a:ln w="22225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60582" y="1204103"/>
            <a:ext cx="2707876" cy="1475909"/>
          </a:xfrm>
          <a:prstGeom prst="round2DiagRect">
            <a:avLst>
              <a:gd name="adj1" fmla="val 16667"/>
              <a:gd name="adj2" fmla="val 0"/>
            </a:avLst>
          </a:prstGeom>
          <a:ln w="22225" cap="sq">
            <a:solidFill>
              <a:srgbClr val="0099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44260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10" grpId="0" animBg="1"/>
      <p:bldP spid="1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53247" y="1738647"/>
            <a:ext cx="3657600" cy="1909596"/>
          </a:xfrm>
          <a:prstGeom prst="rect">
            <a:avLst/>
          </a:prstGeom>
          <a:ln w="15875"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14424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 কাজ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21232" y="4267422"/>
            <a:ext cx="10290714" cy="667649"/>
          </a:xfrm>
          <a:prstGeom prst="rect">
            <a:avLst/>
          </a:prstGeom>
          <a:ln w="15875" cmpd="thickThin">
            <a:solidFill>
              <a:srgbClr val="92D05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71500" indent="-571500">
              <a:buFont typeface="Wingdings" pitchFamily="2" charset="2"/>
              <a:buChar char="v"/>
            </a:pP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ভোমর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ধান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কবরী কলা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,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</a:t>
            </a:r>
            <a:r>
              <a:rPr lang="bn-BD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দিঘি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শব্দ দিয়ে ২টি করে বাক্য লিখ।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44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501" y="1031966"/>
            <a:ext cx="3409406" cy="3121957"/>
          </a:xfrm>
          <a:prstGeom prst="rect">
            <a:avLst/>
          </a:prstGeom>
          <a:ln w="22225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92100" y="1031966"/>
            <a:ext cx="3409406" cy="3121957"/>
          </a:xfrm>
          <a:prstGeom prst="rect">
            <a:avLst/>
          </a:prstGeom>
          <a:ln w="22225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5" name="TextBox 4"/>
          <p:cNvSpPr txBox="1"/>
          <p:nvPr/>
        </p:nvSpPr>
        <p:spPr>
          <a:xfrm>
            <a:off x="3024642" y="4436694"/>
            <a:ext cx="62385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 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26064" y="5200411"/>
            <a:ext cx="64322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বসতে </a:t>
            </a:r>
            <a:r>
              <a:rPr lang="en-US" sz="40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দে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 পিঁড়ে,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 descr="76.jpg"/>
          <p:cNvPicPr preferRelativeResize="0">
            <a:picLocks/>
          </p:cNvPicPr>
          <p:nvPr/>
        </p:nvPicPr>
        <p:blipFill>
          <a:blip r:embed="rId4" cstate="email"/>
          <a:stretch>
            <a:fillRect/>
          </a:stretch>
        </p:blipFill>
        <p:spPr>
          <a:xfrm rot="5400000">
            <a:off x="8166424" y="888241"/>
            <a:ext cx="3121957" cy="3409406"/>
          </a:xfrm>
          <a:prstGeom prst="rect">
            <a:avLst/>
          </a:prstGeom>
          <a:ln w="22225" cap="sq">
            <a:solidFill>
              <a:srgbClr val="00CC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2957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9567" y="1014720"/>
            <a:ext cx="5250391" cy="3391683"/>
          </a:xfrm>
          <a:prstGeom prst="round2DiagRect">
            <a:avLst>
              <a:gd name="adj1" fmla="val 16667"/>
              <a:gd name="adj2" fmla="val 0"/>
            </a:avLst>
          </a:prstGeom>
          <a:ln w="22225" cap="sq">
            <a:solidFill>
              <a:srgbClr val="00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3" name="Picture 2" descr="sxsc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13250" y="1014720"/>
            <a:ext cx="5250391" cy="3391683"/>
          </a:xfrm>
          <a:prstGeom prst="round2DiagRect">
            <a:avLst>
              <a:gd name="adj1" fmla="val 16667"/>
              <a:gd name="adj2" fmla="val 0"/>
            </a:avLst>
          </a:prstGeom>
          <a:ln w="22225" cap="sq">
            <a:solidFill>
              <a:srgbClr val="00CC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sp>
        <p:nvSpPr>
          <p:cNvPr id="4" name="TextBox 3"/>
          <p:cNvSpPr txBox="1"/>
          <p:nvPr/>
        </p:nvSpPr>
        <p:spPr>
          <a:xfrm>
            <a:off x="3953722" y="4589051"/>
            <a:ext cx="513708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জলপান যে করতে দেব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193868" y="5311829"/>
            <a:ext cx="4331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508611" y="3333959"/>
            <a:ext cx="555474" cy="8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527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459565" y="4725184"/>
            <a:ext cx="541657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শালি ধানের চিঁড়ে দেব,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34691" y="5354529"/>
            <a:ext cx="41378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 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বিন্নি ধানের খই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	,	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11508611" y="3333959"/>
            <a:ext cx="555474" cy="884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sxsc.jpg"/>
          <p:cNvPicPr preferRelativeResize="0"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689547" y="1070992"/>
            <a:ext cx="5250391" cy="3391683"/>
          </a:xfrm>
          <a:prstGeom prst="rect">
            <a:avLst/>
          </a:prstGeom>
          <a:ln w="508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 descr="v8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58" y="1070991"/>
            <a:ext cx="5250391" cy="3391683"/>
          </a:xfrm>
          <a:prstGeom prst="rect">
            <a:avLst/>
          </a:prstGeom>
          <a:ln w="508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5612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40211" y="4754366"/>
            <a:ext cx="56016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 গাছের কবরী কলা,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957519" y="5437581"/>
            <a:ext cx="374996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গামছা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বাঁধা দই।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47" y="1085060"/>
            <a:ext cx="5250391" cy="3425686"/>
          </a:xfrm>
          <a:prstGeom prst="roundRect">
            <a:avLst>
              <a:gd name="adj" fmla="val 16667"/>
            </a:avLst>
          </a:prstGeom>
          <a:ln w="2222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41714" y="1085060"/>
            <a:ext cx="5250391" cy="3425686"/>
          </a:xfrm>
          <a:prstGeom prst="roundRect">
            <a:avLst>
              <a:gd name="adj" fmla="val 16667"/>
            </a:avLst>
          </a:prstGeom>
          <a:ln w="2222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30970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2938" y="4555592"/>
            <a:ext cx="539619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কাঁঠালের বনের ধারে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423701" y="5193056"/>
            <a:ext cx="475971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শুয়ো আঁচল পাতি,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71" y="1102305"/>
            <a:ext cx="3409406" cy="3121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2225" cap="sq">
            <a:solidFill>
              <a:srgbClr val="00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59141" y="1102305"/>
            <a:ext cx="3409406" cy="312195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2225" cap="sq">
            <a:solidFill>
              <a:srgbClr val="00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076701" y="1102306"/>
            <a:ext cx="3409406" cy="31219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22225" cap="sq">
            <a:solidFill>
              <a:srgbClr val="009900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 prst="softRound"/>
            <a:contourClr>
              <a:srgbClr val="C0C0C0"/>
            </a:contourClr>
          </a:sp3d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844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26190" y="4799932"/>
            <a:ext cx="52969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গাছের শাখা দুলিয়ে বাতাস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00030" y="5384705"/>
            <a:ext cx="394925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 সারা রাতি ।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46" y="1042856"/>
            <a:ext cx="5250391" cy="34256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r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35958" y="1008852"/>
            <a:ext cx="5250391" cy="342568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0800" cap="sq">
            <a:solidFill>
              <a:srgbClr val="0099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9534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8908" y="4728709"/>
            <a:ext cx="55972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চাঁদমুখে তোর চাঁদের চুমো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28087" y="5402591"/>
            <a:ext cx="514645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মাখিয়ে দেব সুখে,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4537" y="1028787"/>
            <a:ext cx="5250391" cy="3425687"/>
          </a:xfrm>
          <a:prstGeom prst="roundRect">
            <a:avLst>
              <a:gd name="adj" fmla="val 16667"/>
            </a:avLst>
          </a:prstGeom>
          <a:ln w="2222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50948" y="1028787"/>
            <a:ext cx="5250391" cy="3391683"/>
          </a:xfrm>
          <a:prstGeom prst="roundRect">
            <a:avLst>
              <a:gd name="adj" fmla="val 16667"/>
            </a:avLst>
          </a:prstGeom>
          <a:ln w="2222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5040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lowchart: Delay 1"/>
          <p:cNvSpPr/>
          <p:nvPr/>
        </p:nvSpPr>
        <p:spPr>
          <a:xfrm rot="16200000">
            <a:off x="810496" y="1192152"/>
            <a:ext cx="4821923" cy="4704305"/>
          </a:xfrm>
          <a:prstGeom prst="flowChartDelay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2060"/>
              </a:solidFill>
            </a:endParaRPr>
          </a:p>
        </p:txBody>
      </p:sp>
      <p:sp>
        <p:nvSpPr>
          <p:cNvPr id="3" name="Flowchart: Delay 2"/>
          <p:cNvSpPr/>
          <p:nvPr/>
        </p:nvSpPr>
        <p:spPr>
          <a:xfrm rot="16200000">
            <a:off x="6570578" y="1253399"/>
            <a:ext cx="4821922" cy="4581808"/>
          </a:xfrm>
          <a:prstGeom prst="flowChartDelay">
            <a:avLst/>
          </a:prstGeom>
          <a:solidFill>
            <a:schemeClr val="accent4">
              <a:lumMod val="20000"/>
              <a:lumOff val="80000"/>
            </a:schemeClr>
          </a:solidFill>
          <a:ln w="57150">
            <a:solidFill>
              <a:srgbClr val="00206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6688175" y="2785767"/>
            <a:ext cx="4789089" cy="2575194"/>
          </a:xfrm>
          <a:prstGeom prst="rect">
            <a:avLst/>
          </a:prstGeom>
        </p:spPr>
        <p:txBody>
          <a:bodyPr anchor="b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4300" kern="1200">
                <a:solidFill>
                  <a:schemeClr val="tx2">
                    <a:satMod val="130000"/>
                  </a:schemeClr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৭ম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সপ্তবর্ণা </a:t>
            </a:r>
          </a:p>
          <a:p>
            <a:pPr algn="ctr"/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bn-BD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en-US" sz="2800" dirty="0" smtClean="0">
                <a:solidFill>
                  <a:schemeClr val="tx1"/>
                </a:solidFill>
                <a:effectLst/>
                <a:latin typeface="NikoshBAN" panose="02000000000000000000" pitchFamily="2" charset="0"/>
                <a:cs typeface="NikoshBAN" panose="02000000000000000000" pitchFamily="2" charset="0"/>
              </a:rPr>
              <a:t> ৫০মিনিট</a:t>
            </a:r>
            <a:endParaRPr lang="en-US" sz="2800" dirty="0">
              <a:solidFill>
                <a:schemeClr val="tx1"/>
              </a:solidFill>
              <a:effectLst/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           তারিখ</a:t>
            </a:r>
            <a:r>
              <a:rPr lang="en-US" sz="2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en-US" sz="28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১৮.০৬.২০২০</a:t>
            </a:r>
            <a:endParaRPr lang="en-US" sz="28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16"/>
          <p:cNvSpPr txBox="1"/>
          <p:nvPr/>
        </p:nvSpPr>
        <p:spPr>
          <a:xfrm>
            <a:off x="814717" y="3588096"/>
            <a:ext cx="470430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2800" b="1" dirty="0" smtClean="0">
                <a:latin typeface="NikoshBAN" pitchFamily="2" charset="0"/>
                <a:cs typeface="NikoshBAN" pitchFamily="2" charset="0"/>
              </a:rPr>
              <a:t>মোসাঃ রওশন আরা পারভীন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সহ: শিক্ষক (</a:t>
            </a:r>
            <a:r>
              <a:rPr lang="bn-BD" sz="2800" dirty="0" smtClean="0">
                <a:latin typeface="NikoshBAN" pitchFamily="2" charset="0"/>
                <a:cs typeface="NikoshBAN" pitchFamily="2" charset="0"/>
              </a:rPr>
              <a:t>আইসিটি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)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রূপনারায়নপুর ও কোকিল সম্মিলিত আলিম মাদরাসা।</a:t>
            </a:r>
          </a:p>
          <a:p>
            <a:pPr algn="ctr"/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 মোবাইল: ০১৭১৪৮০০৫৯৩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2038456" y="1261369"/>
            <a:ext cx="2343294" cy="2479030"/>
            <a:chOff x="2338905" y="1248306"/>
            <a:chExt cx="2343294" cy="2479030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10000" b="90000" l="10000" r="9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338905" y="1248306"/>
              <a:ext cx="2343294" cy="247903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714298" y="1672814"/>
              <a:ext cx="1553646" cy="1572421"/>
            </a:xfrm>
            <a:prstGeom prst="ellipse">
              <a:avLst/>
            </a:prstGeom>
            <a:ln w="22225" cap="rnd">
              <a:solidFill>
                <a:srgbClr val="99CC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</p:grp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772423" y="1680941"/>
            <a:ext cx="538332" cy="4406351"/>
          </a:xfrm>
          <a:prstGeom prst="rect">
            <a:avLst/>
          </a:prstGeom>
        </p:spPr>
      </p:pic>
      <p:sp>
        <p:nvSpPr>
          <p:cNvPr id="14" name="TextBox 4">
            <a:extLst>
              <a:ext uri="{FF2B5EF4-FFF2-40B4-BE49-F238E27FC236}">
                <a16:creationId xmlns:a16="http://schemas.microsoft.com/office/drawing/2014/main" id="{A6F1E15F-5DE5-49A6-8072-4CCF652C8778}"/>
              </a:ext>
            </a:extLst>
          </p:cNvPr>
          <p:cNvSpPr txBox="1"/>
          <p:nvPr/>
        </p:nvSpPr>
        <p:spPr>
          <a:xfrm>
            <a:off x="4724326" y="537884"/>
            <a:ext cx="25343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9236" y="1695009"/>
            <a:ext cx="1386966" cy="169997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646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100520" y="4773394"/>
            <a:ext cx="563708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তারা ফুলের মালা গাঁথি,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089462" y="5398288"/>
            <a:ext cx="37814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জড়িয়ে দেব বুকে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773" y="908867"/>
            <a:ext cx="5226412" cy="3545607"/>
          </a:xfrm>
          <a:prstGeom prst="ellipse">
            <a:avLst/>
          </a:prstGeom>
          <a:ln w="22225">
            <a:solidFill>
              <a:srgbClr val="00990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25691" y="910057"/>
            <a:ext cx="5275648" cy="3510413"/>
          </a:xfrm>
          <a:prstGeom prst="ellipse">
            <a:avLst/>
          </a:prstGeom>
          <a:ln w="22225">
            <a:solidFill>
              <a:srgbClr val="009900"/>
            </a:solidFill>
          </a:ln>
          <a:effectLst>
            <a:softEdge rad="112500"/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4247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507155" y="4740294"/>
            <a:ext cx="501383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গাই দোহনের শব্দ শুনি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45700" y="5404679"/>
            <a:ext cx="45141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জেগো সকাল বেলা,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48" y="1042855"/>
            <a:ext cx="5251356" cy="3391683"/>
          </a:xfrm>
          <a:prstGeom prst="rect">
            <a:avLst/>
          </a:prstGeom>
          <a:ln w="508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 descr="rr.jpg"/>
          <p:cNvPicPr preferRelativeResize="0"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6234991" y="1042854"/>
            <a:ext cx="5251357" cy="3391683"/>
          </a:xfrm>
          <a:prstGeom prst="rect">
            <a:avLst/>
          </a:prstGeom>
          <a:ln w="508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6321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06381" y="4938385"/>
            <a:ext cx="52968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সারাটা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দিন তোমায় লয়ে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8397" y="5524553"/>
            <a:ext cx="49383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 আমি খেলা</a:t>
            </a:r>
            <a:r>
              <a:rPr lang="en-US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406" y="881187"/>
            <a:ext cx="7090348" cy="3862328"/>
          </a:xfrm>
          <a:prstGeom prst="rect">
            <a:avLst/>
          </a:prstGeom>
          <a:ln w="22225" cap="sq">
            <a:solidFill>
              <a:srgbClr val="0099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30482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85646" y="4723825"/>
            <a:ext cx="50621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ডালিম গাছে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684533" y="5455342"/>
            <a:ext cx="45877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ডালিম ফুলের হাসি,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548" y="1042855"/>
            <a:ext cx="5251356" cy="3391682"/>
          </a:xfrm>
          <a:prstGeom prst="rect">
            <a:avLst/>
          </a:prstGeom>
          <a:ln w="508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4991" y="1042854"/>
            <a:ext cx="5251357" cy="3391683"/>
          </a:xfrm>
          <a:prstGeom prst="rect">
            <a:avLst/>
          </a:prstGeom>
          <a:ln w="508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92709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3383437" y="4977146"/>
            <a:ext cx="51509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কাজলা দিঘির কালো জলে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545753" y="5613273"/>
            <a:ext cx="482633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হাঁসগুলি যায় ভাসি।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28406" y="909323"/>
            <a:ext cx="7090348" cy="3862327"/>
          </a:xfrm>
          <a:prstGeom prst="rect">
            <a:avLst/>
          </a:prstGeom>
          <a:ln w="2222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06355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395322" y="4706544"/>
            <a:ext cx="55929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 যাইও ভোমর,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763849" y="5362225"/>
            <a:ext cx="45827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এই বরাবর পথ,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28" y="1014718"/>
            <a:ext cx="5263885" cy="3391683"/>
          </a:xfrm>
          <a:prstGeom prst="rect">
            <a:avLst/>
          </a:prstGeom>
          <a:ln w="508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785" y="1014718"/>
            <a:ext cx="5273280" cy="3391683"/>
          </a:xfrm>
          <a:prstGeom prst="rect">
            <a:avLst/>
          </a:prstGeom>
          <a:ln w="50800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scene3d>
            <a:camera prst="orthographicFront"/>
            <a:lightRig rig="threePt" dir="t"/>
          </a:scene3d>
          <a:sp3d>
            <a:bevelT w="152400" h="50800" prst="softRound"/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1012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905543" y="4754661"/>
            <a:ext cx="50683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মৌরি ফুলের গন্ধ শুঁকে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084438" y="5443710"/>
            <a:ext cx="408343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থামিও তব রথ। </a:t>
            </a:r>
            <a:endParaRPr lang="en-US" sz="40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2028" y="1028786"/>
            <a:ext cx="5282399" cy="3391683"/>
          </a:xfrm>
          <a:prstGeom prst="roundRect">
            <a:avLst>
              <a:gd name="adj" fmla="val 16667"/>
            </a:avLst>
          </a:prstGeom>
          <a:ln w="2222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10299" y="1028787"/>
            <a:ext cx="5254765" cy="3391682"/>
          </a:xfrm>
          <a:prstGeom prst="roundRect">
            <a:avLst>
              <a:gd name="adj" fmla="val 16667"/>
            </a:avLst>
          </a:prstGeom>
          <a:ln w="22225">
            <a:solidFill>
              <a:srgbClr val="009900"/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41325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A99EBBE-60CC-4612-8FE2-ABA155D92696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07702" y="1325897"/>
            <a:ext cx="2698914" cy="2824073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378819" y="514252"/>
            <a:ext cx="3528544" cy="76944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দলগত কাজ 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1622" y="4388662"/>
            <a:ext cx="10672997" cy="750069"/>
          </a:xfrm>
          <a:prstGeom prst="rect">
            <a:avLst/>
          </a:prstGeom>
          <a:ln w="12700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91440" tIns="0" rIns="0" bIns="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q"/>
              <a:defRPr/>
            </a:pP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কবিতায়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সৌজন্য,শিষ্টাচার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মানবপ্রেমের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যে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বহিঃপ্রকাশ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ঘটেছে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বর্ণনা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en-US" sz="32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3200" dirty="0">
              <a:ln w="0"/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0563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378035" y="347489"/>
            <a:ext cx="3820765" cy="792162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00219" y="1132012"/>
            <a:ext cx="586509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“আমার বাড়ি” কবিতায় কবি বন্ধুকে কোন    </a:t>
            </a:r>
            <a:r>
              <a:rPr lang="en-US" sz="3200" b="1" dirty="0" smtClean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,,,,,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ধানের চিঁড়া খেতে দিবেন?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(ক)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শালি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আমন</a:t>
            </a:r>
            <a:endParaRPr lang="bn-BD" sz="32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(গ)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বোরো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(ঘ)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বিন্নি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6"/>
          <p:cNvSpPr txBox="1"/>
          <p:nvPr/>
        </p:nvSpPr>
        <p:spPr>
          <a:xfrm>
            <a:off x="2771775" y="3130995"/>
            <a:ext cx="6648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২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. থামিও তব রথ- দ্বারা কী বুঝানো হয়েছে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(ক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যাত্রা বিরতি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রথ দেখা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গ)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গন্তব্যে পৌছানো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রথ চালনা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TextBox 6"/>
          <p:cNvSpPr txBox="1"/>
          <p:nvPr/>
        </p:nvSpPr>
        <p:spPr>
          <a:xfrm>
            <a:off x="2771775" y="4713403"/>
            <a:ext cx="664845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৩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.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কবি কোন ফুলের মালা গাঁথবেন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(ক)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শিউলি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(খ)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তারা</a:t>
            </a:r>
            <a:endParaRPr lang="bn-BD" sz="32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(গ)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জবা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        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                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(</a:t>
            </a:r>
            <a:r>
              <a:rPr lang="bn-BD" sz="3200" b="1" dirty="0">
                <a:latin typeface="NikoshBAN" pitchFamily="2" charset="0"/>
                <a:cs typeface="NikoshBAN" pitchFamily="2" charset="0"/>
              </a:rPr>
              <a:t>ঘ</a:t>
            </a:r>
            <a:r>
              <a:rPr lang="bn-BD" sz="3200" b="1" dirty="0" smtClean="0">
                <a:latin typeface="NikoshBAN" pitchFamily="2" charset="0"/>
                <a:cs typeface="NikoshBAN" pitchFamily="2" charset="0"/>
              </a:rPr>
              <a:t>) </a:t>
            </a:r>
            <a:r>
              <a:rPr lang="en-US" sz="3200" b="1" dirty="0" smtClean="0">
                <a:latin typeface="NikoshBAN" pitchFamily="2" charset="0"/>
                <a:cs typeface="NikoshBAN" pitchFamily="2" charset="0"/>
              </a:rPr>
              <a:t>বেলি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3002316" y="2218186"/>
            <a:ext cx="434715" cy="371341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2883944" y="4213931"/>
            <a:ext cx="364836" cy="38136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8" name="Oval 17"/>
          <p:cNvSpPr/>
          <p:nvPr/>
        </p:nvSpPr>
        <p:spPr>
          <a:xfrm>
            <a:off x="6360607" y="5294380"/>
            <a:ext cx="377609" cy="377212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  <p:sp>
        <p:nvSpPr>
          <p:cNvPr id="23" name="Content Placeholder 3"/>
          <p:cNvSpPr txBox="1">
            <a:spLocks/>
          </p:cNvSpPr>
          <p:nvPr/>
        </p:nvSpPr>
        <p:spPr>
          <a:xfrm>
            <a:off x="2080501" y="1248909"/>
            <a:ext cx="9315429" cy="4351338"/>
          </a:xfrm>
          <a:prstGeom prst="rect">
            <a:avLst/>
          </a:prstGeom>
          <a:noFill/>
          <a:ln w="15875">
            <a:noFill/>
          </a:ln>
        </p:spPr>
        <p:txBody>
          <a:bodyPr wrap="square" rtlCol="0">
            <a:sp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৪.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কাজলা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দীঘির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জলে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ভাসে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৫. কবি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জসীম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উদ্দীনকে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পল্লীকবি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বলা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৬.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কবি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জানিয়েছেন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৭. কবি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বন্ধুকে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খাওয়াবেন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দাও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  <a:p>
            <a:pPr marL="0" indent="0">
              <a:lnSpc>
                <a:spcPct val="150000"/>
              </a:lnSpc>
              <a:buFont typeface="Arial" panose="020B0604020202020204" pitchFamily="34" charset="0"/>
              <a:buNone/>
            </a:pP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৮. ‘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আমার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কবিতায়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চিত্র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ফুটে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উঠেছে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?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71395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prestig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53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1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3" grpId="1"/>
      <p:bldP spid="14" grpId="0"/>
      <p:bldP spid="14" grpId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2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3d-home-icon-png-mfvjcc8wj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29972" y="1436520"/>
            <a:ext cx="6000056" cy="2945005"/>
          </a:xfrm>
          <a:prstGeom prst="rect">
            <a:avLst/>
          </a:prstGeom>
        </p:spPr>
      </p:pic>
      <p:sp>
        <p:nvSpPr>
          <p:cNvPr id="4" name="Rectangular Callout 3"/>
          <p:cNvSpPr/>
          <p:nvPr/>
        </p:nvSpPr>
        <p:spPr>
          <a:xfrm>
            <a:off x="7049588" y="929675"/>
            <a:ext cx="3048000" cy="786699"/>
          </a:xfrm>
          <a:prstGeom prst="wedgeRectCallout">
            <a:avLst>
              <a:gd name="adj1" fmla="val -47448"/>
              <a:gd name="adj2" fmla="val 61918"/>
            </a:avLst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</a:t>
            </a:r>
            <a:endParaRPr lang="en-US" sz="40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4787" y="1778590"/>
            <a:ext cx="1439696" cy="15193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</p:spPr>
      </p:pic>
      <p:sp>
        <p:nvSpPr>
          <p:cNvPr id="6" name="Rectangle 5"/>
          <p:cNvSpPr/>
          <p:nvPr/>
        </p:nvSpPr>
        <p:spPr>
          <a:xfrm>
            <a:off x="846409" y="4700619"/>
            <a:ext cx="10452962" cy="674250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ctr">
              <a:buFont typeface="Wingdings" panose="05000000000000000000" pitchFamily="2" charset="2"/>
              <a:buChar char="v"/>
            </a:pP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তোমার বাড়িতে অতিথি এলে কিভাবে তাঁর আপ্যায়ন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করবে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,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তা লিখে আনবে।</a:t>
            </a:r>
            <a:endParaRPr lang="en-US" sz="3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4563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F3AABAE-422E-4019-9251-7B1B7A909599}"/>
              </a:ext>
            </a:extLst>
          </p:cNvPr>
          <p:cNvSpPr txBox="1"/>
          <p:nvPr/>
        </p:nvSpPr>
        <p:spPr>
          <a:xfrm>
            <a:off x="2536649" y="5413302"/>
            <a:ext cx="712324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>
                <a:ln w="0"/>
                <a:latin typeface="NikoshBAN" panose="02000000000000000000" pitchFamily="2" charset="0"/>
                <a:cs typeface="NikoshBAN" panose="02000000000000000000" pitchFamily="2" charset="0"/>
              </a:rPr>
              <a:t>বাড়ি</a:t>
            </a:r>
            <a:endParaRPr lang="en-US" sz="4400" b="1" dirty="0">
              <a:ln w="0"/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16"/>
          <p:cNvSpPr txBox="1"/>
          <p:nvPr/>
        </p:nvSpPr>
        <p:spPr>
          <a:xfrm>
            <a:off x="2131579" y="475897"/>
            <a:ext cx="79333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ছবি দুটিতে কী দেখতে পাচ্ছ?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32021" y="1491516"/>
            <a:ext cx="5042648" cy="3631813"/>
          </a:xfrm>
          <a:prstGeom prst="rect">
            <a:avLst/>
          </a:prstGeom>
          <a:ln w="66675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918" y="1491516"/>
            <a:ext cx="5042648" cy="3631813"/>
          </a:xfrm>
          <a:prstGeom prst="rect">
            <a:avLst/>
          </a:prstGeom>
          <a:ln w="66675" cap="sq" cmpd="thickThin">
            <a:solidFill>
              <a:srgbClr val="0099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" name="Oval 9"/>
          <p:cNvSpPr/>
          <p:nvPr/>
        </p:nvSpPr>
        <p:spPr>
          <a:xfrm>
            <a:off x="1124262" y="1798820"/>
            <a:ext cx="4482059" cy="3117953"/>
          </a:xfrm>
          <a:prstGeom prst="ellipse">
            <a:avLst/>
          </a:prstGeom>
          <a:noFill/>
          <a:ln w="666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520721" y="1798821"/>
            <a:ext cx="2278505" cy="1334124"/>
          </a:xfrm>
          <a:prstGeom prst="ellipse">
            <a:avLst/>
          </a:prstGeom>
          <a:noFill/>
          <a:ln w="66675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6851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10" grpId="0" animBg="1"/>
      <p:bldP spid="1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" name="Rectangle 4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8" name="TextBox 6"/>
          <p:cNvSpPr txBox="1"/>
          <p:nvPr/>
        </p:nvSpPr>
        <p:spPr>
          <a:xfrm>
            <a:off x="2302099" y="555871"/>
            <a:ext cx="77724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>
                <a:ln w="11430"/>
                <a:latin typeface="NikoshBAN" pitchFamily="2" charset="0"/>
                <a:cs typeface="NikoshBAN" pitchFamily="2" charset="0"/>
              </a:rPr>
              <a:t>আজকের মত সবাইকে ধন্যবাদ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2099" y="1493269"/>
            <a:ext cx="7577861" cy="4699531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6046" y="1862212"/>
            <a:ext cx="6556704" cy="394180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1538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6" name="Rectangle 5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noFill/>
            <a:ln w="76200"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 6"/>
            <p:cNvSpPr/>
            <p:nvPr/>
          </p:nvSpPr>
          <p:spPr>
            <a:xfrm>
              <a:off x="184597" y="173865"/>
              <a:ext cx="11831392" cy="6497392"/>
            </a:xfrm>
            <a:prstGeom prst="rect">
              <a:avLst/>
            </a:prstGeom>
            <a:noFill/>
            <a:ln w="762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/>
          </p:nvSpPr>
          <p:spPr>
            <a:xfrm>
              <a:off x="85859" y="90152"/>
              <a:ext cx="12020282" cy="6671257"/>
            </a:xfrm>
            <a:prstGeom prst="rect">
              <a:avLst/>
            </a:prstGeom>
            <a:noFill/>
            <a:ln w="76200"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Rectangle 8"/>
          <p:cNvSpPr/>
          <p:nvPr/>
        </p:nvSpPr>
        <p:spPr>
          <a:xfrm>
            <a:off x="4685229" y="1441051"/>
            <a:ext cx="4214747" cy="646331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3949336" y="737736"/>
            <a:ext cx="4894218" cy="70788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BD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আমার বাড়ি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3814354" y="2216722"/>
            <a:ext cx="3474155" cy="2734101"/>
            <a:chOff x="3949336" y="2177533"/>
            <a:chExt cx="3260796" cy="2352263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49336" y="2177533"/>
              <a:ext cx="3260796" cy="2352263"/>
            </a:xfrm>
            <a:prstGeom prst="round2DiagRect">
              <a:avLst>
                <a:gd name="adj1" fmla="val 16667"/>
                <a:gd name="adj2" fmla="val 5697"/>
              </a:avLst>
            </a:prstGeom>
            <a:ln w="22225" cap="sq">
              <a:solidFill>
                <a:srgbClr val="339933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53505" y="2860448"/>
              <a:ext cx="1038694" cy="986432"/>
            </a:xfrm>
            <a:prstGeom prst="rect">
              <a:avLst/>
            </a:prstGeom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4505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1F8E02A4-19AA-491A-8B8E-198490D326B3}"/>
              </a:ext>
            </a:extLst>
          </p:cNvPr>
          <p:cNvSpPr/>
          <p:nvPr/>
        </p:nvSpPr>
        <p:spPr>
          <a:xfrm>
            <a:off x="5131847" y="474359"/>
            <a:ext cx="2327044" cy="92333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শিখনফল</a:t>
            </a:r>
            <a:r>
              <a:rPr lang="bn-BD" sz="5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5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alibri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1058834" y="1632988"/>
            <a:ext cx="9898977" cy="4054820"/>
            <a:chOff x="1058834" y="1692948"/>
            <a:chExt cx="9898977" cy="4054820"/>
          </a:xfrm>
        </p:grpSpPr>
        <p:sp>
          <p:nvSpPr>
            <p:cNvPr id="4" name="TextBox 3"/>
            <p:cNvSpPr txBox="1"/>
            <p:nvPr/>
          </p:nvSpPr>
          <p:spPr>
            <a:xfrm>
              <a:off x="1985250" y="1692948"/>
              <a:ext cx="4962131" cy="66941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bn-IN" sz="375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  </a:t>
              </a:r>
              <a:r>
                <a:rPr lang="en-US" sz="3600" b="1" u="sng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এই পাঠ শেষে শিক্ষার্থীরা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..</a:t>
              </a:r>
              <a:r>
                <a:rPr lang="bn-IN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1065467" y="4830531"/>
              <a:ext cx="884615" cy="82876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1058834" y="4041106"/>
              <a:ext cx="884615" cy="795625"/>
            </a:xfrm>
            <a:prstGeom prst="rect">
              <a:avLst/>
            </a:prstGeom>
          </p:spPr>
        </p:pic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1094136" y="3236912"/>
              <a:ext cx="884615" cy="795625"/>
            </a:xfrm>
            <a:prstGeom prst="rect">
              <a:avLst/>
            </a:prstGeom>
          </p:spPr>
        </p:pic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51049">
              <a:off x="1094135" y="2439140"/>
              <a:ext cx="884614" cy="795625"/>
            </a:xfrm>
            <a:prstGeom prst="rect">
              <a:avLst/>
            </a:prstGeom>
          </p:spPr>
        </p:pic>
        <p:sp>
          <p:nvSpPr>
            <p:cNvPr id="16" name="Rectangle 15"/>
            <p:cNvSpPr/>
            <p:nvPr/>
          </p:nvSpPr>
          <p:spPr>
            <a:xfrm>
              <a:off x="1276072" y="2463821"/>
              <a:ext cx="574232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১</a:t>
              </a: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244124" y="4889516"/>
              <a:ext cx="638129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৪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215800" y="3261593"/>
              <a:ext cx="641283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২.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144103" y="4067104"/>
              <a:ext cx="745240" cy="5909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৩</a:t>
              </a:r>
              <a:r>
                <a:rPr lang="bn-BD" sz="36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. </a:t>
              </a:r>
              <a:endParaRPr lang="en-US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  <p:grpSp>
          <p:nvGrpSpPr>
            <p:cNvPr id="22" name="Group 21"/>
            <p:cNvGrpSpPr/>
            <p:nvPr/>
          </p:nvGrpSpPr>
          <p:grpSpPr>
            <a:xfrm>
              <a:off x="1971645" y="2491818"/>
              <a:ext cx="8986166" cy="3255950"/>
              <a:chOff x="1986634" y="2491818"/>
              <a:chExt cx="9573995" cy="3255950"/>
            </a:xfrm>
          </p:grpSpPr>
          <p:sp>
            <p:nvSpPr>
              <p:cNvPr id="9" name="Freeform 8"/>
              <p:cNvSpPr/>
              <p:nvPr/>
            </p:nvSpPr>
            <p:spPr>
              <a:xfrm>
                <a:off x="2016611" y="3201758"/>
                <a:ext cx="9544018" cy="705735"/>
              </a:xfrm>
              <a:custGeom>
                <a:avLst/>
                <a:gdLst>
                  <a:gd name="connsiteX0" fmla="*/ 117625 w 705734"/>
                  <a:gd name="connsiteY0" fmla="*/ 0 h 9258037"/>
                  <a:gd name="connsiteX1" fmla="*/ 588109 w 705734"/>
                  <a:gd name="connsiteY1" fmla="*/ 0 h 9258037"/>
                  <a:gd name="connsiteX2" fmla="*/ 705734 w 705734"/>
                  <a:gd name="connsiteY2" fmla="*/ 117625 h 9258037"/>
                  <a:gd name="connsiteX3" fmla="*/ 705734 w 705734"/>
                  <a:gd name="connsiteY3" fmla="*/ 9258037 h 9258037"/>
                  <a:gd name="connsiteX4" fmla="*/ 705734 w 705734"/>
                  <a:gd name="connsiteY4" fmla="*/ 9258037 h 9258037"/>
                  <a:gd name="connsiteX5" fmla="*/ 0 w 705734"/>
                  <a:gd name="connsiteY5" fmla="*/ 9258037 h 9258037"/>
                  <a:gd name="connsiteX6" fmla="*/ 0 w 705734"/>
                  <a:gd name="connsiteY6" fmla="*/ 9258037 h 9258037"/>
                  <a:gd name="connsiteX7" fmla="*/ 0 w 705734"/>
                  <a:gd name="connsiteY7" fmla="*/ 117625 h 9258037"/>
                  <a:gd name="connsiteX8" fmla="*/ 117625 w 705734"/>
                  <a:gd name="connsiteY8" fmla="*/ 0 h 925803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705734" h="9258037">
                    <a:moveTo>
                      <a:pt x="705734" y="1543046"/>
                    </a:moveTo>
                    <a:lnTo>
                      <a:pt x="705734" y="7714991"/>
                    </a:lnTo>
                    <a:cubicBezTo>
                      <a:pt x="705734" y="8567182"/>
                      <a:pt x="701719" y="9258030"/>
                      <a:pt x="696767" y="9258030"/>
                    </a:cubicBezTo>
                    <a:lnTo>
                      <a:pt x="0" y="9258030"/>
                    </a:lnTo>
                    <a:lnTo>
                      <a:pt x="0" y="9258030"/>
                    </a:lnTo>
                    <a:lnTo>
                      <a:pt x="0" y="7"/>
                    </a:lnTo>
                    <a:lnTo>
                      <a:pt x="0" y="7"/>
                    </a:lnTo>
                    <a:lnTo>
                      <a:pt x="696767" y="7"/>
                    </a:lnTo>
                    <a:cubicBezTo>
                      <a:pt x="701719" y="7"/>
                      <a:pt x="705734" y="690855"/>
                      <a:pt x="705734" y="1543046"/>
                    </a:cubicBezTo>
                    <a:close/>
                  </a:path>
                </a:pathLst>
              </a:custGeom>
              <a:noFill/>
              <a:ln>
                <a:solidFill>
                  <a:schemeClr val="tx1"/>
                </a:solidFill>
              </a:ln>
              <a:scene3d>
                <a:camera prst="orthographicFront"/>
                <a:lightRig rig="flat" dir="t"/>
              </a:scene3d>
              <a:sp3d extrusionH="12700" prstMaterial="plastic">
                <a:bevelT w="50800" h="50800"/>
              </a:sp3d>
            </p:spPr>
            <p:style>
              <a:lnRef idx="1">
                <a:schemeClr val="accent5"/>
              </a:lnRef>
              <a:fillRef idx="2">
                <a:schemeClr val="accent5"/>
              </a:fillRef>
              <a:effectRef idx="1">
                <a:schemeClr val="accent5"/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99137" tIns="52231" rIns="52231" bIns="52232" numCol="1" spcCol="1270" anchor="ctr" anchorCtr="0">
                <a:noAutofit/>
              </a:bodyPr>
              <a:lstStyle/>
              <a:p>
                <a:pPr marL="0" lvl="1" defTabSz="12446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</a:pPr>
                <a:r>
                  <a: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কবিতাটি শুদ্ধ উচ্চারণে পড়তে পারবে;</a:t>
                </a:r>
                <a:endParaRPr lang="en-US" sz="3200" b="1" dirty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p:txBody>
          </p:sp>
          <p:grpSp>
            <p:nvGrpSpPr>
              <p:cNvPr id="21" name="Group 20"/>
              <p:cNvGrpSpPr/>
              <p:nvPr/>
            </p:nvGrpSpPr>
            <p:grpSpPr>
              <a:xfrm>
                <a:off x="1986634" y="2491818"/>
                <a:ext cx="9573995" cy="3255950"/>
                <a:chOff x="1986634" y="2491818"/>
                <a:chExt cx="9573995" cy="3255950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2016611" y="2491818"/>
                  <a:ext cx="9544018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2225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কবি পরিচিতি উল্লেখ করতে পারবে</a:t>
                  </a:r>
                  <a:r>
                    <a:rPr lang="en-US" sz="28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;</a:t>
                  </a:r>
                </a:p>
              </p:txBody>
            </p:sp>
            <p:sp>
              <p:nvSpPr>
                <p:cNvPr id="10" name="Freeform 9"/>
                <p:cNvSpPr/>
                <p:nvPr/>
              </p:nvSpPr>
              <p:spPr>
                <a:xfrm>
                  <a:off x="2000240" y="3933563"/>
                  <a:ext cx="9544019" cy="705735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0" lvl="1" defTabSz="1244600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15000"/>
                    </a:spcAft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itchFamily="2" charset="0"/>
                      <a:cs typeface="NikoshBAN" pitchFamily="2" charset="0"/>
                    </a:rPr>
                    <a:t>নতুন শব্দগুলোর অর্থসহ বাক্য গঠন করতে পারবে;</a:t>
                  </a:r>
                  <a:endParaRPr lang="en-US" sz="3200" b="1" dirty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</a:endParaRPr>
                </a:p>
              </p:txBody>
            </p:sp>
            <p:sp>
              <p:nvSpPr>
                <p:cNvPr id="11" name="Freeform 10"/>
                <p:cNvSpPr/>
                <p:nvPr/>
              </p:nvSpPr>
              <p:spPr>
                <a:xfrm>
                  <a:off x="2016614" y="4645284"/>
                  <a:ext cx="9509760" cy="1102484"/>
                </a:xfrm>
                <a:custGeom>
                  <a:avLst/>
                  <a:gdLst>
                    <a:gd name="connsiteX0" fmla="*/ 117625 w 705734"/>
                    <a:gd name="connsiteY0" fmla="*/ 0 h 9258037"/>
                    <a:gd name="connsiteX1" fmla="*/ 588109 w 705734"/>
                    <a:gd name="connsiteY1" fmla="*/ 0 h 9258037"/>
                    <a:gd name="connsiteX2" fmla="*/ 705734 w 705734"/>
                    <a:gd name="connsiteY2" fmla="*/ 117625 h 9258037"/>
                    <a:gd name="connsiteX3" fmla="*/ 705734 w 705734"/>
                    <a:gd name="connsiteY3" fmla="*/ 9258037 h 9258037"/>
                    <a:gd name="connsiteX4" fmla="*/ 705734 w 705734"/>
                    <a:gd name="connsiteY4" fmla="*/ 9258037 h 9258037"/>
                    <a:gd name="connsiteX5" fmla="*/ 0 w 705734"/>
                    <a:gd name="connsiteY5" fmla="*/ 9258037 h 9258037"/>
                    <a:gd name="connsiteX6" fmla="*/ 0 w 705734"/>
                    <a:gd name="connsiteY6" fmla="*/ 9258037 h 9258037"/>
                    <a:gd name="connsiteX7" fmla="*/ 0 w 705734"/>
                    <a:gd name="connsiteY7" fmla="*/ 117625 h 9258037"/>
                    <a:gd name="connsiteX8" fmla="*/ 117625 w 705734"/>
                    <a:gd name="connsiteY8" fmla="*/ 0 h 925803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705734" h="9258037">
                      <a:moveTo>
                        <a:pt x="705734" y="1543046"/>
                      </a:moveTo>
                      <a:lnTo>
                        <a:pt x="705734" y="7714991"/>
                      </a:lnTo>
                      <a:cubicBezTo>
                        <a:pt x="705734" y="8567182"/>
                        <a:pt x="701719" y="9258030"/>
                        <a:pt x="696767" y="9258030"/>
                      </a:cubicBezTo>
                      <a:lnTo>
                        <a:pt x="0" y="9258030"/>
                      </a:lnTo>
                      <a:lnTo>
                        <a:pt x="0" y="9258030"/>
                      </a:lnTo>
                      <a:lnTo>
                        <a:pt x="0" y="7"/>
                      </a:lnTo>
                      <a:lnTo>
                        <a:pt x="0" y="7"/>
                      </a:lnTo>
                      <a:lnTo>
                        <a:pt x="696767" y="7"/>
                      </a:lnTo>
                      <a:cubicBezTo>
                        <a:pt x="701719" y="7"/>
                        <a:pt x="705734" y="690855"/>
                        <a:pt x="705734" y="1543046"/>
                      </a:cubicBezTo>
                      <a:close/>
                    </a:path>
                  </a:pathLst>
                </a:custGeom>
                <a:noFill/>
                <a:ln w="25400">
                  <a:solidFill>
                    <a:schemeClr val="tx1"/>
                  </a:solidFill>
                </a:ln>
                <a:scene3d>
                  <a:camera prst="orthographicFront"/>
                  <a:lightRig rig="flat" dir="t"/>
                </a:scene3d>
                <a:sp3d extrusionH="12700" prstMaterial="plastic">
                  <a:bevelT w="50800" h="50800"/>
                </a:sp3d>
              </p:spPr>
              <p:style>
                <a:lnRef idx="1">
                  <a:schemeClr val="accent4"/>
                </a:lnRef>
                <a:fillRef idx="2">
                  <a:schemeClr val="accent4"/>
                </a:fillRef>
                <a:effectRef idx="1">
                  <a:schemeClr val="accent4"/>
                </a:effectRef>
                <a:fontRef idx="minor">
                  <a:schemeClr val="dk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99137" tIns="52231" rIns="52231" bIns="52232" numCol="1" spcCol="1270" anchor="ctr" anchorCtr="0">
                  <a:noAutofit/>
                </a:bodyPr>
                <a:lstStyle/>
                <a:p>
                  <a:pPr marL="623888" indent="-623888">
                    <a:defRPr/>
                  </a:pP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কবিতায় </a:t>
                  </a: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সৌজন্য,শিষ্টাচার ও মানবপ্রেমের যে বহিঃপ্রকাশ ঘটেছে তা </a:t>
                  </a:r>
                </a:p>
                <a:p>
                  <a:pPr marL="623888" indent="-623888">
                    <a:defRPr/>
                  </a:pPr>
                  <a:r>
                    <a:rPr lang="en-US" sz="3200" b="1" dirty="0" smtClean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বর্ণনা করতে </a:t>
                  </a:r>
                  <a:r>
                    <a:rPr lang="en-US" sz="3200" b="1" dirty="0">
                      <a:ln w="0"/>
                      <a:solidFill>
                        <a:schemeClr val="tx1"/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NikoshBAN" panose="02000000000000000000" pitchFamily="2" charset="0"/>
                      <a:cs typeface="NikoshBAN" panose="02000000000000000000" pitchFamily="2" charset="0"/>
                    </a:rPr>
                    <a:t>পারবে।</a:t>
                  </a:r>
                </a:p>
              </p:txBody>
            </p:sp>
            <p:cxnSp>
              <p:nvCxnSpPr>
                <p:cNvPr id="7" name="Straight Connector 6"/>
                <p:cNvCxnSpPr/>
                <p:nvPr/>
              </p:nvCxnSpPr>
              <p:spPr>
                <a:xfrm flipH="1">
                  <a:off x="1986634" y="2500784"/>
                  <a:ext cx="11364" cy="3246984"/>
                </a:xfrm>
                <a:prstGeom prst="line">
                  <a:avLst/>
                </a:prstGeom>
                <a:ln w="22225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4065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276" y="5730028"/>
            <a:ext cx="2107536" cy="776287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3774587" y="4894692"/>
            <a:ext cx="39840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BD" sz="32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4422293" y="447849"/>
            <a:ext cx="2882532" cy="615553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905117" y="1143806"/>
            <a:ext cx="40447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তোমরা কী তাঁকে চিন?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3562849" y="1157646"/>
            <a:ext cx="44412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পল্লী কবি</a:t>
            </a:r>
            <a:endParaRPr lang="en-US" sz="32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8064041" y="3763502"/>
            <a:ext cx="3123727" cy="2300741"/>
            <a:chOff x="3640143" y="1808679"/>
            <a:chExt cx="3123727" cy="2300741"/>
          </a:xfrm>
        </p:grpSpPr>
        <p:pic>
          <p:nvPicPr>
            <p:cNvPr id="31" name="Picture 30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32" name="Rectangle 31"/>
            <p:cNvSpPr/>
            <p:nvPr/>
          </p:nvSpPr>
          <p:spPr>
            <a:xfrm>
              <a:off x="3746030" y="2196720"/>
              <a:ext cx="291195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 কবিতায় আমরা পল্লির মানুষ ও প্রকৃতির সহজ-সুন্দর রূপটি </a:t>
              </a:r>
            </a:p>
            <a:p>
              <a:pPr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দেখতে পাই।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896171" y="537521"/>
            <a:ext cx="2922896" cy="2522056"/>
            <a:chOff x="3879947" y="1808679"/>
            <a:chExt cx="2911952" cy="2300741"/>
          </a:xfrm>
        </p:grpSpPr>
        <p:pic>
          <p:nvPicPr>
            <p:cNvPr id="37" name="Picture 3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07976" y="1808679"/>
              <a:ext cx="2855894" cy="2300741"/>
            </a:xfrm>
            <a:prstGeom prst="rect">
              <a:avLst/>
            </a:prstGeom>
          </p:spPr>
        </p:pic>
        <p:sp>
          <p:nvSpPr>
            <p:cNvPr id="38" name="Rectangle 37"/>
            <p:cNvSpPr/>
            <p:nvPr/>
          </p:nvSpPr>
          <p:spPr>
            <a:xfrm>
              <a:off x="3879947" y="2070880"/>
              <a:ext cx="2911952" cy="165653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 </a:t>
              </a:r>
              <a:r>
                <a:rPr lang="en-US" sz="2800" b="1" dirty="0" err="1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উল্লেখযোগ্য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bn-BD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কাহিনিকাব্য</a:t>
              </a:r>
              <a:endParaRPr lang="bn-BD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নক্সী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কাঁথার মাঠ,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lvl="0" algn="ctr"/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সোজন বাদিয়ার ঘাট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bn-BD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39" name="Picture 3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855" y="5826192"/>
            <a:ext cx="2107536" cy="776287"/>
          </a:xfrm>
          <a:prstGeom prst="rect">
            <a:avLst/>
          </a:prstGeom>
        </p:spPr>
      </p:pic>
      <p:grpSp>
        <p:nvGrpSpPr>
          <p:cNvPr id="43" name="Group 42"/>
          <p:cNvGrpSpPr/>
          <p:nvPr/>
        </p:nvGrpSpPr>
        <p:grpSpPr>
          <a:xfrm>
            <a:off x="7920692" y="537521"/>
            <a:ext cx="3495022" cy="2522056"/>
            <a:chOff x="7920692" y="537521"/>
            <a:chExt cx="3495022" cy="2522056"/>
          </a:xfrm>
        </p:grpSpPr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64042" y="537521"/>
              <a:ext cx="3123727" cy="2300741"/>
            </a:xfrm>
            <a:prstGeom prst="rect">
              <a:avLst/>
            </a:prstGeom>
          </p:spPr>
        </p:pic>
        <p:sp>
          <p:nvSpPr>
            <p:cNvPr id="40" name="TextBox 39"/>
            <p:cNvSpPr txBox="1"/>
            <p:nvPr/>
          </p:nvSpPr>
          <p:spPr>
            <a:xfrm>
              <a:off x="7920692" y="812808"/>
              <a:ext cx="3495022" cy="224676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জসীম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উদ্দীন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১৯০৩ </a:t>
              </a:r>
            </a:p>
            <a:p>
              <a:pPr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খ্রি: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ফরিদপুর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জেলার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তাম্বুলখানা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গ্রামে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algn="ctr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জন্মগ্রহণ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করেন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endParaRPr>
            </a:p>
          </p:txBody>
        </p:sp>
      </p:grpSp>
      <p:grpSp>
        <p:nvGrpSpPr>
          <p:cNvPr id="44" name="Group 43"/>
          <p:cNvGrpSpPr/>
          <p:nvPr/>
        </p:nvGrpSpPr>
        <p:grpSpPr>
          <a:xfrm>
            <a:off x="770359" y="3617864"/>
            <a:ext cx="3004228" cy="2446379"/>
            <a:chOff x="770359" y="3617864"/>
            <a:chExt cx="3004228" cy="2446379"/>
          </a:xfrm>
        </p:grpSpPr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70359" y="3617864"/>
              <a:ext cx="3004228" cy="2446379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823445" y="3854449"/>
              <a:ext cx="2911952" cy="18158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/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পল্লির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মাটি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ও </a:t>
              </a:r>
            </a:p>
            <a:p>
              <a:pPr lvl="0" algn="ctr"/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মানুষের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সঙ্গে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তাঁর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কবিহৃদয়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যেন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  <a:p>
              <a:pPr lvl="0"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এক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হয়ে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মিশে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আছে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pic>
        <p:nvPicPr>
          <p:cNvPr id="42" name="Picture 41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4578284" y="1969365"/>
            <a:ext cx="2410347" cy="2534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14670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 animBg="1"/>
      <p:bldP spid="24" grpId="0"/>
      <p:bldP spid="24" grpId="1"/>
      <p:bldP spid="2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098820" y="2009020"/>
            <a:ext cx="3222196" cy="2651109"/>
            <a:chOff x="3567800" y="1808679"/>
            <a:chExt cx="3222196" cy="2425729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425729"/>
            </a:xfrm>
            <a:prstGeom prst="rect">
              <a:avLst/>
            </a:prstGeom>
          </p:spPr>
        </p:pic>
        <p:sp>
          <p:nvSpPr>
            <p:cNvPr id="4" name="Rectangle 3"/>
            <p:cNvSpPr/>
            <p:nvPr/>
          </p:nvSpPr>
          <p:spPr>
            <a:xfrm>
              <a:off x="3567800" y="2144460"/>
              <a:ext cx="3222196" cy="166150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কাব্যগ্রন্থ:‘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রাখালী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</a:t>
              </a:r>
            </a:p>
            <a:p>
              <a:pPr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‘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বালুচর’,‘মাটির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কান্না’,‘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ধানখেত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’,‘</a:t>
              </a:r>
              <a:r>
                <a:rPr lang="en-US" sz="2800" b="1" dirty="0" err="1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রূপবতী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’,</a:t>
              </a:r>
            </a:p>
            <a:p>
              <a:pPr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নাটক: বেদের মেয়ে</a:t>
              </a:r>
              <a:r>
                <a:rPr lang="en-US" sz="2800" b="1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।</a:t>
              </a:r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692725" y="2001540"/>
            <a:ext cx="3350814" cy="2658589"/>
            <a:chOff x="3640143" y="1808679"/>
            <a:chExt cx="3123727" cy="2300741"/>
          </a:xfrm>
        </p:grpSpPr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40143" y="1808679"/>
              <a:ext cx="3123727" cy="2300741"/>
            </a:xfrm>
            <a:prstGeom prst="rect">
              <a:avLst/>
            </a:prstGeom>
          </p:spPr>
        </p:pic>
        <p:sp>
          <p:nvSpPr>
            <p:cNvPr id="7" name="Rectangle 6"/>
            <p:cNvSpPr/>
            <p:nvPr/>
          </p:nvSpPr>
          <p:spPr>
            <a:xfrm>
              <a:off x="3746030" y="2173317"/>
              <a:ext cx="2911952" cy="157146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তাঁর শিশুতোষ গ্রন্থের </a:t>
              </a:r>
            </a:p>
            <a:p>
              <a:pPr algn="ctr"/>
              <a:r>
                <a:rPr lang="en-US" sz="2800" b="1" dirty="0" smtClean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NikoshBAN" pitchFamily="2" charset="0"/>
                  <a:cs typeface="NikoshBAN" pitchFamily="2" charset="0"/>
                </a:rPr>
                <a:t>মধ্যে রয়েছে ‘হাসু’,‘এক পয়সার বাঁশী’,‘ডালিম কুমার’,মৃত্যু: ১৯৭৬ খ্রি:</a:t>
              </a:r>
              <a:endParaRPr lang="en-US" sz="28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8" name="Rectangle 7"/>
          <p:cNvSpPr/>
          <p:nvPr/>
        </p:nvSpPr>
        <p:spPr>
          <a:xfrm>
            <a:off x="4114805" y="4885509"/>
            <a:ext cx="3984015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তিনি </a:t>
            </a:r>
            <a:r>
              <a:rPr lang="bn-BD" sz="36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উদ্দীন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en-US" sz="3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785585" y="420488"/>
            <a:ext cx="2791097" cy="615553"/>
          </a:xfrm>
          <a:prstGeom prst="rect">
            <a:avLst/>
          </a:prstGeom>
          <a:noFill/>
          <a:ln w="15875">
            <a:gradFill>
              <a:gsLst>
                <a:gs pos="0">
                  <a:srgbClr val="000000"/>
                </a:gs>
                <a:gs pos="39999">
                  <a:srgbClr val="0A128C"/>
                </a:gs>
                <a:gs pos="70000">
                  <a:srgbClr val="181CC7"/>
                </a:gs>
                <a:gs pos="88000">
                  <a:srgbClr val="7005D4"/>
                </a:gs>
                <a:gs pos="100000">
                  <a:srgbClr val="8C3D91"/>
                </a:gs>
              </a:gsLst>
              <a:lin ang="5400000" scaled="0"/>
            </a:gra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400" b="1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 পরিচিতি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685584" y="1036041"/>
            <a:ext cx="49911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পল্লী </a:t>
            </a:r>
            <a:r>
              <a:rPr lang="en-US" sz="3200" b="1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কবি</a:t>
            </a:r>
            <a:r>
              <a:rPr lang="en-US" sz="36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‍</a:t>
            </a:r>
            <a:endParaRPr lang="en-US" sz="36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3044" y="5826192"/>
            <a:ext cx="2107536" cy="77628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4861529" y="1862134"/>
            <a:ext cx="2410347" cy="253432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71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4E8B2E-4F62-406A-BCB8-2561B52A8595}"/>
              </a:ext>
            </a:extLst>
          </p:cNvPr>
          <p:cNvSpPr/>
          <p:nvPr/>
        </p:nvSpPr>
        <p:spPr>
          <a:xfrm>
            <a:off x="4563846" y="596723"/>
            <a:ext cx="2987897" cy="76944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 w="152400" h="50800" prst="softRound"/>
          </a:sp3d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4400" b="1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400" b="1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324366" y="4214790"/>
            <a:ext cx="7646816" cy="640080"/>
          </a:xfrm>
          <a:prstGeom prst="rect">
            <a:avLst/>
          </a:prstGeom>
          <a:ln w="15875" cmpd="thickThin">
            <a:solidFill>
              <a:srgbClr val="009900"/>
            </a:solidFill>
          </a:ln>
          <a:effectLst/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82880"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Wingdings" panose="05000000000000000000" pitchFamily="2" charset="2"/>
              <a:buChar char="v"/>
            </a:pP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পল্লী কবি </a:t>
            </a:r>
            <a:r>
              <a:rPr lang="bn-BD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জসীম উদ্দী</a:t>
            </a:r>
            <a:r>
              <a:rPr lang="en-US" sz="3200" b="1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নের </a:t>
            </a:r>
            <a:r>
              <a:rPr lang="en-US" sz="3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জন্ম পরিচয় লেখ</a:t>
            </a:r>
            <a:r>
              <a:rPr lang="en-US" sz="36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4"/>
          <a:stretch/>
        </p:blipFill>
        <p:spPr>
          <a:xfrm>
            <a:off x="5120640" y="1580606"/>
            <a:ext cx="1904047" cy="20483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2872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8263626" y="568061"/>
            <a:ext cx="1733851" cy="1567543"/>
            <a:chOff x="1018903" y="1045029"/>
            <a:chExt cx="1933303" cy="1724297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903" y="1045029"/>
              <a:ext cx="1933303" cy="1724297"/>
            </a:xfrm>
            <a:prstGeom prst="ellipse">
              <a:avLst/>
            </a:prstGeom>
            <a:ln w="25400" cap="rnd">
              <a:solidFill>
                <a:srgbClr val="99CC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4" name="8-Point Star 3"/>
            <p:cNvSpPr/>
            <p:nvPr/>
          </p:nvSpPr>
          <p:spPr>
            <a:xfrm>
              <a:off x="1150935" y="1175657"/>
              <a:ext cx="1696839" cy="1465262"/>
            </a:xfrm>
            <a:prstGeom prst="star8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22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সরব 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75000"/>
                </a:lnSpc>
              </a:pP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6" name="Picture 3" descr="C:\Users\harun\Desktop\82392327_2468905333438644_1800036547693641728_o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033" y="2439895"/>
            <a:ext cx="5226331" cy="3280844"/>
          </a:xfrm>
          <a:prstGeom prst="roundRect">
            <a:avLst>
              <a:gd name="adj" fmla="val 16667"/>
            </a:avLst>
          </a:prstGeom>
          <a:ln w="19050">
            <a:solidFill>
              <a:schemeClr val="accent2">
                <a:lumMod val="75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softRound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753727" y="686814"/>
            <a:ext cx="1778977" cy="1607969"/>
            <a:chOff x="1018903" y="1045029"/>
            <a:chExt cx="1933303" cy="1724297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903" y="1045029"/>
              <a:ext cx="1933303" cy="1724297"/>
            </a:xfrm>
            <a:prstGeom prst="ellipse">
              <a:avLst/>
            </a:prstGeom>
            <a:ln w="25400" cap="rnd">
              <a:solidFill>
                <a:srgbClr val="99CC00"/>
              </a:solidFill>
            </a:ln>
            <a:effectLst>
              <a:outerShdw blurRad="381000" dist="292100" dir="5400000" sx="-80000" sy="-18000" rotWithShape="0">
                <a:srgbClr val="000000">
                  <a:alpha val="22000"/>
                </a:srgbClr>
              </a:outerShdw>
            </a:effectLst>
            <a:scene3d>
              <a:camera prst="orthographicFront"/>
              <a:lightRig rig="contrasting" dir="t">
                <a:rot lat="0" lon="0" rev="3000000"/>
              </a:lightRig>
            </a:scene3d>
            <a:sp3d contourW="7620">
              <a:bevelT w="95250" h="31750"/>
              <a:contourClr>
                <a:srgbClr val="333333"/>
              </a:contourClr>
            </a:sp3d>
          </p:spPr>
        </p:pic>
        <p:sp>
          <p:nvSpPr>
            <p:cNvPr id="9" name="8-Point Star 8"/>
            <p:cNvSpPr/>
            <p:nvPr/>
          </p:nvSpPr>
          <p:spPr>
            <a:xfrm>
              <a:off x="1150935" y="1175657"/>
              <a:ext cx="1696839" cy="1465262"/>
            </a:xfrm>
            <a:prstGeom prst="star8">
              <a:avLst/>
            </a:prstGeom>
            <a:solidFill>
              <a:schemeClr val="accent6">
                <a:lumMod val="20000"/>
                <a:lumOff val="80000"/>
              </a:schemeClr>
            </a:solidFill>
            <a:ln w="22225">
              <a:solidFill>
                <a:srgbClr val="009900"/>
              </a:solidFill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75000"/>
                </a:lnSpc>
              </a:pPr>
              <a:r>
                <a:rPr lang="en-US" sz="3200" dirty="0" smtClean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আদর্শ</a:t>
              </a:r>
              <a:endParaRPr lang="en-US" sz="320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  <a:p>
              <a:pPr algn="ctr">
                <a:lnSpc>
                  <a:spcPct val="75000"/>
                </a:lnSpc>
              </a:pPr>
              <a:r>
                <a:rPr lang="en-US" sz="3200" dirty="0">
                  <a:solidFill>
                    <a:schemeClr val="tx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পাঠ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976" b="95904" l="17558" r="8197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30719" y="688709"/>
            <a:ext cx="1679646" cy="551160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64304">
            <a:off x="129288" y="142294"/>
            <a:ext cx="721353" cy="663280"/>
          </a:xfrm>
          <a:prstGeom prst="rect">
            <a:avLst/>
          </a:prstGeom>
        </p:spPr>
      </p:pic>
      <p:sp>
        <p:nvSpPr>
          <p:cNvPr id="12" name="Rounded Rectangular Callout 11"/>
          <p:cNvSpPr/>
          <p:nvPr/>
        </p:nvSpPr>
        <p:spPr>
          <a:xfrm>
            <a:off x="1894291" y="4747740"/>
            <a:ext cx="2076880" cy="620554"/>
          </a:xfrm>
          <a:prstGeom prst="wedgeRoundRectCallout">
            <a:avLst>
              <a:gd name="adj1" fmla="val -17498"/>
              <a:gd name="adj2" fmla="val -171457"/>
              <a:gd name="adj3" fmla="val 16667"/>
            </a:avLst>
          </a:prstGeom>
          <a:noFill/>
          <a:ln w="539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NikoshBAN" pitchFamily="2" charset="0"/>
                <a:cs typeface="NikoshBAN" pitchFamily="2" charset="0"/>
              </a:rPr>
              <a:t>      </a:t>
            </a:r>
            <a:r>
              <a:rPr lang="en-US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</a:t>
            </a:r>
            <a:r>
              <a:rPr lang="bn-BD" sz="3200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tx1">
                    <a:alpha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ডিও</a:t>
            </a:r>
            <a:endParaRPr lang="en-US" sz="3200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tx1">
                  <a:alpha val="9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আমার_বাড়ি_-জসীমউদদীন____বাংলা_কবিতা_আবৃত্তি(48k)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1996955" y="2654400"/>
            <a:ext cx="1292520" cy="1084218"/>
          </a:xfrm>
          <a:prstGeom prst="rect">
            <a:avLst/>
          </a:prstGeom>
          <a:pattFill prst="pct80">
            <a:fgClr>
              <a:schemeClr val="accent1"/>
            </a:fgClr>
            <a:bgClr>
              <a:schemeClr val="bg1"/>
            </a:bgClr>
          </a:pattFill>
          <a:ln w="22225">
            <a:solidFill>
              <a:srgbClr val="009900"/>
            </a:solidFill>
          </a:ln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05941">
            <a:off x="11310830" y="171653"/>
            <a:ext cx="788047" cy="634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3366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510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7761</TotalTime>
  <Words>598</Words>
  <Application>Microsoft Office PowerPoint</Application>
  <PresentationFormat>Widescreen</PresentationFormat>
  <Paragraphs>123</Paragraphs>
  <Slides>30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6" baseType="lpstr">
      <vt:lpstr>Arial</vt:lpstr>
      <vt:lpstr>Calibri</vt:lpstr>
      <vt:lpstr>Calibri Light</vt:lpstr>
      <vt:lpstr>NikoshBAN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Roshan54</dc:creator>
  <cp:lastModifiedBy>jotataullam114262@gmail.com</cp:lastModifiedBy>
  <cp:revision>470</cp:revision>
  <dcterms:created xsi:type="dcterms:W3CDTF">2020-02-21T08:36:18Z</dcterms:created>
  <dcterms:modified xsi:type="dcterms:W3CDTF">2020-06-21T13:51:05Z</dcterms:modified>
</cp:coreProperties>
</file>