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61" r:id="rId3"/>
    <p:sldId id="277" r:id="rId4"/>
    <p:sldId id="285" r:id="rId5"/>
    <p:sldId id="281" r:id="rId6"/>
    <p:sldId id="282" r:id="rId7"/>
    <p:sldId id="284" r:id="rId8"/>
    <p:sldId id="266" r:id="rId9"/>
    <p:sldId id="297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5C384-C843-4634-98E2-E828255F9E5C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8063F-D12E-411D-A2AC-640EE75A4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0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CF17A-1E38-43AC-9C02-EB5B27E44A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58010"/>
      </p:ext>
    </p:extLst>
  </p:cSld>
  <p:clrMapOvr>
    <a:masterClrMapping/>
  </p:clrMapOvr>
  <p:transition advClick="0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25741"/>
      </p:ext>
    </p:extLst>
  </p:cSld>
  <p:clrMapOvr>
    <a:masterClrMapping/>
  </p:clrMapOvr>
  <p:transition advClick="0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45675"/>
      </p:ext>
    </p:extLst>
  </p:cSld>
  <p:clrMapOvr>
    <a:masterClrMapping/>
  </p:clrMapOvr>
  <p:transition advClick="0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9074"/>
      </p:ext>
    </p:extLst>
  </p:cSld>
  <p:clrMapOvr>
    <a:masterClrMapping/>
  </p:clrMapOvr>
  <p:transition advClick="0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0258"/>
      </p:ext>
    </p:extLst>
  </p:cSld>
  <p:clrMapOvr>
    <a:masterClrMapping/>
  </p:clrMapOvr>
  <p:transition advClick="0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54996"/>
      </p:ext>
    </p:extLst>
  </p:cSld>
  <p:clrMapOvr>
    <a:masterClrMapping/>
  </p:clrMapOvr>
  <p:transition advClick="0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77943"/>
      </p:ext>
    </p:extLst>
  </p:cSld>
  <p:clrMapOvr>
    <a:masterClrMapping/>
  </p:clrMapOvr>
  <p:transition advClick="0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23209"/>
      </p:ext>
    </p:extLst>
  </p:cSld>
  <p:clrMapOvr>
    <a:masterClrMapping/>
  </p:clrMapOvr>
  <p:transition advClick="0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27541"/>
      </p:ext>
    </p:extLst>
  </p:cSld>
  <p:clrMapOvr>
    <a:masterClrMapping/>
  </p:clrMapOvr>
  <p:transition advClick="0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36524"/>
      </p:ext>
    </p:extLst>
  </p:cSld>
  <p:clrMapOvr>
    <a:masterClrMapping/>
  </p:clrMapOvr>
  <p:transition advClick="0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56346"/>
      </p:ext>
    </p:extLst>
  </p:cSld>
  <p:clrMapOvr>
    <a:masterClrMapping/>
  </p:clrMapOvr>
  <p:transition advClick="0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99003-3F8D-4165-8BC2-58E15EEFDA24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0676-8B1D-474D-A0D4-8F2B6C1C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6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mailto:mdalijahan301170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001000" cy="5715000"/>
          </a:xfrm>
          <a:prstGeom prst="octagon">
            <a:avLst/>
          </a:prstGeom>
          <a:scene3d>
            <a:camera prst="isometricOffAxis1Top">
              <a:rot lat="19963540" lon="2377277" rev="19211795"/>
            </a:camera>
            <a:lightRig rig="threePt" dir="t">
              <a:rot lat="0" lon="0" rev="1200000"/>
            </a:lightRig>
          </a:scene3d>
          <a:sp3d z="38100" prstMaterial="dkEdge">
            <a:bevelT w="101600" h="25400"/>
            <a:bevelB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 পাঠে সকলকে </a:t>
            </a:r>
            <a:r>
              <a:rPr lang="bn-BD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bn-BD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bn-BD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স্বাগতম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28600"/>
            <a:ext cx="1828800" cy="145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28578410"/>
      </p:ext>
    </p:extLst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2729057" y="17382"/>
            <a:ext cx="353348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Kalpurush" pitchFamily="2" charset="0"/>
                <a:cs typeface="Kalpurush" pitchFamily="2" charset="0"/>
              </a:rPr>
              <a:t>সেট প্রকাশের পদ্ধতিঃ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399" y="1055637"/>
            <a:ext cx="110379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Kalpurush" pitchFamily="2" charset="0"/>
                <a:cs typeface="Kalpurush" pitchFamily="2" charset="0"/>
              </a:rPr>
              <a:t>সেট 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1905000" y="1828799"/>
            <a:ext cx="5257800" cy="1106270"/>
            <a:chOff x="1676400" y="1789330"/>
            <a:chExt cx="5257800" cy="1106270"/>
          </a:xfrm>
        </p:grpSpPr>
        <p:grpSp>
          <p:nvGrpSpPr>
            <p:cNvPr id="6" name="Group 7"/>
            <p:cNvGrpSpPr/>
            <p:nvPr/>
          </p:nvGrpSpPr>
          <p:grpSpPr>
            <a:xfrm>
              <a:off x="1676400" y="2057400"/>
              <a:ext cx="5257800" cy="838200"/>
              <a:chOff x="1676400" y="1981200"/>
              <a:chExt cx="5257800" cy="1447800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1676400" y="1981200"/>
                <a:ext cx="0" cy="14478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6934200" y="1981200"/>
                <a:ext cx="0" cy="14478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676400" y="1981200"/>
                <a:ext cx="5257800" cy="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/>
            <p:cNvCxnSpPr/>
            <p:nvPr/>
          </p:nvCxnSpPr>
          <p:spPr>
            <a:xfrm>
              <a:off x="4267200" y="1789330"/>
              <a:ext cx="0" cy="26806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0999" y="2971800"/>
            <a:ext cx="358139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Kalpurush" pitchFamily="2" charset="0"/>
                <a:cs typeface="Kalpurush" pitchFamily="2" charset="0"/>
              </a:rPr>
              <a:t>তালিকা পদ্ধতি 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2965701"/>
            <a:ext cx="42672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Kalpurush" pitchFamily="2" charset="0"/>
                <a:cs typeface="Kalpurush" pitchFamily="2" charset="0"/>
              </a:rPr>
              <a:t>সেট গঠন  পদ্ধতি 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9005" y="4481319"/>
            <a:ext cx="243840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A={1,3,5,7}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09022" y="4459069"/>
            <a:ext cx="6405187" cy="5392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Kalpurush" pitchFamily="2" charset="0"/>
                <a:cs typeface="Kalpurush" pitchFamily="2" charset="0"/>
              </a:rPr>
              <a:t>A={</a:t>
            </a:r>
            <a:r>
              <a:rPr lang="en-US" sz="2800" b="1" dirty="0" err="1">
                <a:latin typeface="Kalpurush" pitchFamily="2" charset="0"/>
                <a:cs typeface="Kalpurush" pitchFamily="2" charset="0"/>
              </a:rPr>
              <a:t>x</a:t>
            </a:r>
            <a:r>
              <a:rPr lang="en-US" sz="2800" b="1" dirty="0" err="1">
                <a:latin typeface="Kalpurush" pitchFamily="2" charset="0"/>
                <a:cs typeface="Kalpurush" pitchFamily="2" charset="0"/>
                <a:sym typeface="Symbol"/>
              </a:rPr>
              <a:t>N:x</a:t>
            </a:r>
            <a:r>
              <a:rPr lang="en-US" sz="2800" b="1" dirty="0">
                <a:latin typeface="Kalpurush" pitchFamily="2" charset="0"/>
                <a:cs typeface="Kalpurush" pitchFamily="2" charset="0"/>
                <a:sym typeface="Symbol"/>
              </a:rPr>
              <a:t>,</a:t>
            </a:r>
            <a:r>
              <a:rPr lang="bn-BD" sz="2800" b="1" dirty="0">
                <a:latin typeface="Kalpurush" pitchFamily="2" charset="0"/>
                <a:cs typeface="Kalpurush" pitchFamily="2" charset="0"/>
                <a:sym typeface="Symbol"/>
              </a:rPr>
              <a:t>বিজোড় সংখা এবং </a:t>
            </a:r>
            <a:r>
              <a:rPr lang="en-US" sz="2800" b="1" dirty="0">
                <a:latin typeface="Kalpurush" pitchFamily="2" charset="0"/>
                <a:cs typeface="Kalpurush" pitchFamily="2" charset="0"/>
                <a:sym typeface="Symbol"/>
              </a:rPr>
              <a:t>x7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}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1524000" y="4038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788438" y="4007137"/>
            <a:ext cx="786827" cy="380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Half Frame 19"/>
          <p:cNvSpPr/>
          <p:nvPr/>
        </p:nvSpPr>
        <p:spPr>
          <a:xfrm>
            <a:off x="0" y="0"/>
            <a:ext cx="1524000" cy="15240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Half Frame 22"/>
          <p:cNvSpPr/>
          <p:nvPr/>
        </p:nvSpPr>
        <p:spPr>
          <a:xfrm rot="16200000">
            <a:off x="152400" y="5334000"/>
            <a:ext cx="1371600" cy="16764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Half Frame 29"/>
          <p:cNvSpPr/>
          <p:nvPr/>
        </p:nvSpPr>
        <p:spPr>
          <a:xfrm rot="5400000">
            <a:off x="7620000" y="-76201"/>
            <a:ext cx="1447800" cy="16002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Half Frame 32"/>
          <p:cNvSpPr/>
          <p:nvPr/>
        </p:nvSpPr>
        <p:spPr>
          <a:xfrm rot="10800000">
            <a:off x="7543800" y="5410200"/>
            <a:ext cx="1600200" cy="1447798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11172"/>
      </p:ext>
    </p:extLst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62400" y="381001"/>
            <a:ext cx="1371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ym typeface="Symbol"/>
              </a:rPr>
              <a:t></a:t>
            </a:r>
            <a:endParaRPr lang="en-US" sz="13800" b="1" dirty="0"/>
          </a:p>
        </p:txBody>
      </p:sp>
      <p:sp>
        <p:nvSpPr>
          <p:cNvPr id="9" name="5-Point Star 8"/>
          <p:cNvSpPr/>
          <p:nvPr/>
        </p:nvSpPr>
        <p:spPr>
          <a:xfrm>
            <a:off x="7772400" y="838200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705600" y="838200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562600" y="838200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3429000" y="2895600"/>
            <a:ext cx="2057400" cy="1371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2514600" y="4419600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6172200" y="4419600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4953000" y="4419600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657600" y="4419600"/>
            <a:ext cx="914400" cy="9144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33800" y="23644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Union</a:t>
            </a:r>
            <a:r>
              <a:rPr lang="bn-BD" sz="2400" b="1" dirty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91300" y="2286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সেট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খ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1447800" y="4419600"/>
            <a:ext cx="914400" cy="914400"/>
          </a:xfrm>
          <a:prstGeom prst="star5">
            <a:avLst/>
          </a:prstGeom>
          <a:solidFill>
            <a:srgbClr val="7030A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0" y="5943600"/>
            <a:ext cx="339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Kalpurush" pitchFamily="2" charset="0"/>
                <a:ea typeface="KaiTi" pitchFamily="49" charset="-122"/>
                <a:cs typeface="Kalpurush" pitchFamily="2" charset="0"/>
              </a:rPr>
              <a:t>সংযোগ সেট</a:t>
            </a:r>
            <a:endParaRPr lang="en-US" sz="4000" b="1" dirty="0">
              <a:latin typeface="Kalpurush" pitchFamily="2" charset="0"/>
              <a:ea typeface="KaiTi" pitchFamily="49" charset="-122"/>
              <a:cs typeface="Kalpurush" pitchFamily="2" charset="0"/>
            </a:endParaRPr>
          </a:p>
        </p:txBody>
      </p:sp>
      <p:sp>
        <p:nvSpPr>
          <p:cNvPr id="24" name="Left Brace 23"/>
          <p:cNvSpPr/>
          <p:nvPr/>
        </p:nvSpPr>
        <p:spPr>
          <a:xfrm rot="16200000">
            <a:off x="6909955" y="481445"/>
            <a:ext cx="457200" cy="299951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/>
          <p:cNvSpPr/>
          <p:nvPr/>
        </p:nvSpPr>
        <p:spPr>
          <a:xfrm rot="16200000">
            <a:off x="4075545" y="2691245"/>
            <a:ext cx="457200" cy="574271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alf Frame 26"/>
          <p:cNvSpPr/>
          <p:nvPr/>
        </p:nvSpPr>
        <p:spPr>
          <a:xfrm>
            <a:off x="0" y="0"/>
            <a:ext cx="1524000" cy="15240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Half Frame 34"/>
          <p:cNvSpPr/>
          <p:nvPr/>
        </p:nvSpPr>
        <p:spPr>
          <a:xfrm rot="5400000">
            <a:off x="7620000" y="-76201"/>
            <a:ext cx="1447800" cy="16002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Half Frame 37"/>
          <p:cNvSpPr/>
          <p:nvPr/>
        </p:nvSpPr>
        <p:spPr>
          <a:xfrm rot="10800000">
            <a:off x="7543800" y="5410200"/>
            <a:ext cx="1600200" cy="1447798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Half Frame 39"/>
          <p:cNvSpPr/>
          <p:nvPr/>
        </p:nvSpPr>
        <p:spPr>
          <a:xfrm rot="16200000">
            <a:off x="152400" y="5334000"/>
            <a:ext cx="1371600" cy="16764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5-Point Star 42"/>
          <p:cNvSpPr/>
          <p:nvPr/>
        </p:nvSpPr>
        <p:spPr>
          <a:xfrm>
            <a:off x="2743200" y="939225"/>
            <a:ext cx="914400" cy="9144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1676400" y="939225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533400" y="939225"/>
            <a:ext cx="914400" cy="914400"/>
          </a:xfrm>
          <a:prstGeom prst="star5">
            <a:avLst/>
          </a:prstGeom>
          <a:solidFill>
            <a:srgbClr val="7030A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371600" y="22346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Kalpurush" pitchFamily="2" charset="0"/>
                <a:cs typeface="Kalpurush" pitchFamily="2" charset="0"/>
              </a:rPr>
              <a:t>সেট – ক 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7" name="Left Brace 46"/>
          <p:cNvSpPr/>
          <p:nvPr/>
        </p:nvSpPr>
        <p:spPr>
          <a:xfrm rot="16200000">
            <a:off x="1897280" y="569580"/>
            <a:ext cx="457200" cy="299951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11531"/>
      </p:ext>
    </p:extLst>
  </p:cSld>
  <p:clrMapOvr>
    <a:masterClrMapping/>
  </p:clrMapOvr>
  <p:transition advClick="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37 L 0.1 0.51816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261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4097E-6 L 0.09167 0.5070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254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34097E-6 L 0.1 0.51816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259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9292E-6 L -0.06666 0.53296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2660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9292E-6 L -0.05833 0.5218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2610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20" grpId="0"/>
      <p:bldP spid="21" grpId="0"/>
      <p:bldP spid="22" grpId="0" animBg="1"/>
      <p:bldP spid="19" grpId="0"/>
      <p:bldP spid="24" grpId="0" animBg="1"/>
      <p:bldP spid="25" grpId="0" animBg="1"/>
      <p:bldP spid="43" grpId="0" animBg="1"/>
      <p:bldP spid="43" grpId="1" animBg="1"/>
      <p:bldP spid="44" grpId="0" animBg="1"/>
      <p:bldP spid="44" grpId="1" animBg="1"/>
      <p:bldP spid="44" grpId="2" animBg="1"/>
      <p:bldP spid="45" grpId="0" animBg="1"/>
      <p:bldP spid="45" grpId="1" animBg="1"/>
      <p:bldP spid="46" grpId="0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03D4A8">
                <a:alpha val="13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2743200" y="939225"/>
            <a:ext cx="914400" cy="9144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1676400" y="939225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609600" y="914400"/>
            <a:ext cx="914400" cy="914400"/>
          </a:xfrm>
          <a:prstGeom prst="star5">
            <a:avLst/>
          </a:prstGeom>
          <a:solidFill>
            <a:srgbClr val="7030A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152400"/>
            <a:ext cx="1600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sym typeface="Symbol"/>
              </a:rPr>
              <a:t></a:t>
            </a:r>
            <a:endParaRPr lang="en-US" sz="16600" b="1" dirty="0"/>
          </a:p>
        </p:txBody>
      </p:sp>
      <p:sp>
        <p:nvSpPr>
          <p:cNvPr id="6" name="5-Point Star 5"/>
          <p:cNvSpPr/>
          <p:nvPr/>
        </p:nvSpPr>
        <p:spPr>
          <a:xfrm>
            <a:off x="7848600" y="1091625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781800" y="1091625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638800" y="1091625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3505200" y="2971800"/>
            <a:ext cx="2057400" cy="1371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4038600" y="4571999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2590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Kalpurush" pitchFamily="2" charset="0"/>
                <a:cs typeface="Kalpurush" pitchFamily="2" charset="0"/>
              </a:rPr>
              <a:t>সেট – ক 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0" y="236443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Intersection Set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2768025"/>
            <a:ext cx="1562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Kalpurush" pitchFamily="2" charset="0"/>
                <a:cs typeface="Kalpurush" pitchFamily="2" charset="0"/>
              </a:rPr>
              <a:t>সেট – খ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5934670"/>
            <a:ext cx="2743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Kalpurush" pitchFamily="2" charset="0"/>
                <a:cs typeface="Kalpurush" pitchFamily="2" charset="0"/>
              </a:rPr>
              <a:t>ছেদ সেট</a:t>
            </a:r>
            <a:endParaRPr lang="en-US" sz="4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1842656" y="696770"/>
            <a:ext cx="457200" cy="2923310"/>
          </a:xfrm>
          <a:prstGeom prst="lef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6948055" y="849171"/>
            <a:ext cx="457200" cy="2923310"/>
          </a:xfrm>
          <a:prstGeom prst="lef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4229100" y="5143500"/>
            <a:ext cx="457200" cy="1143000"/>
          </a:xfrm>
          <a:prstGeom prst="lef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alf Frame 21"/>
          <p:cNvSpPr/>
          <p:nvPr/>
        </p:nvSpPr>
        <p:spPr>
          <a:xfrm>
            <a:off x="0" y="0"/>
            <a:ext cx="1524000" cy="15240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Half Frame 24"/>
          <p:cNvSpPr/>
          <p:nvPr/>
        </p:nvSpPr>
        <p:spPr>
          <a:xfrm rot="5400000">
            <a:off x="7620000" y="-76201"/>
            <a:ext cx="1447800" cy="16002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Half Frame 27"/>
          <p:cNvSpPr/>
          <p:nvPr/>
        </p:nvSpPr>
        <p:spPr>
          <a:xfrm rot="10800000">
            <a:off x="7543800" y="5410200"/>
            <a:ext cx="1600200" cy="1447798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Half Frame 29"/>
          <p:cNvSpPr/>
          <p:nvPr/>
        </p:nvSpPr>
        <p:spPr>
          <a:xfrm rot="16200000">
            <a:off x="152400" y="5334000"/>
            <a:ext cx="1371600" cy="16764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352800"/>
            <a:ext cx="3657600" cy="21866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7483540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4" grpId="0"/>
      <p:bldP spid="15" grpId="0"/>
      <p:bldP spid="16" grpId="0"/>
      <p:bldP spid="18" grpId="0"/>
      <p:bldP spid="17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FBEAC7">
                <a:alpha val="15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2438400" y="762000"/>
            <a:ext cx="914400" cy="9144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1371600" y="762000"/>
            <a:ext cx="914400" cy="9144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28600" y="762000"/>
            <a:ext cx="914400" cy="914400"/>
          </a:xfrm>
          <a:prstGeom prst="star5">
            <a:avLst/>
          </a:prstGeom>
          <a:solidFill>
            <a:srgbClr val="7030A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0"/>
            <a:ext cx="1828800" cy="2743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sym typeface="Symbol"/>
              </a:rPr>
              <a:t></a:t>
            </a:r>
            <a:endParaRPr lang="en-US" sz="16600" b="1" dirty="0"/>
          </a:p>
        </p:txBody>
      </p:sp>
      <p:sp>
        <p:nvSpPr>
          <p:cNvPr id="6" name="5-Point Star 5"/>
          <p:cNvSpPr/>
          <p:nvPr/>
        </p:nvSpPr>
        <p:spPr>
          <a:xfrm>
            <a:off x="7772400" y="838200"/>
            <a:ext cx="914400" cy="914400"/>
          </a:xfrm>
          <a:prstGeom prst="star5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705600" y="838200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562600" y="838200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3505200" y="2819400"/>
            <a:ext cx="2057400" cy="1371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4632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Kalpurush" pitchFamily="2" charset="0"/>
                <a:cs typeface="Kalpurush" pitchFamily="2" charset="0"/>
              </a:rPr>
              <a:t>সেট – ক 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236443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Intersection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2539425"/>
            <a:ext cx="1562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Kalpurush" pitchFamily="2" charset="0"/>
                <a:cs typeface="Kalpurush" pitchFamily="2" charset="0"/>
              </a:rPr>
              <a:t>সেট – খ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5783759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Kalpurush" pitchFamily="2" charset="0"/>
                <a:cs typeface="Kalpurush" pitchFamily="2" charset="0"/>
              </a:rPr>
              <a:t>ফাঁকা সেট</a:t>
            </a:r>
            <a:endParaRPr lang="en-US" sz="4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1586345" y="519545"/>
            <a:ext cx="457200" cy="292331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6871855" y="595746"/>
            <a:ext cx="457200" cy="292331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1752600" y="4412159"/>
            <a:ext cx="457200" cy="1066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2590800" y="4412159"/>
            <a:ext cx="533400" cy="10668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57600" y="4259759"/>
            <a:ext cx="335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Kalpurush" pitchFamily="2" charset="0"/>
                <a:cs typeface="Kalpurush" pitchFamily="2" charset="0"/>
                <a:sym typeface="Symbol"/>
              </a:rPr>
              <a:t>বা</a:t>
            </a:r>
            <a:r>
              <a:rPr lang="bn-BD" sz="9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9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10000" dirty="0">
                <a:latin typeface="NikoshBAN" pitchFamily="2" charset="0"/>
                <a:cs typeface="NikoshBAN" pitchFamily="2" charset="0"/>
                <a:sym typeface="Symbol"/>
              </a:rPr>
              <a:t></a:t>
            </a:r>
            <a:endParaRPr lang="en-US" sz="1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570755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Kalpurush" pitchFamily="2" charset="0"/>
                <a:cs typeface="Kalpurush" pitchFamily="2" charset="0"/>
              </a:rPr>
              <a:t>ফাই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713961"/>
      </p:ext>
    </p:extLst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path" presetSubtype="0" repeatCount="200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0.02406 L 0.1658 0.24173 C 0.19792 0.29124 0.24601 0.31923 0.29601 0.31923 C 0.3533 0.31923 0.39896 0.29124 0.43108 0.24173 L 0.58472 0.02406 " pathEditMode="relative" rAng="0" ptsTypes="FffFF"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00" y="148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7" presetClass="path" presetSubtype="0" repeatCount="200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0.02406 L 0.1658 0.24173 C 0.19792 0.29124 0.24601 0.31923 0.29601 0.31923 C 0.3533 0.31923 0.39896 0.29124 0.43108 0.24173 L 0.58472 0.02406 " pathEditMode="relative" rAng="0" ptsTypes="FffFF">
                                      <p:cBhvr>
                                        <p:cTn id="9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00" y="148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7" presetClass="path" presetSubtype="0" repeatCount="200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0.02406 L 0.1658 0.24173 C 0.19791 0.29124 0.246 0.31923 0.296 0.31923 C 0.3533 0.31923 0.39896 0.29124 0.43107 0.24173 L 0.58472 0.02406 " pathEditMode="relative" rAng="0" ptsTypes="FffFF">
                                      <p:cBhvr>
                                        <p:cTn id="9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00" y="1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20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199"/>
            <a:ext cx="4876800" cy="99060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দলীয় কাজ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57200" y="914400"/>
            <a:ext cx="9982200" cy="5943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bn-B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পদ্মা দলঃ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A={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a,b,c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}, B={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b,c,d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} </a:t>
            </a:r>
            <a:r>
              <a:rPr lang="bn-BD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,</a:t>
            </a:r>
            <a:r>
              <a:rPr lang="bn-BD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A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B</a:t>
            </a:r>
            <a:r>
              <a:rPr lang="bn-BD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 ও 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A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B </a:t>
            </a:r>
            <a:r>
              <a:rPr lang="bn-BD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এর মান নির্ণয় কর।</a:t>
            </a:r>
          </a:p>
          <a:p>
            <a:pPr>
              <a:lnSpc>
                <a:spcPct val="150000"/>
              </a:lnSpc>
            </a:pPr>
            <a:r>
              <a:rPr lang="bn-BD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মেঘনা দলঃ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  <a:sym typeface="Symbol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X={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x,y,z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}, Y={</a:t>
            </a:r>
            <a:r>
              <a:rPr lang="en-US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b,x,y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} </a:t>
            </a:r>
            <a:r>
              <a:rPr lang="bn-BD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হলে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,</a:t>
            </a:r>
            <a:r>
              <a:rPr lang="bn-BD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X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Y </a:t>
            </a:r>
            <a:r>
              <a:rPr lang="bn-BD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ও 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X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Y </a:t>
            </a:r>
            <a:r>
              <a:rPr lang="bn-BD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এর মান নির্ণয় 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কর।</a:t>
            </a:r>
            <a:endParaRPr lang="bn-BD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  <a:sym typeface="Symbol"/>
            </a:endParaRPr>
          </a:p>
          <a:p>
            <a:pPr marL="514350" indent="-514350">
              <a:buAutoNum type="arabicPeriod"/>
            </a:pPr>
            <a:endParaRPr lang="bn-BD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  <a:sym typeface="Symbol"/>
            </a:endParaRP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364182"/>
            <a:ext cx="5105399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28594661"/>
      </p:ext>
    </p:extLst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32004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ূ</a:t>
            </a:r>
            <a:r>
              <a:rPr lang="bn-BD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ল্যায়নঃ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সেট কী? </a:t>
            </a:r>
          </a:p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সেট প্রকাশের পদ্ধতি কয়টি?</a:t>
            </a:r>
          </a:p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সংযোগ সেট কাকে বলে?</a:t>
            </a:r>
          </a:p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ছেদ সেট কাকে বলে? </a:t>
            </a:r>
          </a:p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ফাঁকা সেট কাকে বলে? </a:t>
            </a:r>
          </a:p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সংযোগ সেট ও ছেদ সেট প্রকাশের চিহ্নের নাম কি?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306826"/>
      </p:ext>
    </p:extLst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76199"/>
            <a:ext cx="8763001" cy="114300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dirty="0">
                <a:latin typeface="Kalpurush" pitchFamily="2" charset="0"/>
                <a:cs typeface="Kalpurush" pitchFamily="2" charset="0"/>
              </a:rPr>
              <a:t>বাড়ির কাজ </a:t>
            </a:r>
            <a:endParaRPr lang="en-US" sz="8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400145"/>
            <a:ext cx="891540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A={1,3,5,7}, B={2,4,6},    C= {3,5,7} </a:t>
            </a:r>
            <a:r>
              <a:rPr lang="bn-BD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য়,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তাহলে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bn-BD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দেখাও যে,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(A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  <a:sym typeface="Symbol"/>
              </a:rPr>
              <a:t>B)C=(AC)(BC) ।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171275"/>
            <a:ext cx="8915400" cy="447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313089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ight\Desktop\New folder (2)\purple-lovely-rose-scen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346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981201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ধন্যবাদ</a:t>
            </a:r>
            <a:endParaRPr lang="en-US" sz="13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59940"/>
      </p:ext>
    </p:extLst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.png"/>
          <p:cNvPicPr>
            <a:picLocks noChangeAspect="1"/>
          </p:cNvPicPr>
          <p:nvPr/>
        </p:nvPicPr>
        <p:blipFill>
          <a:blip r:embed="rId3" cstate="print"/>
          <a:srcRect l="53472" b="18151"/>
          <a:stretch>
            <a:fillRect/>
          </a:stretch>
        </p:blipFill>
        <p:spPr>
          <a:xfrm rot="5400000">
            <a:off x="885301" y="-852421"/>
            <a:ext cx="7425587" cy="91304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2800" y="50292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E-mail :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sflislm69@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itchFamily="2" charset="0"/>
                <a:cs typeface="Kalpurush" pitchFamily="2" charset="0"/>
                <a:hlinkClick r:id="rId4"/>
              </a:rPr>
              <a:t>@gmail.com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Mobil : 01718193865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4800" y="168061"/>
            <a:ext cx="5715000" cy="5779656"/>
            <a:chOff x="503197" y="838199"/>
            <a:chExt cx="6059424" cy="5638802"/>
          </a:xfrm>
        </p:grpSpPr>
        <p:sp>
          <p:nvSpPr>
            <p:cNvPr id="2" name="Rectangle 1"/>
            <p:cNvSpPr/>
            <p:nvPr/>
          </p:nvSpPr>
          <p:spPr>
            <a:xfrm>
              <a:off x="2583460" y="3429001"/>
              <a:ext cx="429491" cy="3048000"/>
            </a:xfrm>
            <a:prstGeom prst="rect">
              <a:avLst/>
            </a:prstGeom>
            <a:scene3d>
              <a:camera prst="orthographicFront">
                <a:rot lat="21597760" lon="52005" rev="295428"/>
              </a:camera>
              <a:lightRig rig="threePt" dir="t"/>
            </a:scene3d>
            <a:sp3d prstMaterial="matte">
              <a:bevelT w="139700" h="139700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3197" y="838199"/>
              <a:ext cx="6059424" cy="41448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  <a:softEdge rad="63500"/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alpurush" pitchFamily="2" charset="0"/>
                  <a:cs typeface="Kalpurush" pitchFamily="2" charset="0"/>
                </a:rPr>
                <a:t>মোঃ সাইফুল ইসলাম</a:t>
              </a:r>
            </a:p>
            <a:p>
              <a:r>
                <a:rPr lang="bn-BD" sz="4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SG" sz="3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alpurush" pitchFamily="2" charset="0"/>
                  <a:cs typeface="Kalpurush" pitchFamily="2" charset="0"/>
                </a:rPr>
                <a:t>বিএসসি,বিএড,এমএড</a:t>
              </a:r>
              <a:endPara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itchFamily="2" charset="0"/>
                <a:cs typeface="Kalpurush" pitchFamily="2" charset="0"/>
              </a:endParaRPr>
            </a:p>
            <a:p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alpurush" pitchFamily="2" charset="0"/>
                  <a:cs typeface="Kalpurush" pitchFamily="2" charset="0"/>
                </a:rPr>
                <a:t>সিনিয়র </a:t>
              </a:r>
              <a:r>
                <a:rPr lang="en-US" sz="4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alpurush" pitchFamily="2" charset="0"/>
                  <a:cs typeface="Kalpurush" pitchFamily="2" charset="0"/>
                </a:rPr>
                <a:t>শিক্ষক(গণিত)</a:t>
              </a:r>
              <a:endPara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itchFamily="2" charset="0"/>
                <a:cs typeface="Kalpurush" pitchFamily="2" charset="0"/>
              </a:endParaRPr>
            </a:p>
            <a:p>
              <a:r>
                <a:rPr lang="en-US" sz="4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alpurush" pitchFamily="2" charset="0"/>
                  <a:cs typeface="Kalpurush" pitchFamily="2" charset="0"/>
                </a:rPr>
                <a:t>গিধাউষা হাসন </a:t>
              </a: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alpurush" pitchFamily="2" charset="0"/>
                  <a:cs typeface="Kalpurush" pitchFamily="2" charset="0"/>
                </a:rPr>
                <a:t>আলী উচ্চ বিদ্যালয়</a:t>
              </a:r>
            </a:p>
            <a:p>
              <a:r>
                <a:rPr lang="en-US" sz="4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Kalpurush" pitchFamily="2" charset="0"/>
                  <a:cs typeface="Kalpurush" pitchFamily="2" charset="0"/>
                </a:rPr>
                <a:t>গৌরিপুর ময়মনসিংহ</a:t>
              </a:r>
              <a:endPara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itchFamily="2" charset="0"/>
                <a:cs typeface="Kalpurush" pitchFamily="2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90501"/>
            <a:ext cx="30480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43921177"/>
      </p:ext>
    </p:extLst>
  </p:cSld>
  <p:clrMapOvr>
    <a:masterClrMapping/>
  </p:clrMapOvr>
  <p:transition advClick="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870"/>
            <a:ext cx="8382000" cy="14109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 পরিচিতি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763000" cy="4419600"/>
          </a:xfrm>
          <a:scene3d>
            <a:camera prst="isometricOffAxis2Lef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bn-BD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বিষয়ঃ গণিত।</a:t>
            </a:r>
          </a:p>
          <a:p>
            <a:r>
              <a:rPr lang="bn-BD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শ্রেণিঃ </a:t>
            </a:r>
            <a:r>
              <a:rPr lang="en-SG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অষ্টম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পাঠঃ ১০ম অধ্যায়।</a:t>
            </a:r>
          </a:p>
          <a:p>
            <a:r>
              <a:rPr lang="bn-BD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সময়ঃ </a:t>
            </a:r>
            <a:r>
              <a:rPr lang="bn-BD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৫</a:t>
            </a:r>
            <a:r>
              <a:rPr lang="en-SG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০</a:t>
            </a:r>
            <a:r>
              <a:rPr lang="bn-BD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মিনিট।</a:t>
            </a:r>
          </a:p>
        </p:txBody>
      </p:sp>
    </p:spTree>
    <p:extLst>
      <p:ext uri="{BB962C8B-B14F-4D97-AF65-F5344CB8AC3E}">
        <p14:creationId xmlns:p14="http://schemas.microsoft.com/office/powerpoint/2010/main" val="3238275056"/>
      </p:ext>
    </p:extLst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set4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438095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USER\Pictures\set3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73" y="3657600"/>
            <a:ext cx="417162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USER\Pictures\set4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657600"/>
            <a:ext cx="4380950" cy="277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073" y="76200"/>
            <a:ext cx="4171627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3242846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200" b="1" dirty="0">
                <a:latin typeface="Kalpurush" pitchFamily="2" charset="0"/>
                <a:cs typeface="Kalpurush" pitchFamily="2" charset="0"/>
              </a:rPr>
              <a:t>বাংলাদেশ ক্রিকেট দল</a:t>
            </a:r>
            <a:endParaRPr lang="en-US" sz="2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3200400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200" b="1" dirty="0">
                <a:latin typeface="Kalpurush" pitchFamily="2" charset="0"/>
                <a:cs typeface="Kalpurush" pitchFamily="2" charset="0"/>
              </a:rPr>
              <a:t>ভারত  ক্রিকেট দল</a:t>
            </a:r>
            <a:endParaRPr lang="en-US" sz="2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645789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200" b="1" dirty="0">
                <a:latin typeface="Kalpurush" pitchFamily="2" charset="0"/>
                <a:cs typeface="Kalpurush" pitchFamily="2" charset="0"/>
              </a:rPr>
              <a:t>গহনা সেট</a:t>
            </a:r>
            <a:endParaRPr lang="en-US" sz="22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64008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200" b="1" dirty="0">
                <a:latin typeface="Kalpurush" pitchFamily="2" charset="0"/>
                <a:cs typeface="Kalpurush" pitchFamily="2" charset="0"/>
              </a:rPr>
              <a:t>চুড়ি সেট</a:t>
            </a:r>
            <a:endParaRPr lang="en-US" sz="2200" b="1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851569"/>
      </p:ext>
    </p:extLst>
  </p:cSld>
  <p:clrMapOvr>
    <a:masterClrMapping/>
  </p:clrMapOvr>
  <p:transition advClick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USER\Pictures\set2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92" y="762000"/>
            <a:ext cx="414180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USER\Pictures\set2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62000"/>
            <a:ext cx="4495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5562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Kalpurush" pitchFamily="2" charset="0"/>
                <a:cs typeface="Kalpurush" pitchFamily="2" charset="0"/>
              </a:rPr>
              <a:t>কাপ সেট</a:t>
            </a:r>
            <a:endParaRPr lang="en-US" sz="36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5638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Kalpurush" pitchFamily="2" charset="0"/>
                <a:cs typeface="Kalpurush" pitchFamily="2" charset="0"/>
              </a:rPr>
              <a:t>চামিচ সেট</a:t>
            </a:r>
            <a:endParaRPr lang="en-US" sz="36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93892"/>
      </p:ext>
    </p:extLst>
  </p:cSld>
  <p:clrMapOvr>
    <a:masterClrMapping/>
  </p:clrMapOvr>
  <p:transition advClick="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Pictures\set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9972"/>
            <a:ext cx="2438400" cy="195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7" descr="C:\Users\USER\Pictures\set2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865" y="152400"/>
            <a:ext cx="471073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304800" y="547622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চাবির সেট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4572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সোফা সেট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791201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       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BD" sz="3200" b="1" dirty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প্রতিটি চাবি, সোফা, খেলোয়ার, থালা, গয়না প্রত্যেকটি সেটের একটি উপাদান। 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</a:t>
            </a:r>
            <a:endParaRPr lang="bn-BD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24269"/>
            <a:ext cx="3886200" cy="338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451099"/>
      </p:ext>
    </p:extLst>
  </p:cSld>
  <p:clrMapOvr>
    <a:masterClrMapping/>
  </p:clrMapOvr>
  <p:transition advClick="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2971800"/>
            <a:ext cx="6858000" cy="2133600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accent4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সেট</a:t>
            </a:r>
            <a:r>
              <a:rPr lang="en-US" sz="8000" dirty="0">
                <a:solidFill>
                  <a:schemeClr val="accent4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(Set)</a:t>
            </a:r>
            <a:r>
              <a:rPr lang="bn-BD" sz="8000" dirty="0">
                <a:solidFill>
                  <a:schemeClr val="accent4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8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8000" dirty="0">
                <a:solidFill>
                  <a:schemeClr val="accent4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8000" dirty="0">
                <a:solidFill>
                  <a:schemeClr val="accent4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দল</a:t>
            </a:r>
            <a:endParaRPr lang="en-US" sz="8000" dirty="0">
              <a:solidFill>
                <a:schemeClr val="accent4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1447800" y="457200"/>
            <a:ext cx="6079067" cy="1905000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তাহলে আজকের পাঠের বিষয়</a:t>
            </a:r>
            <a:endParaRPr lang="en-US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Half Frame 14"/>
          <p:cNvSpPr/>
          <p:nvPr/>
        </p:nvSpPr>
        <p:spPr>
          <a:xfrm>
            <a:off x="0" y="0"/>
            <a:ext cx="1524000" cy="15240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Half Frame 17"/>
          <p:cNvSpPr/>
          <p:nvPr/>
        </p:nvSpPr>
        <p:spPr>
          <a:xfrm rot="5400000">
            <a:off x="7620000" y="-76201"/>
            <a:ext cx="1447800" cy="1600200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 </a:t>
            </a:r>
            <a:r>
              <a:rPr lang="bn-BD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সেটঃ </a:t>
            </a:r>
            <a:r>
              <a:rPr lang="bn-BD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বাস্তব বা চিন্তা জগতের সু-সংজ্ঞায়িত বস্তুর 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bn-BD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সমাবেশ বা সংগ্রহকে সেট বলে ।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grpSp>
        <p:nvGrpSpPr>
          <p:cNvPr id="26" name="Group 19"/>
          <p:cNvGrpSpPr/>
          <p:nvPr/>
        </p:nvGrpSpPr>
        <p:grpSpPr>
          <a:xfrm>
            <a:off x="0" y="5486400"/>
            <a:ext cx="1676400" cy="1371600"/>
            <a:chOff x="0" y="5486400"/>
            <a:chExt cx="1885950" cy="1371600"/>
          </a:xfrm>
        </p:grpSpPr>
        <p:sp>
          <p:nvSpPr>
            <p:cNvPr id="27" name="Half Frame 26"/>
            <p:cNvSpPr/>
            <p:nvPr/>
          </p:nvSpPr>
          <p:spPr>
            <a:xfrm rot="16200000">
              <a:off x="257175" y="5229225"/>
              <a:ext cx="1371600" cy="1885950"/>
            </a:xfrm>
            <a:prstGeom prst="halfFram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0" y="6400800"/>
              <a:ext cx="16287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" name="Half Frame 6"/>
          <p:cNvSpPr/>
          <p:nvPr/>
        </p:nvSpPr>
        <p:spPr>
          <a:xfrm rot="10800000">
            <a:off x="7543800" y="5410200"/>
            <a:ext cx="1600200" cy="1447798"/>
          </a:xfrm>
          <a:prstGeom prst="half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repeatCount="2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8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97" y="1258529"/>
            <a:ext cx="8229600" cy="1143000"/>
          </a:xfrm>
        </p:spPr>
        <p:txBody>
          <a:bodyPr/>
          <a:lstStyle/>
          <a:p>
            <a:pPr algn="l"/>
            <a:r>
              <a:rPr lang="bn-BD" dirty="0">
                <a:latin typeface="Kalpurush" panose="02000600000000000000" pitchFamily="2" charset="0"/>
                <a:cs typeface="Kalpurush" panose="02000600000000000000" pitchFamily="2" charset="0"/>
              </a:rPr>
              <a:t>এই পাঠ শেষে তোমরা-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7" y="2185754"/>
            <a:ext cx="8229600" cy="4087191"/>
          </a:xfrm>
        </p:spPr>
        <p:txBody>
          <a:bodyPr>
            <a:noAutofit/>
          </a:bodyPr>
          <a:lstStyle/>
          <a:p>
            <a:r>
              <a:rPr lang="bn-BD" sz="3800" dirty="0">
                <a:latin typeface="Kalpurush" pitchFamily="2" charset="0"/>
                <a:cs typeface="Kalpurush" pitchFamily="2" charset="0"/>
              </a:rPr>
              <a:t>সেট ও উপসেট কী বলতে পারবে।</a:t>
            </a:r>
          </a:p>
          <a:p>
            <a:r>
              <a:rPr lang="bn-BD" sz="3800" dirty="0">
                <a:latin typeface="Kalpurush" pitchFamily="2" charset="0"/>
                <a:cs typeface="Kalpurush" pitchFamily="2" charset="0"/>
              </a:rPr>
              <a:t>সেট প্রকাশের পদ্ধতি বর্ণনা করতে পারবে।</a:t>
            </a:r>
          </a:p>
          <a:p>
            <a:r>
              <a:rPr lang="bn-BD" sz="3800" dirty="0">
                <a:latin typeface="Kalpurush" pitchFamily="2" charset="0"/>
                <a:cs typeface="Kalpurush" pitchFamily="2" charset="0"/>
              </a:rPr>
              <a:t>অসীম ও সসীম সেট নিরুপণ করতে পারবে।</a:t>
            </a:r>
          </a:p>
          <a:p>
            <a:r>
              <a:rPr lang="bn-BD" sz="3800" dirty="0">
                <a:latin typeface="Kalpurush" pitchFamily="2" charset="0"/>
                <a:cs typeface="Kalpurush" pitchFamily="2" charset="0"/>
              </a:rPr>
              <a:t>সেটের সংযোগ ও ছেদ ব্যাখ্যা করতে পারবে।</a:t>
            </a:r>
            <a:endParaRPr lang="en-US" sz="3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01538"/>
      </p:ext>
    </p:extLst>
  </p:cSld>
  <p:clrMapOvr>
    <a:masterClrMapping/>
  </p:clrMapOvr>
  <p:transition advClick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1"/>
            <a:ext cx="228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ym typeface="Symbol"/>
              </a:rPr>
              <a:t></a:t>
            </a:r>
            <a:endParaRPr lang="en-US" sz="13800" b="1" dirty="0"/>
          </a:p>
        </p:txBody>
      </p:sp>
      <p:sp>
        <p:nvSpPr>
          <p:cNvPr id="3" name="Rectangle 2"/>
          <p:cNvSpPr/>
          <p:nvPr/>
        </p:nvSpPr>
        <p:spPr>
          <a:xfrm>
            <a:off x="76200" y="2286001"/>
            <a:ext cx="28194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সংযোগ সেট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0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sym typeface="Symbol"/>
              </a:rPr>
              <a:t></a:t>
            </a:r>
            <a:endParaRPr lang="en-US" sz="16600" b="1" dirty="0"/>
          </a:p>
        </p:txBody>
      </p:sp>
      <p:sp>
        <p:nvSpPr>
          <p:cNvPr id="5" name="Rectangle 4"/>
          <p:cNvSpPr/>
          <p:nvPr/>
        </p:nvSpPr>
        <p:spPr>
          <a:xfrm>
            <a:off x="5638800" y="2286002"/>
            <a:ext cx="35814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bn-BD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Kalpurush" pitchFamily="2" charset="0"/>
                <a:cs typeface="Kalpurush" pitchFamily="2" charset="0"/>
              </a:rPr>
              <a:t>ছেদ সেট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00402"/>
            <a:ext cx="7010400" cy="33527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1091</TotalTime>
  <Words>335</Words>
  <Application>Microsoft Office PowerPoint</Application>
  <PresentationFormat>On-screen Show (4:3)</PresentationFormat>
  <Paragraphs>75</Paragraphs>
  <Slides>17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আজকের পাঠে সকলকে  স্বাগতম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এই পাঠ শেষে তোমরা-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 </vt:lpstr>
      <vt:lpstr>মূল্যায়নঃ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Mahim</dc:creator>
  <cp:lastModifiedBy>Saiful Islam</cp:lastModifiedBy>
  <cp:revision>163</cp:revision>
  <dcterms:created xsi:type="dcterms:W3CDTF">2014-06-15T03:54:31Z</dcterms:created>
  <dcterms:modified xsi:type="dcterms:W3CDTF">2020-06-28T11:58:34Z</dcterms:modified>
</cp:coreProperties>
</file>