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76" r:id="rId16"/>
    <p:sldId id="275" r:id="rId17"/>
    <p:sldId id="277"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FA"/>
    <a:srgbClr val="13554A"/>
    <a:srgbClr val="AED749"/>
    <a:srgbClr val="B3E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C99FD-3192-4F3B-9044-7F18ECB6F27E}" type="datetimeFigureOut">
              <a:rPr lang="en-US" smtClean="0"/>
              <a:t>6/27/2020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0D53A-CF11-4C69-9584-1CAEFAE6FD2E}" type="slidenum">
              <a:rPr lang="en-US" smtClean="0"/>
              <a:t>‹#›</a:t>
            </a:fld>
            <a:endParaRPr lang="en-US"/>
          </a:p>
        </p:txBody>
      </p:sp>
    </p:spTree>
    <p:extLst>
      <p:ext uri="{BB962C8B-B14F-4D97-AF65-F5344CB8AC3E}">
        <p14:creationId xmlns:p14="http://schemas.microsoft.com/office/powerpoint/2010/main" val="53467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0D53A-CF11-4C69-9584-1CAEFAE6FD2E}" type="slidenum">
              <a:rPr lang="en-US" smtClean="0"/>
              <a:t>5</a:t>
            </a:fld>
            <a:endParaRPr lang="en-US"/>
          </a:p>
        </p:txBody>
      </p:sp>
    </p:spTree>
    <p:extLst>
      <p:ext uri="{BB962C8B-B14F-4D97-AF65-F5344CB8AC3E}">
        <p14:creationId xmlns:p14="http://schemas.microsoft.com/office/powerpoint/2010/main" val="34013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BCC58-703B-4843-AC82-665C40DCA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1B1FF4-A751-4384-B010-A2B054252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6D1914-7525-4C4C-B5EB-27E97DE806E7}"/>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6D2EE9C6-DBBA-429A-96B2-9C54EC01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E5027E-625F-4BDC-BD9C-94FE171B839B}"/>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07671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64B04E-9876-47CD-8E74-81AF102D83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3331581-A224-4E8E-BA28-A625298EE8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356768-DF49-4CD4-AA81-F8FD78E17306}"/>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F809A574-1376-4E7C-9DD6-A98022CCF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9AD5B0-16CB-4A57-B71A-01990164FC18}"/>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0879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D5F711E-431F-42B0-BBB8-E75B0DCFC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239C947-A1D2-4A11-ABDA-3A696F08C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23B1CCB-7560-42E2-AB0A-D717F61946F7}"/>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AF97234A-809A-4213-A9FE-284410ADC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B6095F-DE7A-4EF1-82A5-3D345990BA36}"/>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91802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4A818-7112-43F3-BBB0-3F81F78D0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6B76B2-2587-4742-8697-22E8BA20A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4D21AD-86C7-41E2-97D2-0F82AA8BC88E}"/>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3FDD98A4-A74A-4615-A214-A87AF5FFF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ED1FDC0-C632-4B85-A311-209DEF6D40F7}"/>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20029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6D780-3738-4354-83BB-DA9DBC3A0A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74588B-2046-4D13-8D8B-CED5B9293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9CE52D3-8824-483A-B272-662C9E9EAF97}"/>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D9D6AF39-245F-45E6-BB24-CB01595A0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64FAAD-5EC0-4F67-A0BD-02C50EEE1A39}"/>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06677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7F257-0B9F-44DE-816C-62FF92A55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D361764-0BE8-4099-B974-9A7DB09CC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CC9C453-2B80-4FA3-89EE-11DDD35BB6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3C5DDE6-6F37-43AC-9A04-54058CB580C3}"/>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6" name="Footer Placeholder 5">
            <a:extLst>
              <a:ext uri="{FF2B5EF4-FFF2-40B4-BE49-F238E27FC236}">
                <a16:creationId xmlns="" xmlns:a16="http://schemas.microsoft.com/office/drawing/2014/main" id="{8F545AC8-C528-4249-B223-E828DF4EB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E967A0C-B180-4011-A945-669EB7233D2D}"/>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336021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CA05A9-700C-442D-B19F-F23F519DE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2D32A3B-472F-47A7-A077-D19390243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B46CA7C-1829-42FB-8FA2-E14DCCC3C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0E1E4C2-0BD5-4A72-AE33-835F002F1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4AC5D4-4D6A-46E3-B24F-321DDB14D4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9E1434F-8E05-484B-A148-5C375A19753F}"/>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8" name="Footer Placeholder 7">
            <a:extLst>
              <a:ext uri="{FF2B5EF4-FFF2-40B4-BE49-F238E27FC236}">
                <a16:creationId xmlns="" xmlns:a16="http://schemas.microsoft.com/office/drawing/2014/main" id="{3798C555-28AA-49CD-9051-76DA75447C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7B11C82-5678-4F5A-8B4F-3053785CDC1C}"/>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3146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1E5B3-8897-4B5C-805D-FEFADAAE98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BEFF478-0F89-4745-A767-F8BDC9F23ABC}"/>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4" name="Footer Placeholder 3">
            <a:extLst>
              <a:ext uri="{FF2B5EF4-FFF2-40B4-BE49-F238E27FC236}">
                <a16:creationId xmlns="" xmlns:a16="http://schemas.microsoft.com/office/drawing/2014/main" id="{210F1C55-EAF3-4104-AB29-ECC469EA2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9EDFA54-C246-4DCC-95A4-6AD09CE4B66D}"/>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132899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2B1774-3A7C-4412-B79B-B1D29C933F69}"/>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3" name="Footer Placeholder 2">
            <a:extLst>
              <a:ext uri="{FF2B5EF4-FFF2-40B4-BE49-F238E27FC236}">
                <a16:creationId xmlns="" xmlns:a16="http://schemas.microsoft.com/office/drawing/2014/main" id="{586F8B80-E071-4347-BE0E-5DEEC42D7E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06B62B6-E052-4547-B63B-6AAE9FDDA305}"/>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405480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01AB3B-054B-4C64-82C4-35325AF2D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7654BEE-C8B3-45E4-A095-EBD048BEA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1E2159A-2A5F-498C-A2A5-96BB05BE9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31008CF-4728-41E3-B77A-7E54F499493C}"/>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6" name="Footer Placeholder 5">
            <a:extLst>
              <a:ext uri="{FF2B5EF4-FFF2-40B4-BE49-F238E27FC236}">
                <a16:creationId xmlns="" xmlns:a16="http://schemas.microsoft.com/office/drawing/2014/main" id="{EFAFF793-CB4D-4F20-B3B7-271C52956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979A93-EFA3-4EFF-8EF5-B72B643F4EE3}"/>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2818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43D2C-6361-4762-8E3B-55FE1C745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A1FF728-F79C-4CBE-ADDE-39D6C2ED5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F11E098-C1C7-4F5F-BEFF-833457BE1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95F1D40-2DEA-4A50-A463-259DE5D95514}"/>
              </a:ext>
            </a:extLst>
          </p:cNvPr>
          <p:cNvSpPr>
            <a:spLocks noGrp="1"/>
          </p:cNvSpPr>
          <p:nvPr>
            <p:ph type="dt" sz="half" idx="10"/>
          </p:nvPr>
        </p:nvSpPr>
        <p:spPr/>
        <p:txBody>
          <a:bodyPr/>
          <a:lstStyle/>
          <a:p>
            <a:fld id="{8689135E-6F79-46D5-8008-8BA5D5AECC9D}" type="datetimeFigureOut">
              <a:rPr lang="en-US" smtClean="0"/>
              <a:t>6/27/2020</a:t>
            </a:fld>
            <a:endParaRPr lang="en-US"/>
          </a:p>
        </p:txBody>
      </p:sp>
      <p:sp>
        <p:nvSpPr>
          <p:cNvPr id="6" name="Footer Placeholder 5">
            <a:extLst>
              <a:ext uri="{FF2B5EF4-FFF2-40B4-BE49-F238E27FC236}">
                <a16:creationId xmlns="" xmlns:a16="http://schemas.microsoft.com/office/drawing/2014/main" id="{B1DB5685-A111-4148-AD6E-BE1C45CE3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CBCD205-3402-4C18-B806-E67161A27130}"/>
              </a:ext>
            </a:extLst>
          </p:cNvPr>
          <p:cNvSpPr>
            <a:spLocks noGrp="1"/>
          </p:cNvSpPr>
          <p:nvPr>
            <p:ph type="sldNum" sz="quarter" idx="12"/>
          </p:nvPr>
        </p:nvSpPr>
        <p:spPr/>
        <p:txBody>
          <a:bodyPr/>
          <a:lstStyle/>
          <a:p>
            <a:fld id="{94603D9F-E563-4A24-821B-902FE647A45B}" type="slidenum">
              <a:rPr lang="en-US" smtClean="0"/>
              <a:t>‹#›</a:t>
            </a:fld>
            <a:endParaRPr lang="en-US"/>
          </a:p>
        </p:txBody>
      </p:sp>
    </p:spTree>
    <p:extLst>
      <p:ext uri="{BB962C8B-B14F-4D97-AF65-F5344CB8AC3E}">
        <p14:creationId xmlns:p14="http://schemas.microsoft.com/office/powerpoint/2010/main" val="11337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EEB720E-5488-47E8-8048-570C76DB8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09301D2-4AB9-482E-9648-9A6007EBF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697BEC-332C-427A-A267-CAC31088D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9135E-6F79-46D5-8008-8BA5D5AECC9D}" type="datetimeFigureOut">
              <a:rPr lang="en-US" smtClean="0"/>
              <a:t>6/27/2020</a:t>
            </a:fld>
            <a:endParaRPr lang="en-US"/>
          </a:p>
        </p:txBody>
      </p:sp>
      <p:sp>
        <p:nvSpPr>
          <p:cNvPr id="5" name="Footer Placeholder 4">
            <a:extLst>
              <a:ext uri="{FF2B5EF4-FFF2-40B4-BE49-F238E27FC236}">
                <a16:creationId xmlns="" xmlns:a16="http://schemas.microsoft.com/office/drawing/2014/main" id="{BF5615E8-4BB3-467D-B8B9-92C169B55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A95558F-720C-495D-A15A-84D388449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03D9F-E563-4A24-821B-902FE647A45B}" type="slidenum">
              <a:rPr lang="en-US" smtClean="0"/>
              <a:t>‹#›</a:t>
            </a:fld>
            <a:endParaRPr lang="en-US"/>
          </a:p>
        </p:txBody>
      </p:sp>
    </p:spTree>
    <p:extLst>
      <p:ext uri="{BB962C8B-B14F-4D97-AF65-F5344CB8AC3E}">
        <p14:creationId xmlns:p14="http://schemas.microsoft.com/office/powerpoint/2010/main" val="292871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AF1532D4-D710-4C90-B869-FCE5691CB460}"/>
              </a:ext>
            </a:extLst>
          </p:cNvPr>
          <p:cNvSpPr txBox="1"/>
          <p:nvPr/>
        </p:nvSpPr>
        <p:spPr>
          <a:xfrm>
            <a:off x="7682798" y="1809740"/>
            <a:ext cx="4622800" cy="3416320"/>
          </a:xfrm>
          <a:prstGeom prst="rect">
            <a:avLst/>
          </a:prstGeom>
          <a:noFill/>
        </p:spPr>
        <p:txBody>
          <a:bodyPr wrap="square" rtlCol="0">
            <a:spAutoFit/>
          </a:bodyPr>
          <a:lstStyle/>
          <a:p>
            <a:r>
              <a:rPr lang="bn-IN" sz="7200" dirty="0">
                <a:solidFill>
                  <a:schemeClr val="bg1"/>
                </a:solidFill>
                <a:latin typeface="NikoshBAN" panose="02000000000000000000" pitchFamily="2" charset="0"/>
                <a:cs typeface="NikoshBAN" panose="02000000000000000000" pitchFamily="2" charset="0"/>
              </a:rPr>
              <a:t>সবাই</a:t>
            </a:r>
          </a:p>
          <a:p>
            <a:r>
              <a:rPr lang="bn-IN" sz="7200" dirty="0">
                <a:solidFill>
                  <a:schemeClr val="bg1"/>
                </a:solidFill>
                <a:latin typeface="NikoshBAN" panose="02000000000000000000" pitchFamily="2" charset="0"/>
                <a:cs typeface="NikoshBAN" panose="02000000000000000000" pitchFamily="2" charset="0"/>
              </a:rPr>
              <a:t>       কে</a:t>
            </a:r>
          </a:p>
          <a:p>
            <a:r>
              <a:rPr lang="bn-IN" sz="7200" dirty="0">
                <a:solidFill>
                  <a:schemeClr val="bg1"/>
                </a:solidFill>
                <a:latin typeface="NikoshBAN" panose="02000000000000000000" pitchFamily="2" charset="0"/>
                <a:cs typeface="NikoshBAN" panose="02000000000000000000" pitchFamily="2" charset="0"/>
              </a:rPr>
              <a:t>          শুভেচ্ছা</a:t>
            </a:r>
            <a:endParaRPr lang="en-US" sz="7200" dirty="0">
              <a:solidFill>
                <a:schemeClr val="bg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7AF0C7B3-C75A-4922-AD0C-16C363ECB764}"/>
              </a:ext>
            </a:extLst>
          </p:cNvPr>
          <p:cNvPicPr>
            <a:picLocks noChangeAspect="1"/>
          </p:cNvPicPr>
          <p:nvPr/>
        </p:nvPicPr>
        <p:blipFill>
          <a:blip r:embed="rId2"/>
          <a:stretch>
            <a:fillRect/>
          </a:stretch>
        </p:blipFill>
        <p:spPr>
          <a:xfrm>
            <a:off x="137160" y="139700"/>
            <a:ext cx="12054840" cy="9041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 xmlns:a16="http://schemas.microsoft.com/office/drawing/2014/main" id="{A919B528-24DC-49AD-BCEE-2503A80F6E5D}"/>
              </a:ext>
            </a:extLst>
          </p:cNvPr>
          <p:cNvSpPr txBox="1"/>
          <p:nvPr/>
        </p:nvSpPr>
        <p:spPr>
          <a:xfrm>
            <a:off x="3172412" y="625908"/>
            <a:ext cx="7854175" cy="1862048"/>
          </a:xfrm>
          <a:prstGeom prst="rect">
            <a:avLst/>
          </a:prstGeom>
          <a:noFill/>
        </p:spPr>
        <p:txBody>
          <a:bodyPr wrap="square" rtlCol="0">
            <a:spAutoFit/>
          </a:bodyPr>
          <a:lstStyle/>
          <a:p>
            <a:r>
              <a:rPr lang="bn-IN" sz="11500" dirty="0" smtClean="0">
                <a:solidFill>
                  <a:srgbClr val="C00000"/>
                </a:solidFill>
                <a:latin typeface="NikoshBAN" panose="02000000000000000000" pitchFamily="2" charset="0"/>
                <a:cs typeface="NikoshBAN" panose="02000000000000000000" pitchFamily="2" charset="0"/>
              </a:rPr>
              <a:t>সবাইকে</a:t>
            </a:r>
            <a:r>
              <a:rPr lang="en-US" sz="11500" dirty="0">
                <a:solidFill>
                  <a:srgbClr val="C00000"/>
                </a:solidFill>
                <a:latin typeface="NikoshBAN" panose="02000000000000000000" pitchFamily="2" charset="0"/>
                <a:cs typeface="NikoshBAN" panose="02000000000000000000" pitchFamily="2" charset="0"/>
              </a:rPr>
              <a:t> </a:t>
            </a:r>
            <a:r>
              <a:rPr lang="bn-IN" sz="11500" dirty="0" smtClean="0">
                <a:solidFill>
                  <a:srgbClr val="C00000"/>
                </a:solidFill>
                <a:latin typeface="NikoshBAN" panose="02000000000000000000" pitchFamily="2" charset="0"/>
                <a:cs typeface="NikoshBAN" panose="02000000000000000000" pitchFamily="2" charset="0"/>
              </a:rPr>
              <a:t>শুভেচ্ছা</a:t>
            </a:r>
            <a:endParaRPr lang="en-US" sz="115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065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3BF0C7C-8136-45C1-9A1D-E68335F23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sp>
        <p:nvSpPr>
          <p:cNvPr id="2" name="TextBox 1">
            <a:extLst>
              <a:ext uri="{FF2B5EF4-FFF2-40B4-BE49-F238E27FC236}">
                <a16:creationId xmlns="" xmlns:a16="http://schemas.microsoft.com/office/drawing/2014/main" id="{0B57B66F-6383-4501-A25A-066EF9728F18}"/>
              </a:ext>
            </a:extLst>
          </p:cNvPr>
          <p:cNvSpPr txBox="1"/>
          <p:nvPr/>
        </p:nvSpPr>
        <p:spPr>
          <a:xfrm>
            <a:off x="1270000" y="889000"/>
            <a:ext cx="99441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a:latin typeface="NikoshBAN" panose="02000000000000000000" pitchFamily="2" charset="0"/>
                <a:cs typeface="NikoshBAN" panose="02000000000000000000" pitchFamily="2" charset="0"/>
              </a:rPr>
              <a:t>কাজের ক্ষেত্রে মেয়েরা ছেলেদের মতো সমান পারিশ্রমিক পায় না</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B234BE0C-9AE5-48F8-826D-65EB8370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5" y="1641231"/>
            <a:ext cx="3106615" cy="2387897"/>
          </a:xfrm>
          <a:prstGeom prst="rect">
            <a:avLst/>
          </a:prstGeom>
        </p:spPr>
      </p:pic>
      <p:pic>
        <p:nvPicPr>
          <p:cNvPr id="7" name="Picture 6">
            <a:extLst>
              <a:ext uri="{FF2B5EF4-FFF2-40B4-BE49-F238E27FC236}">
                <a16:creationId xmlns="" xmlns:a16="http://schemas.microsoft.com/office/drawing/2014/main" id="{AF8CEBA4-8C1F-42D0-B998-F4D517745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3446" y="1641231"/>
            <a:ext cx="3603886" cy="2460869"/>
          </a:xfrm>
          <a:prstGeom prst="rect">
            <a:avLst/>
          </a:prstGeom>
        </p:spPr>
      </p:pic>
      <p:pic>
        <p:nvPicPr>
          <p:cNvPr id="11" name="Picture 10">
            <a:extLst>
              <a:ext uri="{FF2B5EF4-FFF2-40B4-BE49-F238E27FC236}">
                <a16:creationId xmlns="" xmlns:a16="http://schemas.microsoft.com/office/drawing/2014/main" id="{E82FB8F1-3FCE-4EA1-8A3D-F824CB181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508" y="1617785"/>
            <a:ext cx="3613158" cy="2382715"/>
          </a:xfrm>
          <a:prstGeom prst="rect">
            <a:avLst/>
          </a:prstGeom>
        </p:spPr>
      </p:pic>
      <p:pic>
        <p:nvPicPr>
          <p:cNvPr id="15" name="Picture 14">
            <a:extLst>
              <a:ext uri="{FF2B5EF4-FFF2-40B4-BE49-F238E27FC236}">
                <a16:creationId xmlns="" xmlns:a16="http://schemas.microsoft.com/office/drawing/2014/main" id="{AB8B21EE-F330-4C43-98DB-48B5EF0D3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954" y="4343311"/>
            <a:ext cx="4900246" cy="2198165"/>
          </a:xfrm>
          <a:prstGeom prst="rect">
            <a:avLst/>
          </a:prstGeom>
        </p:spPr>
      </p:pic>
      <p:pic>
        <p:nvPicPr>
          <p:cNvPr id="17" name="Picture 16">
            <a:extLst>
              <a:ext uri="{FF2B5EF4-FFF2-40B4-BE49-F238E27FC236}">
                <a16:creationId xmlns="" xmlns:a16="http://schemas.microsoft.com/office/drawing/2014/main" id="{FFEAECA4-55F6-4D1E-A8B7-9B3360E458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330655"/>
            <a:ext cx="5281245" cy="2210821"/>
          </a:xfrm>
          <a:prstGeom prst="rect">
            <a:avLst/>
          </a:prstGeom>
        </p:spPr>
      </p:pic>
    </p:spTree>
    <p:extLst>
      <p:ext uri="{BB962C8B-B14F-4D97-AF65-F5344CB8AC3E}">
        <p14:creationId xmlns:p14="http://schemas.microsoft.com/office/powerpoint/2010/main" val="177310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E6FC019-42E5-4ADB-A810-92EE4530C337}"/>
              </a:ext>
            </a:extLst>
          </p:cNvPr>
          <p:cNvSpPr/>
          <p:nvPr/>
        </p:nvSpPr>
        <p:spPr>
          <a:xfrm>
            <a:off x="0" y="0"/>
            <a:ext cx="12192000" cy="6858000"/>
          </a:xfrm>
          <a:prstGeom prst="rect">
            <a:avLst/>
          </a:prstGeom>
          <a:solidFill>
            <a:srgbClr val="FEC6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D89FE147-877F-4F02-B835-97EB31B162F6}"/>
              </a:ext>
            </a:extLst>
          </p:cNvPr>
          <p:cNvSpPr txBox="1"/>
          <p:nvPr/>
        </p:nvSpPr>
        <p:spPr>
          <a:xfrm>
            <a:off x="1498600" y="406400"/>
            <a:ext cx="100584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বাড়িতে কাজে সহায়তাকারীরা যথাযথ পারিশ্রমিক,খাবার পায় না </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23C89882-1F5B-4A90-A846-327493473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3" y="1828799"/>
            <a:ext cx="5311470" cy="4454769"/>
          </a:xfrm>
          <a:prstGeom prst="rect">
            <a:avLst/>
          </a:prstGeom>
        </p:spPr>
      </p:pic>
      <p:pic>
        <p:nvPicPr>
          <p:cNvPr id="7" name="Picture 6">
            <a:extLst>
              <a:ext uri="{FF2B5EF4-FFF2-40B4-BE49-F238E27FC236}">
                <a16:creationId xmlns="" xmlns:a16="http://schemas.microsoft.com/office/drawing/2014/main" id="{25EA9E16-5266-44DD-9A88-CD3F25113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876" y="1883507"/>
            <a:ext cx="5908431" cy="4259385"/>
          </a:xfrm>
          <a:prstGeom prst="rect">
            <a:avLst/>
          </a:prstGeom>
        </p:spPr>
      </p:pic>
    </p:spTree>
    <p:extLst>
      <p:ext uri="{BB962C8B-B14F-4D97-AF65-F5344CB8AC3E}">
        <p14:creationId xmlns:p14="http://schemas.microsoft.com/office/powerpoint/2010/main" val="3970471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6202CD9-60CD-43D7-ABC7-9A7AFD7BB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 xmlns:a16="http://schemas.microsoft.com/office/drawing/2014/main" id="{6273BDF4-5CE7-47EA-B5B3-53FE15588F22}"/>
              </a:ext>
            </a:extLst>
          </p:cNvPr>
          <p:cNvSpPr txBox="1"/>
          <p:nvPr/>
        </p:nvSpPr>
        <p:spPr>
          <a:xfrm>
            <a:off x="1206500" y="317500"/>
            <a:ext cx="10287000" cy="1446550"/>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বাড়িতে কাজে সহায়তাকারীদের অনেক সময় আমাদের দেশ থেকে অন্য দেশে পাচার করে দেওয়া হয়।</a:t>
            </a:r>
            <a:endParaRPr lang="en-US" sz="44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 xmlns:a16="http://schemas.microsoft.com/office/drawing/2014/main" id="{94E8A4F9-A689-4BE0-B2B4-81F5844F9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647" y="2010507"/>
            <a:ext cx="5959230" cy="4569033"/>
          </a:xfrm>
          <a:prstGeom prst="rect">
            <a:avLst/>
          </a:prstGeom>
        </p:spPr>
      </p:pic>
      <p:pic>
        <p:nvPicPr>
          <p:cNvPr id="9" name="Picture 8">
            <a:extLst>
              <a:ext uri="{FF2B5EF4-FFF2-40B4-BE49-F238E27FC236}">
                <a16:creationId xmlns="" xmlns:a16="http://schemas.microsoft.com/office/drawing/2014/main" id="{2C57AFC2-C3B7-4D73-B0AD-2BD826133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23" y="2010507"/>
            <a:ext cx="5959232" cy="4601308"/>
          </a:xfrm>
          <a:prstGeom prst="rect">
            <a:avLst/>
          </a:prstGeom>
        </p:spPr>
      </p:pic>
    </p:spTree>
    <p:extLst>
      <p:ext uri="{BB962C8B-B14F-4D97-AF65-F5344CB8AC3E}">
        <p14:creationId xmlns:p14="http://schemas.microsoft.com/office/powerpoint/2010/main" val="1397895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040A0B-6AAA-412E-95C4-DDE101ACC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25B3C4B9-1936-4BE2-9076-5EC8D7D80402}"/>
              </a:ext>
            </a:extLst>
          </p:cNvPr>
          <p:cNvSpPr txBox="1"/>
          <p:nvPr/>
        </p:nvSpPr>
        <p:spPr>
          <a:xfrm>
            <a:off x="742462" y="206419"/>
            <a:ext cx="1051169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4000" dirty="0">
                <a:latin typeface="NikoshBAN" panose="02000000000000000000" pitchFamily="2" charset="0"/>
                <a:cs typeface="NikoshBAN" panose="02000000000000000000" pitchFamily="2" charset="0"/>
              </a:rPr>
              <a:t>অনেক সময় সামান্য কারণে কাজে সহায়তাকারী মেয়েকে নির্যাতন করা হয়।এছাড়াও নারী ও শিশুদের পাচার করা হয়।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686E50F7-0F1D-4F1D-A837-5738628C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850" y="2157046"/>
            <a:ext cx="4502149" cy="4700954"/>
          </a:xfrm>
          <a:prstGeom prst="rect">
            <a:avLst/>
          </a:prstGeom>
        </p:spPr>
      </p:pic>
      <p:pic>
        <p:nvPicPr>
          <p:cNvPr id="7" name="Picture 6">
            <a:extLst>
              <a:ext uri="{FF2B5EF4-FFF2-40B4-BE49-F238E27FC236}">
                <a16:creationId xmlns="" xmlns:a16="http://schemas.microsoft.com/office/drawing/2014/main" id="{1D5FBAE3-E12F-49E6-AEFF-F26C52348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937" y="2110153"/>
            <a:ext cx="3985847" cy="4841631"/>
          </a:xfrm>
          <a:prstGeom prst="rect">
            <a:avLst/>
          </a:prstGeom>
        </p:spPr>
      </p:pic>
      <p:pic>
        <p:nvPicPr>
          <p:cNvPr id="9" name="Picture 8">
            <a:extLst>
              <a:ext uri="{FF2B5EF4-FFF2-40B4-BE49-F238E27FC236}">
                <a16:creationId xmlns="" xmlns:a16="http://schemas.microsoft.com/office/drawing/2014/main" id="{B7E5479A-43D6-4C66-8733-428434982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39815"/>
            <a:ext cx="3733801" cy="4888523"/>
          </a:xfrm>
          <a:prstGeom prst="rect">
            <a:avLst/>
          </a:prstGeom>
        </p:spPr>
      </p:pic>
    </p:spTree>
    <p:extLst>
      <p:ext uri="{BB962C8B-B14F-4D97-AF65-F5344CB8AC3E}">
        <p14:creationId xmlns:p14="http://schemas.microsoft.com/office/powerpoint/2010/main" val="292122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886F1D-90FE-4306-8F5E-12ED5B65E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69100"/>
          </a:xfrm>
          <a:prstGeom prst="rect">
            <a:avLst/>
          </a:prstGeom>
        </p:spPr>
      </p:pic>
      <p:sp>
        <p:nvSpPr>
          <p:cNvPr id="2" name="TextBox 1">
            <a:extLst>
              <a:ext uri="{FF2B5EF4-FFF2-40B4-BE49-F238E27FC236}">
                <a16:creationId xmlns="" xmlns:a16="http://schemas.microsoft.com/office/drawing/2014/main" id="{2DDC08C7-FF7F-417E-AD0A-F7658E172F74}"/>
              </a:ext>
            </a:extLst>
          </p:cNvPr>
          <p:cNvSpPr txBox="1"/>
          <p:nvPr/>
        </p:nvSpPr>
        <p:spPr>
          <a:xfrm>
            <a:off x="0" y="254977"/>
            <a:ext cx="11916508" cy="1938992"/>
          </a:xfrm>
          <a:prstGeom prst="rect">
            <a:avLst/>
          </a:prstGeom>
          <a:noFill/>
        </p:spPr>
        <p:txBody>
          <a:bodyPr wrap="square" rtlCol="0">
            <a:spAutoFit/>
          </a:bodyPr>
          <a:lstStyle/>
          <a:p>
            <a:pPr algn="just"/>
            <a:r>
              <a:rPr lang="bn-IN" sz="4000" dirty="0">
                <a:latin typeface="NikoshBAN" panose="02000000000000000000" pitchFamily="2" charset="0"/>
                <a:cs typeface="NikoshBAN" panose="02000000000000000000" pitchFamily="2" charset="0"/>
              </a:rPr>
              <a:t>অনেক ঝুকিপূর্ণ ও অমানবিক কাজে তাদের ব্যবহার কারা হয়</a:t>
            </a:r>
            <a:r>
              <a:rPr lang="bn-IN" sz="4000" dirty="0" smtClean="0">
                <a:latin typeface="NikoshBAN" panose="02000000000000000000" pitchFamily="2" charset="0"/>
                <a:cs typeface="NikoshBAN" panose="02000000000000000000" pitchFamily="2" charset="0"/>
              </a:rPr>
              <a:t>। এধরনের </a:t>
            </a:r>
            <a:r>
              <a:rPr lang="bn-IN" sz="4000" dirty="0">
                <a:latin typeface="NikoshBAN" panose="02000000000000000000" pitchFamily="2" charset="0"/>
                <a:cs typeface="NikoshBAN" panose="02000000000000000000" pitchFamily="2" charset="0"/>
              </a:rPr>
              <a:t>অন্যায় আচরণ আমাদের মেনে নেওয়া উচিত নয়</a:t>
            </a:r>
            <a:r>
              <a:rPr lang="bn-IN" sz="4000" dirty="0" smtClean="0">
                <a:latin typeface="NikoshBAN" panose="02000000000000000000" pitchFamily="2" charset="0"/>
                <a:cs typeface="NikoshBAN" panose="02000000000000000000" pitchFamily="2" charset="0"/>
              </a:rPr>
              <a:t>। এটি </a:t>
            </a:r>
            <a:r>
              <a:rPr lang="bn-IN" sz="4000" dirty="0">
                <a:latin typeface="NikoshBAN" panose="02000000000000000000" pitchFamily="2" charset="0"/>
                <a:cs typeface="NikoshBAN" panose="02000000000000000000" pitchFamily="2" charset="0"/>
              </a:rPr>
              <a:t>মানবাধিকার বিরোধী কাজ।আমাদের উচিত মেয়েদের সমান অধিকার রক্ষায় কাজ করা। </a:t>
            </a:r>
            <a:endParaRPr lang="en-US" sz="40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D90338DD-6620-42AB-B56B-1AC8087F5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28068"/>
            <a:ext cx="2836985" cy="4007194"/>
          </a:xfrm>
          <a:prstGeom prst="rect">
            <a:avLst/>
          </a:prstGeom>
        </p:spPr>
      </p:pic>
      <p:pic>
        <p:nvPicPr>
          <p:cNvPr id="7" name="Picture 6">
            <a:extLst>
              <a:ext uri="{FF2B5EF4-FFF2-40B4-BE49-F238E27FC236}">
                <a16:creationId xmlns="" xmlns:a16="http://schemas.microsoft.com/office/drawing/2014/main" id="{48A4D6D6-DF65-4495-B512-803B963B6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900" y="2602524"/>
            <a:ext cx="2978638" cy="3962400"/>
          </a:xfrm>
          <a:prstGeom prst="rect">
            <a:avLst/>
          </a:prstGeom>
        </p:spPr>
      </p:pic>
      <p:pic>
        <p:nvPicPr>
          <p:cNvPr id="9" name="Picture 8">
            <a:extLst>
              <a:ext uri="{FF2B5EF4-FFF2-40B4-BE49-F238E27FC236}">
                <a16:creationId xmlns="" xmlns:a16="http://schemas.microsoft.com/office/drawing/2014/main" id="{6598FC59-F341-40F9-847D-028FF36B0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010" y="2546839"/>
            <a:ext cx="2743199" cy="4051300"/>
          </a:xfrm>
          <a:prstGeom prst="rect">
            <a:avLst/>
          </a:prstGeom>
        </p:spPr>
      </p:pic>
      <p:pic>
        <p:nvPicPr>
          <p:cNvPr id="11" name="Picture 10">
            <a:extLst>
              <a:ext uri="{FF2B5EF4-FFF2-40B4-BE49-F238E27FC236}">
                <a16:creationId xmlns="" xmlns:a16="http://schemas.microsoft.com/office/drawing/2014/main" id="{84DD912F-437F-4874-8A41-C86ADF8F3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548" y="2543908"/>
            <a:ext cx="3473451" cy="4267200"/>
          </a:xfrm>
          <a:prstGeom prst="rect">
            <a:avLst/>
          </a:prstGeom>
        </p:spPr>
      </p:pic>
    </p:spTree>
    <p:extLst>
      <p:ext uri="{BB962C8B-B14F-4D97-AF65-F5344CB8AC3E}">
        <p14:creationId xmlns:p14="http://schemas.microsoft.com/office/powerpoint/2010/main" val="38959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B4F5EA5-8989-45E2-868C-1D5BC9DFB88B}"/>
              </a:ext>
            </a:extLst>
          </p:cNvPr>
          <p:cNvSpPr/>
          <p:nvPr/>
        </p:nvSpPr>
        <p:spPr>
          <a:xfrm>
            <a:off x="0" y="88900"/>
            <a:ext cx="12192000" cy="6858000"/>
          </a:xfrm>
          <a:prstGeom prst="rect">
            <a:avLst/>
          </a:prstGeom>
          <a:solidFill>
            <a:srgbClr val="135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4B560FBA-D36A-4815-A671-77501D2D90AC}"/>
              </a:ext>
            </a:extLst>
          </p:cNvPr>
          <p:cNvSpPr txBox="1"/>
          <p:nvPr/>
        </p:nvSpPr>
        <p:spPr>
          <a:xfrm>
            <a:off x="4330700" y="241300"/>
            <a:ext cx="4902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5400" b="1" u="sng" dirty="0">
                <a:latin typeface="NikoshBAN" panose="02000000000000000000" pitchFamily="2" charset="0"/>
                <a:cs typeface="NikoshBAN" panose="02000000000000000000" pitchFamily="2" charset="0"/>
              </a:rPr>
              <a:t>পাঠ্য বই সংযোগ</a:t>
            </a:r>
            <a:endParaRPr lang="en-US" sz="5400" b="1" u="sng" dirty="0">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 xmlns:a16="http://schemas.microsoft.com/office/drawing/2014/main" id="{C3B31EA0-4F2C-435E-9BA3-C3680CC4A1B8}"/>
              </a:ext>
            </a:extLst>
          </p:cNvPr>
          <p:cNvGrpSpPr/>
          <p:nvPr/>
        </p:nvGrpSpPr>
        <p:grpSpPr>
          <a:xfrm>
            <a:off x="1379415" y="1317030"/>
            <a:ext cx="9448799" cy="5540970"/>
            <a:chOff x="1016001" y="1717139"/>
            <a:chExt cx="8674099" cy="5051961"/>
          </a:xfrm>
        </p:grpSpPr>
        <p:pic>
          <p:nvPicPr>
            <p:cNvPr id="4" name="Picture 3">
              <a:extLst>
                <a:ext uri="{FF2B5EF4-FFF2-40B4-BE49-F238E27FC236}">
                  <a16:creationId xmlns="" xmlns:a16="http://schemas.microsoft.com/office/drawing/2014/main" id="{17EBF103-D0EB-4167-BC3C-04ED278FB68E}"/>
                </a:ext>
              </a:extLst>
            </p:cNvPr>
            <p:cNvPicPr>
              <a:picLocks noChangeAspect="1"/>
            </p:cNvPicPr>
            <p:nvPr/>
          </p:nvPicPr>
          <p:blipFill>
            <a:blip r:embed="rId2"/>
            <a:stretch>
              <a:fillRect/>
            </a:stretch>
          </p:blipFill>
          <p:spPr>
            <a:xfrm>
              <a:off x="1016001" y="1717139"/>
              <a:ext cx="4385128" cy="5051961"/>
            </a:xfrm>
            <a:prstGeom prst="rect">
              <a:avLst/>
            </a:prstGeom>
          </p:spPr>
        </p:pic>
        <p:pic>
          <p:nvPicPr>
            <p:cNvPr id="5" name="Picture 4">
              <a:extLst>
                <a:ext uri="{FF2B5EF4-FFF2-40B4-BE49-F238E27FC236}">
                  <a16:creationId xmlns="" xmlns:a16="http://schemas.microsoft.com/office/drawing/2014/main" id="{1C8C1332-44F2-4E5B-A9B7-0132501426C6}"/>
                </a:ext>
              </a:extLst>
            </p:cNvPr>
            <p:cNvPicPr>
              <a:picLocks noChangeAspect="1"/>
            </p:cNvPicPr>
            <p:nvPr/>
          </p:nvPicPr>
          <p:blipFill>
            <a:blip r:embed="rId3"/>
            <a:stretch>
              <a:fillRect/>
            </a:stretch>
          </p:blipFill>
          <p:spPr>
            <a:xfrm>
              <a:off x="5401128" y="1717140"/>
              <a:ext cx="4288972" cy="5051960"/>
            </a:xfrm>
            <a:prstGeom prst="rect">
              <a:avLst/>
            </a:prstGeom>
          </p:spPr>
        </p:pic>
      </p:grpSp>
      <p:sp>
        <p:nvSpPr>
          <p:cNvPr id="8" name="TextBox 7">
            <a:extLst>
              <a:ext uri="{FF2B5EF4-FFF2-40B4-BE49-F238E27FC236}">
                <a16:creationId xmlns="" xmlns:a16="http://schemas.microsoft.com/office/drawing/2014/main" id="{8E3A14D4-F643-4088-81A6-AA0A147A4E3E}"/>
              </a:ext>
            </a:extLst>
          </p:cNvPr>
          <p:cNvSpPr txBox="1"/>
          <p:nvPr/>
        </p:nvSpPr>
        <p:spPr>
          <a:xfrm>
            <a:off x="1259848" y="198315"/>
            <a:ext cx="3007351" cy="1200329"/>
          </a:xfrm>
          <a:prstGeom prst="rect">
            <a:avLst/>
          </a:prstGeom>
          <a:noFill/>
        </p:spPr>
        <p:txBody>
          <a:bodyPr wrap="square" rtlCol="0">
            <a:spAutoFit/>
          </a:bodyPr>
          <a:lstStyle/>
          <a:p>
            <a:r>
              <a:rPr lang="bn-IN" sz="7200" b="1" dirty="0" smtClean="0">
                <a:solidFill>
                  <a:srgbClr val="FF0000"/>
                </a:solidFill>
                <a:latin typeface="NikoshBAN" panose="02000000000000000000" pitchFamily="2" charset="0"/>
                <a:cs typeface="NikoshBAN" panose="02000000000000000000" pitchFamily="2" charset="0"/>
              </a:rPr>
              <a:t>নিরব পাঠ</a:t>
            </a:r>
            <a:endParaRPr lang="en-US" sz="7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3947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53FED28-BBD9-4F04-8E06-0585F73C77D2}"/>
              </a:ext>
            </a:extLst>
          </p:cNvPr>
          <p:cNvSpPr/>
          <p:nvPr/>
        </p:nvSpPr>
        <p:spPr>
          <a:xfrm>
            <a:off x="0" y="0"/>
            <a:ext cx="12192000" cy="6858000"/>
          </a:xfrm>
          <a:prstGeom prst="rect">
            <a:avLst/>
          </a:prstGeom>
          <a:solidFill>
            <a:srgbClr val="AED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9C34494E-0F44-4B76-8F6F-D15FA8E82665}"/>
              </a:ext>
            </a:extLst>
          </p:cNvPr>
          <p:cNvSpPr txBox="1"/>
          <p:nvPr/>
        </p:nvSpPr>
        <p:spPr>
          <a:xfrm>
            <a:off x="3390900" y="800100"/>
            <a:ext cx="41529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7200" b="1" u="sng" dirty="0">
                <a:latin typeface="NikoshBAN" panose="02000000000000000000" pitchFamily="2" charset="0"/>
                <a:cs typeface="NikoshBAN" panose="02000000000000000000" pitchFamily="2" charset="0"/>
              </a:rPr>
              <a:t>একক কাজ</a:t>
            </a:r>
            <a:endParaRPr lang="en-US" sz="72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E76B51ED-650D-42B9-98B1-6E513E6D27FE}"/>
              </a:ext>
            </a:extLst>
          </p:cNvPr>
          <p:cNvSpPr txBox="1"/>
          <p:nvPr/>
        </p:nvSpPr>
        <p:spPr>
          <a:xfrm>
            <a:off x="895350" y="3810000"/>
            <a:ext cx="10401300" cy="830997"/>
          </a:xfrm>
          <a:prstGeom prst="rect">
            <a:avLst/>
          </a:prstGeom>
          <a:solidFill>
            <a:schemeClr val="accent5">
              <a:lumMod val="60000"/>
              <a:lumOff val="40000"/>
            </a:schemeClr>
          </a:solidFill>
        </p:spPr>
        <p:txBody>
          <a:bodyPr wrap="square" rtlCol="0">
            <a:spAutoFit/>
          </a:bodyPr>
          <a:lstStyle/>
          <a:p>
            <a:pPr marL="457200" indent="-457200">
              <a:buFont typeface="Wingdings" panose="05000000000000000000" pitchFamily="2" charset="2"/>
              <a:buChar char="Ø"/>
            </a:pPr>
            <a:r>
              <a:rPr lang="bn-IN" sz="4800" b="1" dirty="0">
                <a:latin typeface="NikoshBAN" panose="02000000000000000000" pitchFamily="2" charset="0"/>
                <a:cs typeface="NikoshBAN" panose="02000000000000000000" pitchFamily="2" charset="0"/>
              </a:rPr>
              <a:t> পরিবারের ছেলে মেয়ে কেমন অধিকার ভোগ করবে</a:t>
            </a:r>
            <a:r>
              <a:rPr lang="bn-IN" sz="4800" b="1" dirty="0" smtClean="0">
                <a:latin typeface="NikoshBAN" panose="02000000000000000000" pitchFamily="2" charset="0"/>
                <a:cs typeface="NikoshBAN" panose="02000000000000000000" pitchFamily="2" charset="0"/>
              </a:rPr>
              <a:t>?</a:t>
            </a:r>
            <a:endParaRPr lang="bn-IN" sz="48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 xmlns:a16="http://schemas.microsoft.com/office/drawing/2014/main" id="{3422EE77-EF23-4FE0-BB1D-C20B27687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800" y="241300"/>
            <a:ext cx="3505200" cy="3187700"/>
          </a:xfrm>
          <a:prstGeom prst="rect">
            <a:avLst/>
          </a:prstGeom>
        </p:spPr>
      </p:pic>
    </p:spTree>
    <p:extLst>
      <p:ext uri="{BB962C8B-B14F-4D97-AF65-F5344CB8AC3E}">
        <p14:creationId xmlns:p14="http://schemas.microsoft.com/office/powerpoint/2010/main" val="234700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01D345A-D7AF-4C05-BC93-734EBAF42436}"/>
              </a:ext>
            </a:extLst>
          </p:cNvPr>
          <p:cNvSpPr/>
          <p:nvPr/>
        </p:nvSpPr>
        <p:spPr>
          <a:xfrm>
            <a:off x="0" y="46166"/>
            <a:ext cx="12192000" cy="6946900"/>
          </a:xfrm>
          <a:prstGeom prst="rect">
            <a:avLst/>
          </a:prstGeom>
          <a:solidFill>
            <a:srgbClr val="FEC6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3" name="TextBox 2">
            <a:extLst>
              <a:ext uri="{FF2B5EF4-FFF2-40B4-BE49-F238E27FC236}">
                <a16:creationId xmlns="" xmlns:a16="http://schemas.microsoft.com/office/drawing/2014/main" id="{1FF61F50-65FB-4ADF-8D1F-6BCE3252B788}"/>
              </a:ext>
            </a:extLst>
          </p:cNvPr>
          <p:cNvSpPr txBox="1"/>
          <p:nvPr/>
        </p:nvSpPr>
        <p:spPr>
          <a:xfrm>
            <a:off x="4038600" y="241010"/>
            <a:ext cx="4978400" cy="1015663"/>
          </a:xfrm>
          <a:prstGeom prst="rect">
            <a:avLst/>
          </a:prstGeom>
          <a:noFill/>
        </p:spPr>
        <p:txBody>
          <a:bodyPr wrap="square" rtlCol="0">
            <a:spAutoFit/>
          </a:bodyPr>
          <a:lstStyle/>
          <a:p>
            <a:pPr algn="ctr"/>
            <a:r>
              <a:rPr lang="bn-IN" sz="6000" b="1" u="sng" dirty="0">
                <a:latin typeface="NikoshBAN" panose="02000000000000000000" pitchFamily="2" charset="0"/>
                <a:cs typeface="NikoshBAN" panose="02000000000000000000" pitchFamily="2" charset="0"/>
              </a:rPr>
              <a:t>দলীয় কাজ</a:t>
            </a:r>
            <a:endParaRPr lang="en-US" sz="6000" b="1" u="sng" dirty="0">
              <a:latin typeface="NikoshBAN" panose="02000000000000000000" pitchFamily="2" charset="0"/>
              <a:cs typeface="NikoshBAN" panose="02000000000000000000" pitchFamily="2" charset="0"/>
            </a:endParaRPr>
          </a:p>
        </p:txBody>
      </p:sp>
      <p:graphicFrame>
        <p:nvGraphicFramePr>
          <p:cNvPr id="4" name="Table 4">
            <a:extLst>
              <a:ext uri="{FF2B5EF4-FFF2-40B4-BE49-F238E27FC236}">
                <a16:creationId xmlns="" xmlns:a16="http://schemas.microsoft.com/office/drawing/2014/main" id="{477120C3-04FB-4386-A413-195DB72D1936}"/>
              </a:ext>
            </a:extLst>
          </p:cNvPr>
          <p:cNvGraphicFramePr>
            <a:graphicFrameLocks noGrp="1"/>
          </p:cNvGraphicFramePr>
          <p:nvPr>
            <p:extLst>
              <p:ext uri="{D42A27DB-BD31-4B8C-83A1-F6EECF244321}">
                <p14:modId xmlns:p14="http://schemas.microsoft.com/office/powerpoint/2010/main" val="4129275037"/>
              </p:ext>
            </p:extLst>
          </p:nvPr>
        </p:nvGraphicFramePr>
        <p:xfrm>
          <a:off x="1149350" y="3394090"/>
          <a:ext cx="9080499" cy="3340100"/>
        </p:xfrm>
        <a:graphic>
          <a:graphicData uri="http://schemas.openxmlformats.org/drawingml/2006/table">
            <a:tbl>
              <a:tblPr firstRow="1" bandRow="1">
                <a:tableStyleId>{93296810-A885-4BE3-A3E7-6D5BEEA58F35}</a:tableStyleId>
              </a:tblPr>
              <a:tblGrid>
                <a:gridCol w="3026833">
                  <a:extLst>
                    <a:ext uri="{9D8B030D-6E8A-4147-A177-3AD203B41FA5}">
                      <a16:colId xmlns="" xmlns:a16="http://schemas.microsoft.com/office/drawing/2014/main" val="4091767290"/>
                    </a:ext>
                  </a:extLst>
                </a:gridCol>
                <a:gridCol w="3026833">
                  <a:extLst>
                    <a:ext uri="{9D8B030D-6E8A-4147-A177-3AD203B41FA5}">
                      <a16:colId xmlns="" xmlns:a16="http://schemas.microsoft.com/office/drawing/2014/main" val="1910985391"/>
                    </a:ext>
                  </a:extLst>
                </a:gridCol>
                <a:gridCol w="3026833">
                  <a:extLst>
                    <a:ext uri="{9D8B030D-6E8A-4147-A177-3AD203B41FA5}">
                      <a16:colId xmlns="" xmlns:a16="http://schemas.microsoft.com/office/drawing/2014/main" val="1058904042"/>
                    </a:ext>
                  </a:extLst>
                </a:gridCol>
              </a:tblGrid>
              <a:tr h="1701800">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a:latin typeface="NikoshBAN" panose="02000000000000000000" pitchFamily="2" charset="0"/>
                        <a:cs typeface="NikoshBAN" panose="02000000000000000000" pitchFamily="2" charset="0"/>
                      </a:endParaRPr>
                    </a:p>
                  </a:txBody>
                  <a:tcPr/>
                </a:tc>
                <a:extLst>
                  <a:ext uri="{0D108BD9-81ED-4DB2-BD59-A6C34878D82A}">
                    <a16:rowId xmlns="" xmlns:a16="http://schemas.microsoft.com/office/drawing/2014/main" val="3658147267"/>
                  </a:ext>
                </a:extLst>
              </a:tr>
              <a:tr h="1638300">
                <a:tc>
                  <a:txBody>
                    <a:bodyPr/>
                    <a:lstStyle/>
                    <a:p>
                      <a:endParaRPr lang="en-US" sz="3600" dirty="0">
                        <a:latin typeface="NikoshBAN" panose="02000000000000000000" pitchFamily="2" charset="0"/>
                        <a:cs typeface="NikoshBAN" panose="02000000000000000000" pitchFamily="2" charset="0"/>
                      </a:endParaRPr>
                    </a:p>
                  </a:txBody>
                  <a:tcPr/>
                </a:tc>
                <a:tc>
                  <a:txBody>
                    <a:bodyPr/>
                    <a:lstStyle/>
                    <a:p>
                      <a:endParaRPr lang="en-US" sz="3600">
                        <a:latin typeface="NikoshBAN" panose="02000000000000000000" pitchFamily="2" charset="0"/>
                        <a:cs typeface="NikoshBAN" panose="02000000000000000000" pitchFamily="2" charset="0"/>
                      </a:endParaRPr>
                    </a:p>
                  </a:txBody>
                  <a:tcPr/>
                </a:tc>
                <a:tc>
                  <a:txBody>
                    <a:bodyPr/>
                    <a:lstStyle/>
                    <a:p>
                      <a:endParaRPr lang="en-US" sz="3600" dirty="0">
                        <a:latin typeface="NikoshBAN" panose="02000000000000000000" pitchFamily="2" charset="0"/>
                        <a:cs typeface="NikoshBAN" panose="02000000000000000000" pitchFamily="2" charset="0"/>
                      </a:endParaRPr>
                    </a:p>
                  </a:txBody>
                  <a:tcPr/>
                </a:tc>
                <a:extLst>
                  <a:ext uri="{0D108BD9-81ED-4DB2-BD59-A6C34878D82A}">
                    <a16:rowId xmlns="" xmlns:a16="http://schemas.microsoft.com/office/drawing/2014/main" val="4246683269"/>
                  </a:ext>
                </a:extLst>
              </a:tr>
            </a:tbl>
          </a:graphicData>
        </a:graphic>
      </p:graphicFrame>
      <p:sp>
        <p:nvSpPr>
          <p:cNvPr id="6" name="TextBox 5">
            <a:extLst>
              <a:ext uri="{FF2B5EF4-FFF2-40B4-BE49-F238E27FC236}">
                <a16:creationId xmlns="" xmlns:a16="http://schemas.microsoft.com/office/drawing/2014/main" id="{6FDC25B5-398B-4885-A852-7FF05600A148}"/>
              </a:ext>
            </a:extLst>
          </p:cNvPr>
          <p:cNvSpPr txBox="1"/>
          <p:nvPr/>
        </p:nvSpPr>
        <p:spPr>
          <a:xfrm>
            <a:off x="596899" y="1075848"/>
            <a:ext cx="10998199" cy="1569660"/>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ছোট দলে ভূমিকাভিনয় কর। ধর, তুমি এমন একজন মেয়েকে জানো যাকে বাইরে ছেলেদের মতো খেলতে দেওয়া হয়না।তুমি তার সমানাধিকার নিশ্চিতের জন্য কী</a:t>
            </a:r>
          </a:p>
          <a:p>
            <a:pPr algn="ctr"/>
            <a:r>
              <a:rPr lang="bn-IN" sz="3200" b="1" dirty="0">
                <a:latin typeface="NikoshBAN" panose="02000000000000000000" pitchFamily="2" charset="0"/>
                <a:cs typeface="NikoshBAN" panose="02000000000000000000" pitchFamily="2" charset="0"/>
              </a:rPr>
              <a:t>করবে?তিনজন মিলে মা,বাবা ও মেয়েটির ভূমিকায় অভিনয় কর।</a:t>
            </a:r>
            <a:endParaRPr lang="en-US" sz="32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5D47B913-CBA6-483C-9B9A-3D376F22C881}"/>
              </a:ext>
            </a:extLst>
          </p:cNvPr>
          <p:cNvSpPr txBox="1"/>
          <p:nvPr/>
        </p:nvSpPr>
        <p:spPr>
          <a:xfrm>
            <a:off x="1346200" y="3886850"/>
            <a:ext cx="238760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কদম দল</a:t>
            </a:r>
            <a:endParaRPr lang="en-US" sz="32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C1E17E3E-1F7F-4F9F-9A7F-64B0472825CE}"/>
              </a:ext>
            </a:extLst>
          </p:cNvPr>
          <p:cNvSpPr txBox="1"/>
          <p:nvPr/>
        </p:nvSpPr>
        <p:spPr>
          <a:xfrm>
            <a:off x="1444628" y="5675421"/>
            <a:ext cx="2387600"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টগর দল</a:t>
            </a:r>
            <a:endParaRPr lang="en-US" sz="32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7DA2C378-9EA2-4A19-B477-707124906305}"/>
              </a:ext>
            </a:extLst>
          </p:cNvPr>
          <p:cNvSpPr txBox="1"/>
          <p:nvPr/>
        </p:nvSpPr>
        <p:spPr>
          <a:xfrm>
            <a:off x="4381501" y="3865368"/>
            <a:ext cx="2616199" cy="1077218"/>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উপরের বিষয়টি নিয়ে অভিনয় কর</a:t>
            </a:r>
            <a:endParaRPr lang="en-US" sz="32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542BE108-A56B-43CF-AFA5-351091812993}"/>
              </a:ext>
            </a:extLst>
          </p:cNvPr>
          <p:cNvSpPr txBox="1"/>
          <p:nvPr/>
        </p:nvSpPr>
        <p:spPr>
          <a:xfrm>
            <a:off x="4381502" y="5467855"/>
            <a:ext cx="2616199" cy="1077218"/>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উপরের বিষয়টি নিয়ে অভিনয় কর</a:t>
            </a:r>
            <a:endParaRPr lang="en-US" sz="32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EFD23CCB-A2A7-4BC2-849C-66A1F7908540}"/>
              </a:ext>
            </a:extLst>
          </p:cNvPr>
          <p:cNvSpPr txBox="1"/>
          <p:nvPr/>
        </p:nvSpPr>
        <p:spPr>
          <a:xfrm>
            <a:off x="7204322" y="4024571"/>
            <a:ext cx="2616199"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৩ জন</a:t>
            </a:r>
            <a:endParaRPr lang="en-US" sz="32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D5B6DEDF-2B34-472F-A7DC-41F45CE7146F}"/>
              </a:ext>
            </a:extLst>
          </p:cNvPr>
          <p:cNvSpPr txBox="1"/>
          <p:nvPr/>
        </p:nvSpPr>
        <p:spPr>
          <a:xfrm>
            <a:off x="7280275" y="5914505"/>
            <a:ext cx="2616199" cy="584775"/>
          </a:xfrm>
          <a:prstGeom prst="rect">
            <a:avLst/>
          </a:prstGeom>
          <a:noFill/>
        </p:spPr>
        <p:txBody>
          <a:bodyPr wrap="square" rtlCol="0">
            <a:spAutoFit/>
          </a:bodyPr>
          <a:lstStyle/>
          <a:p>
            <a:pPr algn="ctr"/>
            <a:r>
              <a:rPr lang="bn-IN" sz="3200" b="1" dirty="0">
                <a:latin typeface="NikoshBAN" panose="02000000000000000000" pitchFamily="2" charset="0"/>
                <a:cs typeface="NikoshBAN" panose="02000000000000000000" pitchFamily="2" charset="0"/>
              </a:rPr>
              <a:t>৩ জন</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753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9DBE0E7-3AB7-47CC-A6BB-645AB9D61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0400" cy="6857999"/>
          </a:xfrm>
          <a:prstGeom prst="rect">
            <a:avLst/>
          </a:prstGeom>
        </p:spPr>
      </p:pic>
      <p:sp>
        <p:nvSpPr>
          <p:cNvPr id="2" name="TextBox 1">
            <a:extLst>
              <a:ext uri="{FF2B5EF4-FFF2-40B4-BE49-F238E27FC236}">
                <a16:creationId xmlns="" xmlns:a16="http://schemas.microsoft.com/office/drawing/2014/main" id="{B61F1CC2-32E9-474D-AD5F-3C0740270D9B}"/>
              </a:ext>
            </a:extLst>
          </p:cNvPr>
          <p:cNvSpPr txBox="1"/>
          <p:nvPr/>
        </p:nvSpPr>
        <p:spPr>
          <a:xfrm>
            <a:off x="2057400" y="177800"/>
            <a:ext cx="6705600" cy="1569660"/>
          </a:xfrm>
          <a:prstGeom prst="rect">
            <a:avLst/>
          </a:prstGeom>
          <a:noFill/>
        </p:spPr>
        <p:txBody>
          <a:bodyPr wrap="square" rtlCol="0">
            <a:spAutoFit/>
          </a:bodyPr>
          <a:lstStyle/>
          <a:p>
            <a:pPr algn="ctr"/>
            <a:r>
              <a:rPr lang="bn-IN" sz="9600" b="1" u="sng" dirty="0">
                <a:latin typeface="NikoshBAN" panose="02000000000000000000" pitchFamily="2" charset="0"/>
                <a:cs typeface="NikoshBAN" panose="02000000000000000000" pitchFamily="2" charset="0"/>
              </a:rPr>
              <a:t>মূল্যায়ন</a:t>
            </a:r>
            <a:endParaRPr lang="en-US" sz="9600" b="1" u="sng"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152C0F9E-6AB5-4101-B457-98B584555997}"/>
              </a:ext>
            </a:extLst>
          </p:cNvPr>
          <p:cNvSpPr txBox="1"/>
          <p:nvPr/>
        </p:nvSpPr>
        <p:spPr>
          <a:xfrm>
            <a:off x="826621" y="2043955"/>
            <a:ext cx="8882156"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bn-IN" sz="4400" b="1" dirty="0" smtClean="0">
              <a:latin typeface="NikoshBAN" panose="02000000000000000000" pitchFamily="2" charset="0"/>
              <a:cs typeface="NikoshBAN" panose="02000000000000000000" pitchFamily="2" charset="0"/>
            </a:endParaRPr>
          </a:p>
          <a:p>
            <a:r>
              <a:rPr lang="bn-IN" sz="4400" b="1" dirty="0" smtClean="0">
                <a:latin typeface="NikoshBAN" panose="02000000000000000000" pitchFamily="2" charset="0"/>
                <a:cs typeface="NikoshBAN" panose="02000000000000000000" pitchFamily="2" charset="0"/>
              </a:rPr>
              <a:t>নারী ও পুরুষ............... অধিকার।</a:t>
            </a:r>
          </a:p>
          <a:p>
            <a:r>
              <a:rPr lang="bn-IN" sz="44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B61F1CC2-32E9-474D-AD5F-3C0740270D9B}"/>
              </a:ext>
            </a:extLst>
          </p:cNvPr>
          <p:cNvSpPr txBox="1"/>
          <p:nvPr/>
        </p:nvSpPr>
        <p:spPr>
          <a:xfrm>
            <a:off x="11766177" y="2490694"/>
            <a:ext cx="2326341" cy="769441"/>
          </a:xfrm>
          <a:prstGeom prst="rect">
            <a:avLst/>
          </a:prstGeom>
          <a:noFill/>
        </p:spPr>
        <p:txBody>
          <a:bodyPr wrap="square" rtlCol="0">
            <a:spAutoFit/>
          </a:bodyPr>
          <a:lstStyle/>
          <a:p>
            <a:pPr algn="ctr"/>
            <a:r>
              <a:rPr lang="bn-IN" sz="4400" b="1" dirty="0" smtClean="0">
                <a:latin typeface="NikoshBAN" panose="02000000000000000000" pitchFamily="2" charset="0"/>
                <a:cs typeface="NikoshBAN" panose="02000000000000000000" pitchFamily="2" charset="0"/>
              </a:rPr>
              <a:t>সমান</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3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1328 0.03912 L -0.72071 -0.0074 " pathEditMode="relative" rAng="0" ptsTypes="AA">
                                      <p:cBhvr>
                                        <p:cTn id="6" dur="2000" fill="hold"/>
                                        <p:tgtEl>
                                          <p:spTgt spid="5"/>
                                        </p:tgtEl>
                                        <p:attrNameLst>
                                          <p:attrName>ppt_x</p:attrName>
                                          <p:attrName>ppt_y</p:attrName>
                                        </p:attrNameLst>
                                      </p:cBhvr>
                                      <p:rCtr x="-35378"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59D3A41-78B6-443F-8EB7-5AE151F494D9}"/>
              </a:ext>
            </a:extLst>
          </p:cNvPr>
          <p:cNvSpPr/>
          <p:nvPr/>
        </p:nvSpPr>
        <p:spPr>
          <a:xfrm>
            <a:off x="0" y="-228297"/>
            <a:ext cx="12192000" cy="6858000"/>
          </a:xfrm>
          <a:prstGeom prst="rect">
            <a:avLst/>
          </a:prstGeom>
          <a:solidFill>
            <a:srgbClr val="B3E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17183B69-CFF0-4741-8899-07B18B525CE1}"/>
              </a:ext>
            </a:extLst>
          </p:cNvPr>
          <p:cNvSpPr txBox="1"/>
          <p:nvPr/>
        </p:nvSpPr>
        <p:spPr>
          <a:xfrm>
            <a:off x="3835400" y="495300"/>
            <a:ext cx="4927600" cy="1323439"/>
          </a:xfrm>
          <a:prstGeom prst="rect">
            <a:avLst/>
          </a:prstGeom>
          <a:noFill/>
        </p:spPr>
        <p:txBody>
          <a:bodyPr wrap="square" rtlCol="0">
            <a:spAutoFit/>
          </a:bodyPr>
          <a:lstStyle/>
          <a:p>
            <a:pPr algn="ctr"/>
            <a:r>
              <a:rPr lang="bn-IN" sz="8000" b="1" u="sng" dirty="0">
                <a:latin typeface="NikoshBAN" panose="02000000000000000000" pitchFamily="2" charset="0"/>
                <a:cs typeface="NikoshBAN" panose="02000000000000000000" pitchFamily="2" charset="0"/>
              </a:rPr>
              <a:t>বাড়ির কাজ</a:t>
            </a:r>
            <a:endParaRPr lang="en-US" sz="8000" b="1" u="sng" dirty="0">
              <a:latin typeface="NikoshBAN" panose="02000000000000000000" pitchFamily="2" charset="0"/>
              <a:cs typeface="NikoshBAN" panose="02000000000000000000" pitchFamily="2" charset="0"/>
            </a:endParaRPr>
          </a:p>
        </p:txBody>
      </p:sp>
      <p:sp>
        <p:nvSpPr>
          <p:cNvPr id="6" name="Action Button: Go Home 5">
            <a:hlinkClick r:id="" action="ppaction://hlinkshowjump?jump=firstslide" highlightClick="1"/>
            <a:extLst>
              <a:ext uri="{FF2B5EF4-FFF2-40B4-BE49-F238E27FC236}">
                <a16:creationId xmlns="" xmlns:a16="http://schemas.microsoft.com/office/drawing/2014/main" id="{F1CEED3A-E1AC-46F0-8BA3-30BE8040A508}"/>
              </a:ext>
            </a:extLst>
          </p:cNvPr>
          <p:cNvSpPr/>
          <p:nvPr/>
        </p:nvSpPr>
        <p:spPr>
          <a:xfrm>
            <a:off x="876300" y="119271"/>
            <a:ext cx="2654300" cy="206758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52C0F9E-6AB5-4101-B457-98B584555997}"/>
              </a:ext>
            </a:extLst>
          </p:cNvPr>
          <p:cNvSpPr txBox="1"/>
          <p:nvPr/>
        </p:nvSpPr>
        <p:spPr>
          <a:xfrm>
            <a:off x="1418292" y="2581836"/>
            <a:ext cx="8882156" cy="27392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bn-IN" sz="4400" b="1" dirty="0" smtClean="0">
              <a:latin typeface="NikoshBAN" panose="02000000000000000000" pitchFamily="2" charset="0"/>
              <a:cs typeface="NikoshBAN" panose="02000000000000000000" pitchFamily="2" charset="0"/>
            </a:endParaRPr>
          </a:p>
          <a:p>
            <a:r>
              <a:rPr lang="bn-IN" sz="4400" b="1" dirty="0" smtClean="0">
                <a:latin typeface="NikoshBAN" panose="02000000000000000000" pitchFamily="2" charset="0"/>
                <a:cs typeface="NikoshBAN" panose="02000000000000000000" pitchFamily="2" charset="0"/>
              </a:rPr>
              <a:t>প্রশ্নঃ বাড়িতে কাজে সহায়তাকারীর প্রতি আমাদের আচরণ কেমন হওয়া উচিত? ৫টি বাক্যে লেখ। </a:t>
            </a:r>
            <a:endParaRPr lang="bn-IN" sz="4400" b="1" dirty="0">
              <a:latin typeface="NikoshBAN" panose="02000000000000000000" pitchFamily="2" charset="0"/>
              <a:cs typeface="NikoshBAN" panose="02000000000000000000" pitchFamily="2" charset="0"/>
            </a:endParaRPr>
          </a:p>
          <a:p>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5616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E0A828D-BF87-4421-ACA9-893B5ABB2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 xmlns:a16="http://schemas.microsoft.com/office/drawing/2014/main" id="{D630E5FE-5977-45FC-8F26-5B65FE5B3532}"/>
              </a:ext>
            </a:extLst>
          </p:cNvPr>
          <p:cNvSpPr txBox="1"/>
          <p:nvPr/>
        </p:nvSpPr>
        <p:spPr>
          <a:xfrm>
            <a:off x="3860800" y="863600"/>
            <a:ext cx="4991100" cy="707886"/>
          </a:xfrm>
          <a:prstGeom prst="rect">
            <a:avLst/>
          </a:prstGeom>
          <a:noFill/>
        </p:spPr>
        <p:txBody>
          <a:bodyPr wrap="square" rtlCol="0">
            <a:spAutoFit/>
          </a:bodyPr>
          <a:lstStyle/>
          <a:p>
            <a:pPr algn="ctr"/>
            <a:r>
              <a:rPr lang="bn-IN"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41C05CBF-0684-46C7-9ED0-43BA128C84D5}"/>
              </a:ext>
            </a:extLst>
          </p:cNvPr>
          <p:cNvSpPr txBox="1"/>
          <p:nvPr/>
        </p:nvSpPr>
        <p:spPr>
          <a:xfrm>
            <a:off x="4894729" y="2585134"/>
            <a:ext cx="6274547" cy="2554545"/>
          </a:xfrm>
          <a:prstGeom prst="rect">
            <a:avLst/>
          </a:prstGeom>
          <a:noFill/>
        </p:spPr>
        <p:txBody>
          <a:bodyPr wrap="square" rtlCol="0">
            <a:spAutoFit/>
          </a:bodyPr>
          <a:lstStyle/>
          <a:p>
            <a:r>
              <a:rPr lang="en-US" sz="4000" b="1" dirty="0" err="1" smtClean="0">
                <a:latin typeface="NikoshBAN" panose="02000000000000000000" pitchFamily="2" charset="0"/>
                <a:cs typeface="NikoshBAN" panose="02000000000000000000" pitchFamily="2" charset="0"/>
              </a:rPr>
              <a:t>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পরশ</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মামুদ</a:t>
            </a:r>
            <a:endParaRPr lang="en-US" sz="4000" b="1" dirty="0" smtClean="0">
              <a:latin typeface="NikoshBAN" panose="02000000000000000000" pitchFamily="2" charset="0"/>
              <a:cs typeface="NikoshBAN" panose="02000000000000000000" pitchFamily="2" charset="0"/>
            </a:endParaRPr>
          </a:p>
          <a:p>
            <a:r>
              <a:rPr lang="en-US" sz="4000" b="1" dirty="0" err="1" smtClean="0">
                <a:latin typeface="NikoshBAN" panose="02000000000000000000" pitchFamily="2" charset="0"/>
                <a:cs typeface="NikoshBAN" panose="02000000000000000000" pitchFamily="2" charset="0"/>
              </a:rPr>
              <a:t>সহকারি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শিক্ষক</a:t>
            </a:r>
            <a:endParaRPr lang="en-US" sz="4000" b="1" dirty="0" smtClean="0">
              <a:latin typeface="NikoshBAN" panose="02000000000000000000" pitchFamily="2" charset="0"/>
              <a:cs typeface="NikoshBAN" panose="02000000000000000000" pitchFamily="2" charset="0"/>
            </a:endParaRPr>
          </a:p>
          <a:p>
            <a:r>
              <a:rPr lang="en-US" sz="4000" b="1" dirty="0" err="1" smtClean="0">
                <a:latin typeface="NikoshBAN" panose="02000000000000000000" pitchFamily="2" charset="0"/>
                <a:cs typeface="NikoshBAN" panose="02000000000000000000" pitchFamily="2" charset="0"/>
              </a:rPr>
              <a:t>জারুলছড়ি</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সরকারি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প্রাথমিক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বিদ্যালয়</a:t>
            </a:r>
            <a:endParaRPr lang="en-US" sz="4000" b="1" dirty="0" smtClean="0">
              <a:latin typeface="NikoshBAN" panose="02000000000000000000" pitchFamily="2" charset="0"/>
              <a:cs typeface="NikoshBAN" panose="02000000000000000000" pitchFamily="2" charset="0"/>
            </a:endParaRPr>
          </a:p>
          <a:p>
            <a:r>
              <a:rPr lang="en-US" sz="4000" b="1" dirty="0" err="1" smtClean="0">
                <a:latin typeface="NikoshBAN" panose="02000000000000000000" pitchFamily="2" charset="0"/>
                <a:cs typeface="NikoshBAN" panose="02000000000000000000" pitchFamily="2" charset="0"/>
              </a:rPr>
              <a:t>লক্ষ্মীছড়ি</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খাগড়াছড়ি</a:t>
            </a:r>
            <a:r>
              <a:rPr lang="en-US" sz="4000" b="1" dirty="0" smtClean="0">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07" y="2094327"/>
            <a:ext cx="3241081" cy="3526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0394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B302FB5-51AD-40C5-9F5A-946EACA0D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3620"/>
          </a:xfrm>
          <a:prstGeom prst="rect">
            <a:avLst/>
          </a:prstGeom>
        </p:spPr>
      </p:pic>
      <p:sp>
        <p:nvSpPr>
          <p:cNvPr id="5" name="TextBox 4">
            <a:extLst>
              <a:ext uri="{FF2B5EF4-FFF2-40B4-BE49-F238E27FC236}">
                <a16:creationId xmlns="" xmlns:a16="http://schemas.microsoft.com/office/drawing/2014/main" id="{50A75575-ABAA-4FDA-BDA7-901F1EF37E84}"/>
              </a:ext>
            </a:extLst>
          </p:cNvPr>
          <p:cNvSpPr txBox="1"/>
          <p:nvPr/>
        </p:nvSpPr>
        <p:spPr>
          <a:xfrm>
            <a:off x="2254250" y="1420842"/>
            <a:ext cx="8267700" cy="4524315"/>
          </a:xfrm>
          <a:prstGeom prst="rect">
            <a:avLst/>
          </a:prstGeom>
          <a:noFill/>
        </p:spPr>
        <p:txBody>
          <a:bodyPr wrap="square" rtlCol="0">
            <a:spAutoFit/>
          </a:bodyPr>
          <a:lstStyle/>
          <a:p>
            <a:r>
              <a:rPr lang="bn-IN" sz="9600" b="1" dirty="0">
                <a:latin typeface="NikoshBAN" panose="02000000000000000000" pitchFamily="2" charset="0"/>
                <a:cs typeface="NikoshBAN" panose="02000000000000000000" pitchFamily="2" charset="0"/>
              </a:rPr>
              <a:t>সবাই</a:t>
            </a:r>
          </a:p>
          <a:p>
            <a:r>
              <a:rPr lang="bn-IN" sz="9600" b="1" dirty="0">
                <a:latin typeface="NikoshBAN" panose="02000000000000000000" pitchFamily="2" charset="0"/>
                <a:cs typeface="NikoshBAN" panose="02000000000000000000" pitchFamily="2" charset="0"/>
              </a:rPr>
              <a:t>      কে</a:t>
            </a:r>
          </a:p>
          <a:p>
            <a:r>
              <a:rPr lang="bn-IN" sz="9600" b="1" dirty="0">
                <a:latin typeface="NikoshBAN" panose="02000000000000000000" pitchFamily="2" charset="0"/>
                <a:cs typeface="NikoshBAN" panose="02000000000000000000" pitchFamily="2" charset="0"/>
              </a:rPr>
              <a:t>        ধন্যবাদ</a:t>
            </a:r>
            <a:endParaRPr lang="en-US" sz="9600" b="1" dirty="0">
              <a:latin typeface="NikoshBAN" panose="02000000000000000000" pitchFamily="2" charset="0"/>
              <a:cs typeface="NikoshBAN" panose="02000000000000000000" pitchFamily="2" charset="0"/>
            </a:endParaRPr>
          </a:p>
        </p:txBody>
      </p:sp>
      <p:sp>
        <p:nvSpPr>
          <p:cNvPr id="6" name="Smiley Face 5">
            <a:extLst>
              <a:ext uri="{FF2B5EF4-FFF2-40B4-BE49-F238E27FC236}">
                <a16:creationId xmlns="" xmlns:a16="http://schemas.microsoft.com/office/drawing/2014/main" id="{9C61CC79-D84B-449A-A2F8-0038720F806C}"/>
              </a:ext>
            </a:extLst>
          </p:cNvPr>
          <p:cNvSpPr/>
          <p:nvPr/>
        </p:nvSpPr>
        <p:spPr>
          <a:xfrm>
            <a:off x="6096000" y="1625600"/>
            <a:ext cx="3949700" cy="2832100"/>
          </a:xfrm>
          <a:prstGeom prst="smileyFac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76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D92B32E-0E44-4E4A-9019-29B66187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 y="4046"/>
            <a:ext cx="12192000" cy="6853954"/>
          </a:xfrm>
          <a:prstGeom prst="rect">
            <a:avLst/>
          </a:prstGeom>
        </p:spPr>
      </p:pic>
      <p:sp>
        <p:nvSpPr>
          <p:cNvPr id="4" name="TextBox 3">
            <a:extLst>
              <a:ext uri="{FF2B5EF4-FFF2-40B4-BE49-F238E27FC236}">
                <a16:creationId xmlns="" xmlns:a16="http://schemas.microsoft.com/office/drawing/2014/main" id="{85B711CB-CD3C-4685-814C-6AA881928BE8}"/>
              </a:ext>
            </a:extLst>
          </p:cNvPr>
          <p:cNvSpPr txBox="1"/>
          <p:nvPr/>
        </p:nvSpPr>
        <p:spPr>
          <a:xfrm>
            <a:off x="1393371" y="1110801"/>
            <a:ext cx="5702300" cy="923330"/>
          </a:xfrm>
          <a:prstGeom prst="rect">
            <a:avLst/>
          </a:prstGeom>
          <a:noFill/>
        </p:spPr>
        <p:txBody>
          <a:bodyPr wrap="square" rtlCol="0">
            <a:spAutoFit/>
          </a:bodyPr>
          <a:lstStyle/>
          <a:p>
            <a:pPr algn="ctr"/>
            <a:r>
              <a:rPr lang="bn-IN" sz="5400" b="1" u="sng" dirty="0">
                <a:latin typeface="NikoshBAN" panose="02000000000000000000" pitchFamily="2" charset="0"/>
                <a:cs typeface="NikoshBAN" panose="02000000000000000000" pitchFamily="2" charset="0"/>
              </a:rPr>
              <a:t>পাঠ পরিচিতি</a:t>
            </a:r>
            <a:endParaRPr lang="en-US" sz="5400" b="1" u="sng"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41D1A7D1-85B7-4E44-A6EA-8E14DCE580E1}"/>
              </a:ext>
            </a:extLst>
          </p:cNvPr>
          <p:cNvSpPr txBox="1"/>
          <p:nvPr/>
        </p:nvSpPr>
        <p:spPr>
          <a:xfrm>
            <a:off x="1920420" y="2544444"/>
            <a:ext cx="543288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শ্রেণীঃপঞ্চম</a:t>
            </a:r>
          </a:p>
          <a:p>
            <a:r>
              <a:rPr lang="bn-IN" sz="3600" dirty="0">
                <a:latin typeface="NikoshBAN" panose="02000000000000000000" pitchFamily="2" charset="0"/>
                <a:cs typeface="NikoshBAN" panose="02000000000000000000" pitchFamily="2" charset="0"/>
              </a:rPr>
              <a:t>বিষয়ঃবাংলাদেশ ও বিশ্ব পরিচয়</a:t>
            </a:r>
          </a:p>
          <a:p>
            <a:r>
              <a:rPr lang="bn-IN" sz="3600" dirty="0">
                <a:latin typeface="NikoshBAN" panose="02000000000000000000" pitchFamily="2" charset="0"/>
                <a:cs typeface="NikoshBAN" panose="02000000000000000000" pitchFamily="2" charset="0"/>
              </a:rPr>
              <a:t>অধ্যায়ঃ০৭</a:t>
            </a:r>
          </a:p>
          <a:p>
            <a:r>
              <a:rPr lang="bn-IN" sz="3600" dirty="0">
                <a:latin typeface="NikoshBAN" panose="02000000000000000000" pitchFamily="2" charset="0"/>
                <a:cs typeface="NikoshBAN" panose="02000000000000000000" pitchFamily="2" charset="0"/>
              </a:rPr>
              <a:t>পাঠঃ০৪-নারী অধিকার লঙ্ঘন</a:t>
            </a:r>
          </a:p>
          <a:p>
            <a:r>
              <a:rPr lang="bn-IN" sz="3600" dirty="0">
                <a:latin typeface="NikoshBAN" panose="02000000000000000000" pitchFamily="2" charset="0"/>
                <a:cs typeface="NikoshBAN" panose="02000000000000000000" pitchFamily="2" charset="0"/>
              </a:rPr>
              <a:t>সময়ঃ৩০ মিনিট</a:t>
            </a:r>
          </a:p>
          <a:p>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 xmlns:a16="http://schemas.microsoft.com/office/drawing/2014/main" id="{3F702673-8248-4F9D-A574-33E92F71A8B1}"/>
              </a:ext>
            </a:extLst>
          </p:cNvPr>
          <p:cNvPicPr>
            <a:picLocks noChangeAspect="1"/>
          </p:cNvPicPr>
          <p:nvPr/>
        </p:nvPicPr>
        <p:blipFill>
          <a:blip r:embed="rId3"/>
          <a:stretch>
            <a:fillRect/>
          </a:stretch>
        </p:blipFill>
        <p:spPr>
          <a:xfrm>
            <a:off x="6079671" y="3424954"/>
            <a:ext cx="32657" cy="8092"/>
          </a:xfrm>
          <a:prstGeom prst="rect">
            <a:avLst/>
          </a:prstGeom>
        </p:spPr>
      </p:pic>
      <p:pic>
        <p:nvPicPr>
          <p:cNvPr id="7" name="Picture 6">
            <a:extLst>
              <a:ext uri="{FF2B5EF4-FFF2-40B4-BE49-F238E27FC236}">
                <a16:creationId xmlns="" xmlns:a16="http://schemas.microsoft.com/office/drawing/2014/main" id="{FA75F55F-C7FE-452A-B5D2-4E1491610B13}"/>
              </a:ext>
            </a:extLst>
          </p:cNvPr>
          <p:cNvPicPr>
            <a:picLocks noChangeAspect="1"/>
          </p:cNvPicPr>
          <p:nvPr/>
        </p:nvPicPr>
        <p:blipFill>
          <a:blip r:embed="rId3"/>
          <a:stretch>
            <a:fillRect/>
          </a:stretch>
        </p:blipFill>
        <p:spPr>
          <a:xfrm rot="5400000">
            <a:off x="6232071" y="3577354"/>
            <a:ext cx="32657" cy="8092"/>
          </a:xfrm>
          <a:prstGeom prst="rect">
            <a:avLst/>
          </a:prstGeom>
        </p:spPr>
      </p:pic>
      <p:pic>
        <p:nvPicPr>
          <p:cNvPr id="10" name="Picture 9">
            <a:extLst>
              <a:ext uri="{FF2B5EF4-FFF2-40B4-BE49-F238E27FC236}">
                <a16:creationId xmlns="" xmlns:a16="http://schemas.microsoft.com/office/drawing/2014/main" id="{7C64747E-FE46-4A45-A8FA-3A3C4A139744}"/>
              </a:ext>
            </a:extLst>
          </p:cNvPr>
          <p:cNvPicPr>
            <a:picLocks noChangeAspect="1"/>
          </p:cNvPicPr>
          <p:nvPr/>
        </p:nvPicPr>
        <p:blipFill>
          <a:blip r:embed="rId4"/>
          <a:stretch>
            <a:fillRect/>
          </a:stretch>
        </p:blipFill>
        <p:spPr>
          <a:xfrm>
            <a:off x="7191829" y="1697193"/>
            <a:ext cx="4393976" cy="45033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892226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506BA4C-044C-4AE5-B80D-2230FA435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12192000" cy="6858000"/>
          </a:xfrm>
          <a:prstGeom prst="rect">
            <a:avLst/>
          </a:prstGeom>
        </p:spPr>
      </p:pic>
      <p:sp>
        <p:nvSpPr>
          <p:cNvPr id="4" name="TextBox 3">
            <a:extLst>
              <a:ext uri="{FF2B5EF4-FFF2-40B4-BE49-F238E27FC236}">
                <a16:creationId xmlns="" xmlns:a16="http://schemas.microsoft.com/office/drawing/2014/main" id="{2FA6C1E0-78E2-4256-A1CA-EA7BE2AB2D7A}"/>
              </a:ext>
            </a:extLst>
          </p:cNvPr>
          <p:cNvSpPr txBox="1"/>
          <p:nvPr/>
        </p:nvSpPr>
        <p:spPr>
          <a:xfrm>
            <a:off x="3581400" y="165100"/>
            <a:ext cx="4318000" cy="1200329"/>
          </a:xfrm>
          <a:prstGeom prst="rect">
            <a:avLst/>
          </a:prstGeom>
          <a:noFill/>
        </p:spPr>
        <p:txBody>
          <a:bodyPr wrap="square" rtlCol="0">
            <a:spAutoFit/>
          </a:bodyPr>
          <a:lstStyle/>
          <a:p>
            <a:pPr algn="ctr"/>
            <a:r>
              <a:rPr lang="bn-IN" sz="7200" b="1" u="sng" dirty="0">
                <a:latin typeface="NikoshBAN" panose="02000000000000000000" pitchFamily="2" charset="0"/>
                <a:cs typeface="NikoshBAN" panose="02000000000000000000" pitchFamily="2" charset="0"/>
              </a:rPr>
              <a:t>শিখন ফল</a:t>
            </a:r>
            <a:endParaRPr lang="en-US" sz="7200" b="1" u="sng"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4CBAA9C6-BB90-4946-9FB1-4DAD0E704523}"/>
              </a:ext>
            </a:extLst>
          </p:cNvPr>
          <p:cNvSpPr txBox="1"/>
          <p:nvPr/>
        </p:nvSpPr>
        <p:spPr>
          <a:xfrm>
            <a:off x="1549400" y="2286000"/>
            <a:ext cx="9042400"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a:solidFill>
                  <a:schemeClr val="tx1"/>
                </a:solidFill>
                <a:latin typeface="NikoshBAN" panose="02000000000000000000" pitchFamily="2" charset="0"/>
                <a:cs typeface="NikoshBAN" panose="02000000000000000000" pitchFamily="2" charset="0"/>
              </a:rPr>
              <a:t>এই পাঠ শেষে </a:t>
            </a:r>
            <a:r>
              <a:rPr lang="en-US" sz="3600" b="1" dirty="0" err="1" smtClean="0">
                <a:solidFill>
                  <a:schemeClr val="tx1"/>
                </a:solidFill>
                <a:latin typeface="NikoshBAN" panose="02000000000000000000" pitchFamily="2" charset="0"/>
                <a:cs typeface="NikoshBAN" panose="02000000000000000000" pitchFamily="2" charset="0"/>
              </a:rPr>
              <a:t>শি</a:t>
            </a:r>
            <a:r>
              <a:rPr lang="bn-IN" sz="3600" b="1" dirty="0" smtClean="0">
                <a:solidFill>
                  <a:schemeClr val="tx1"/>
                </a:solidFill>
                <a:latin typeface="NikoshBAN" panose="02000000000000000000" pitchFamily="2" charset="0"/>
                <a:cs typeface="NikoshBAN" panose="02000000000000000000" pitchFamily="2" charset="0"/>
              </a:rPr>
              <a:t>ক্ষার্থীরা</a:t>
            </a:r>
            <a:r>
              <a:rPr lang="en-US" sz="3600" b="1" dirty="0" smtClean="0">
                <a:solidFill>
                  <a:schemeClr val="tx1"/>
                </a:solidFill>
                <a:latin typeface="NikoshBAN" panose="02000000000000000000" pitchFamily="2" charset="0"/>
                <a:cs typeface="NikoshBAN" panose="02000000000000000000" pitchFamily="2" charset="0"/>
              </a:rPr>
              <a:t>…</a:t>
            </a:r>
            <a:endParaRPr lang="bn-IN" sz="3600" b="1" dirty="0">
              <a:solidFill>
                <a:schemeClr val="tx1"/>
              </a:solidFill>
              <a:latin typeface="NikoshBAN" panose="02000000000000000000" pitchFamily="2" charset="0"/>
              <a:cs typeface="NikoshBAN" panose="02000000000000000000" pitchFamily="2" charset="0"/>
            </a:endParaRPr>
          </a:p>
          <a:p>
            <a:r>
              <a:rPr lang="bn-IN" sz="3600" b="1" dirty="0">
                <a:latin typeface="NikoshBAN" panose="02000000000000000000" pitchFamily="2" charset="0"/>
                <a:cs typeface="NikoshBAN" panose="02000000000000000000" pitchFamily="2" charset="0"/>
              </a:rPr>
              <a:t>#নারী নির্যাতনের নেতিবাচক প্রভাব বর্ণনা করতে পারবে।</a:t>
            </a:r>
          </a:p>
          <a:p>
            <a:r>
              <a:rPr lang="bn-IN" sz="3600" b="1" dirty="0">
                <a:latin typeface="NikoshBAN" panose="02000000000000000000" pitchFamily="2" charset="0"/>
                <a:cs typeface="NikoshBAN" panose="02000000000000000000" pitchFamily="2" charset="0"/>
              </a:rPr>
              <a:t>#বাড়ি,বিদ্যালয় ও অন্যান্য ক্ষেত্রে বিভিন্ন সুযোগ-সুবিধা ও অধিকারের ক্ষেত্রে নারী-পুরুষের প্রতি সমান </a:t>
            </a:r>
            <a:r>
              <a:rPr lang="bn-IN" sz="3600" b="1" dirty="0" smtClean="0">
                <a:latin typeface="NikoshBAN" panose="02000000000000000000" pitchFamily="2" charset="0"/>
                <a:cs typeface="NikoshBAN" panose="02000000000000000000" pitchFamily="2" charset="0"/>
              </a:rPr>
              <a:t>আচর</a:t>
            </a:r>
            <a:r>
              <a:rPr lang="en-US" sz="3600" b="1" dirty="0" err="1" smtClean="0">
                <a:latin typeface="NikoshBAN" panose="02000000000000000000" pitchFamily="2" charset="0"/>
                <a:cs typeface="NikoshBAN" panose="02000000000000000000" pitchFamily="2" charset="0"/>
              </a:rPr>
              <a:t>ণে</a:t>
            </a:r>
            <a:r>
              <a:rPr lang="bn-IN" sz="3600" b="1" dirty="0" smtClean="0">
                <a:latin typeface="NikoshBAN" panose="02000000000000000000" pitchFamily="2" charset="0"/>
                <a:cs typeface="NikoshBAN" panose="02000000000000000000" pitchFamily="2" charset="0"/>
              </a:rPr>
              <a:t>র </a:t>
            </a:r>
            <a:r>
              <a:rPr lang="bn-IN" sz="3600" b="1" dirty="0">
                <a:latin typeface="NikoshBAN" panose="02000000000000000000" pitchFamily="2" charset="0"/>
                <a:cs typeface="NikoshBAN" panose="02000000000000000000" pitchFamily="2" charset="0"/>
              </a:rPr>
              <a:t>গুরুত্ব বলতে পারবে। </a:t>
            </a:r>
          </a:p>
          <a:p>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533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F298B50-EFBA-4DA0-94D3-FA985F72F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6946900"/>
          </a:xfrm>
          <a:prstGeom prst="rect">
            <a:avLst/>
          </a:prstGeom>
        </p:spPr>
      </p:pic>
      <p:sp>
        <p:nvSpPr>
          <p:cNvPr id="2" name="TextBox 1">
            <a:extLst>
              <a:ext uri="{FF2B5EF4-FFF2-40B4-BE49-F238E27FC236}">
                <a16:creationId xmlns="" xmlns:a16="http://schemas.microsoft.com/office/drawing/2014/main" id="{68F834B3-A777-491B-A16B-9608EFEF0A75}"/>
              </a:ext>
            </a:extLst>
          </p:cNvPr>
          <p:cNvSpPr txBox="1"/>
          <p:nvPr/>
        </p:nvSpPr>
        <p:spPr>
          <a:xfrm>
            <a:off x="2599103" y="210038"/>
            <a:ext cx="7881327" cy="707886"/>
          </a:xfrm>
          <a:prstGeom prst="rect">
            <a:avLst/>
          </a:prstGeom>
          <a:noFill/>
        </p:spPr>
        <p:txBody>
          <a:bodyPr wrap="square" rtlCol="0">
            <a:spAutoFit/>
          </a:bodyPr>
          <a:lstStyle/>
          <a:p>
            <a:pPr algn="ctr"/>
            <a:r>
              <a:rPr lang="bn-IN" sz="4000" b="1" u="sng" dirty="0">
                <a:latin typeface="NikoshBAN" panose="02000000000000000000" pitchFamily="2" charset="0"/>
                <a:cs typeface="NikoshBAN" panose="02000000000000000000" pitchFamily="2" charset="0"/>
              </a:rPr>
              <a:t>নিচের ছবিগুলো মনোযোগ সহকারে লক্ষ্য কর</a:t>
            </a:r>
            <a:endParaRPr lang="en-US" sz="4000" b="1" u="sng"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 xmlns:a16="http://schemas.microsoft.com/office/drawing/2014/main" id="{7AF0C7B3-C75A-4922-AD0C-16C363ECB764}"/>
              </a:ext>
            </a:extLst>
          </p:cNvPr>
          <p:cNvPicPr>
            <a:picLocks noChangeAspect="1"/>
          </p:cNvPicPr>
          <p:nvPr/>
        </p:nvPicPr>
        <p:blipFill>
          <a:blip r:embed="rId4"/>
          <a:stretch>
            <a:fillRect/>
          </a:stretch>
        </p:blipFill>
        <p:spPr>
          <a:xfrm>
            <a:off x="744415" y="1288561"/>
            <a:ext cx="5435600" cy="407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E9FDC67D-BB36-4B31-957D-FD7EDB074DAE}"/>
              </a:ext>
            </a:extLst>
          </p:cNvPr>
          <p:cNvPicPr>
            <a:picLocks noChangeAspect="1"/>
          </p:cNvPicPr>
          <p:nvPr/>
        </p:nvPicPr>
        <p:blipFill>
          <a:blip r:embed="rId5"/>
          <a:stretch>
            <a:fillRect/>
          </a:stretch>
        </p:blipFill>
        <p:spPr>
          <a:xfrm>
            <a:off x="6400800" y="1335454"/>
            <a:ext cx="5486400" cy="407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 xmlns:a16="http://schemas.microsoft.com/office/drawing/2014/main" id="{B6D6FE41-5CCA-4996-8C70-9338A96858A2}"/>
              </a:ext>
            </a:extLst>
          </p:cNvPr>
          <p:cNvSpPr txBox="1"/>
          <p:nvPr/>
        </p:nvSpPr>
        <p:spPr>
          <a:xfrm>
            <a:off x="1186962" y="5716081"/>
            <a:ext cx="38227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b="1" dirty="0">
                <a:latin typeface="NikoshBAN" panose="02000000000000000000" pitchFamily="2" charset="0"/>
                <a:cs typeface="NikoshBAN" panose="02000000000000000000" pitchFamily="2" charset="0"/>
              </a:rPr>
              <a:t>নারী ও শিশু পাচার</a:t>
            </a:r>
            <a:endParaRPr lang="en-US" sz="36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13C20EE9-61C6-41FF-AB29-64DAE19E35D3}"/>
              </a:ext>
            </a:extLst>
          </p:cNvPr>
          <p:cNvSpPr txBox="1"/>
          <p:nvPr/>
        </p:nvSpPr>
        <p:spPr>
          <a:xfrm>
            <a:off x="6166338" y="5818083"/>
            <a:ext cx="542583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b="1" dirty="0">
                <a:latin typeface="NikoshBAN" panose="02000000000000000000" pitchFamily="2" charset="0"/>
                <a:cs typeface="NikoshBAN" panose="02000000000000000000" pitchFamily="2" charset="0"/>
              </a:rPr>
              <a:t>গৃহকাজে সহায়তাকারী নির্যাতিত হচ্ছে</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4335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DBDB3E9-BB0E-4F2D-A2E7-4D8C4B45D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39"/>
            <a:ext cx="12192000" cy="6967739"/>
          </a:xfrm>
          <a:prstGeom prst="rect">
            <a:avLst/>
          </a:prstGeom>
        </p:spPr>
      </p:pic>
      <p:pic>
        <p:nvPicPr>
          <p:cNvPr id="6" name="Picture 5">
            <a:extLst>
              <a:ext uri="{FF2B5EF4-FFF2-40B4-BE49-F238E27FC236}">
                <a16:creationId xmlns="" xmlns:a16="http://schemas.microsoft.com/office/drawing/2014/main" id="{01B9D6B0-FC94-4CF5-883F-C79BF3207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401" y="864175"/>
            <a:ext cx="5359400" cy="2882900"/>
          </a:xfrm>
          <a:prstGeom prst="rect">
            <a:avLst/>
          </a:prstGeom>
        </p:spPr>
      </p:pic>
      <p:pic>
        <p:nvPicPr>
          <p:cNvPr id="8" name="Picture 7">
            <a:extLst>
              <a:ext uri="{FF2B5EF4-FFF2-40B4-BE49-F238E27FC236}">
                <a16:creationId xmlns="" xmlns:a16="http://schemas.microsoft.com/office/drawing/2014/main" id="{4C41B9C9-3A0E-4F73-88C7-8FB0773B8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587" y="4024750"/>
            <a:ext cx="4574197" cy="2833250"/>
          </a:xfrm>
          <a:prstGeom prst="rect">
            <a:avLst/>
          </a:prstGeom>
        </p:spPr>
      </p:pic>
      <p:pic>
        <p:nvPicPr>
          <p:cNvPr id="10" name="Picture 9">
            <a:extLst>
              <a:ext uri="{FF2B5EF4-FFF2-40B4-BE49-F238E27FC236}">
                <a16:creationId xmlns="" xmlns:a16="http://schemas.microsoft.com/office/drawing/2014/main" id="{BC9CEEC3-1D35-4412-BF88-5C0F7E091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1" y="813950"/>
            <a:ext cx="5207000" cy="2983350"/>
          </a:xfrm>
          <a:prstGeom prst="rect">
            <a:avLst/>
          </a:prstGeom>
        </p:spPr>
      </p:pic>
      <p:sp>
        <p:nvSpPr>
          <p:cNvPr id="2" name="TextBox 1">
            <a:extLst>
              <a:ext uri="{FF2B5EF4-FFF2-40B4-BE49-F238E27FC236}">
                <a16:creationId xmlns="" xmlns:a16="http://schemas.microsoft.com/office/drawing/2014/main" id="{18B24A72-0E4F-4AAB-A00C-4808AED32F83}"/>
              </a:ext>
            </a:extLst>
          </p:cNvPr>
          <p:cNvSpPr txBox="1"/>
          <p:nvPr/>
        </p:nvSpPr>
        <p:spPr>
          <a:xfrm>
            <a:off x="2851150" y="102175"/>
            <a:ext cx="6222512"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এই ছবিগুলোতে কি দেখতে পাচ্ছ?</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7915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9FCA9EB-29A7-4E1E-BD0D-EB2A728C3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900"/>
            <a:ext cx="12191999" cy="6858000"/>
          </a:xfrm>
          <a:prstGeom prst="rect">
            <a:avLst/>
          </a:prstGeom>
        </p:spPr>
      </p:pic>
      <p:sp>
        <p:nvSpPr>
          <p:cNvPr id="4" name="TextBox 3">
            <a:extLst>
              <a:ext uri="{FF2B5EF4-FFF2-40B4-BE49-F238E27FC236}">
                <a16:creationId xmlns="" xmlns:a16="http://schemas.microsoft.com/office/drawing/2014/main" id="{10E16464-2C7E-4885-BBED-620D59553D87}"/>
              </a:ext>
            </a:extLst>
          </p:cNvPr>
          <p:cNvSpPr txBox="1"/>
          <p:nvPr/>
        </p:nvSpPr>
        <p:spPr>
          <a:xfrm>
            <a:off x="1015996" y="218176"/>
            <a:ext cx="393700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আজকের </a:t>
            </a:r>
            <a:r>
              <a:rPr lang="bn-IN" sz="5400" b="1" dirty="0" smtClean="0">
                <a:latin typeface="NikoshBAN" panose="02000000000000000000" pitchFamily="2" charset="0"/>
                <a:cs typeface="NikoshBAN" panose="02000000000000000000" pitchFamily="2" charset="0"/>
              </a:rPr>
              <a:t>পাঠ...</a:t>
            </a:r>
            <a:endParaRPr lang="en-US" sz="54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2D430376-7739-4981-A2A9-ED28BE5D43C8}"/>
              </a:ext>
            </a:extLst>
          </p:cNvPr>
          <p:cNvSpPr txBox="1"/>
          <p:nvPr/>
        </p:nvSpPr>
        <p:spPr>
          <a:xfrm>
            <a:off x="3435348" y="737872"/>
            <a:ext cx="8166100" cy="1569660"/>
          </a:xfrm>
          <a:prstGeom prst="rect">
            <a:avLst/>
          </a:prstGeom>
          <a:noFill/>
        </p:spPr>
        <p:txBody>
          <a:bodyPr wrap="square" rtlCol="0">
            <a:spAutoFit/>
          </a:bodyPr>
          <a:lstStyle/>
          <a:p>
            <a:pPr algn="ctr"/>
            <a:r>
              <a:rPr lang="bn-IN" sz="9600" b="1" dirty="0">
                <a:latin typeface="NikoshBAN" panose="02000000000000000000" pitchFamily="2" charset="0"/>
                <a:cs typeface="NikoshBAN" panose="02000000000000000000" pitchFamily="2" charset="0"/>
              </a:rPr>
              <a:t>নারী অধিকার লঙ্ঘন</a:t>
            </a:r>
            <a:endParaRPr lang="en-US" sz="9600" b="1" dirty="0">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 xmlns:a16="http://schemas.microsoft.com/office/drawing/2014/main" id="{B62184BA-3DB7-4AAB-8274-22603E4B857F}"/>
              </a:ext>
            </a:extLst>
          </p:cNvPr>
          <p:cNvPicPr>
            <a:picLocks noChangeAspect="1"/>
          </p:cNvPicPr>
          <p:nvPr/>
        </p:nvPicPr>
        <p:blipFill>
          <a:blip r:embed="rId3"/>
          <a:stretch>
            <a:fillRect/>
          </a:stretch>
        </p:blipFill>
        <p:spPr>
          <a:xfrm>
            <a:off x="1015996" y="2057400"/>
            <a:ext cx="10185404" cy="4178300"/>
          </a:xfrm>
          <a:prstGeom prst="rect">
            <a:avLst/>
          </a:prstGeom>
        </p:spPr>
      </p:pic>
    </p:spTree>
    <p:extLst>
      <p:ext uri="{BB962C8B-B14F-4D97-AF65-F5344CB8AC3E}">
        <p14:creationId xmlns:p14="http://schemas.microsoft.com/office/powerpoint/2010/main" val="138420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FDA9090-404B-4532-8F46-C0E2E6873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5AD53EEE-68A1-47B5-A29F-E56889D621DB}"/>
              </a:ext>
            </a:extLst>
          </p:cNvPr>
          <p:cNvSpPr txBox="1"/>
          <p:nvPr/>
        </p:nvSpPr>
        <p:spPr>
          <a:xfrm>
            <a:off x="254000" y="345758"/>
            <a:ext cx="116840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anose="05000000000000000000" pitchFamily="2" charset="2"/>
              <a:buChar char="q"/>
            </a:pPr>
            <a:r>
              <a:rPr lang="bn-IN" sz="3200" b="1" dirty="0">
                <a:latin typeface="NikoshBAN" panose="02000000000000000000" pitchFamily="2" charset="0"/>
                <a:cs typeface="NikoshBAN" panose="02000000000000000000" pitchFamily="2" charset="0"/>
              </a:rPr>
              <a:t>মেয়েরা ছেলেদের মতো সমান সুযোগ পায়না।এতে করে নারীর অধিকার লঙ্ঘিত হচ্ছে।মেয়েরা মাধ্যমিকের গন্ডি পার করলেও উচ্চ শিক্ষার সুযোগ পায় খুব সামান্য।নারী মানে মেয়ে,মহিলা। প্রতিদিনই অসংখ্য নারীর মানবাধিকার হরণ হচ্ছে,রাষ্ট্রের সাংবিধানিক নিশ্চয়তা ভুলুন্ঠিত হচ্ছে এবং নারীর অধিকারহীনতা ও অসহায়ত্ব বেড়ে চলছে।</a:t>
            </a:r>
          </a:p>
          <a:p>
            <a:r>
              <a:rPr lang="bn-IN" sz="3200" b="1" dirty="0">
                <a:latin typeface="NikoshBAN" panose="02000000000000000000" pitchFamily="2" charset="0"/>
                <a:cs typeface="NikoshBAN" panose="02000000000000000000" pitchFamily="2" charset="0"/>
              </a:rPr>
              <a:t>আমাদের দেশের নারীদের অধিকার সচেতনতার অভাব এবং বিদ্যমান আইনের প্রয়োগগত সীমাবদ্ধতার কারণে নারীরা একদিকে যেমন তাদের ন্যায্য অধিকার ভোগ এবং আইনী সহায়তা প্রাপ্তির সুফল থেকে বঞ্চিত,অন্যদিকে বৈষম্যমূলক আইনের উপস্থিতি তাদের অবস্থাকে আরো বেশি নাজুক করে তুলছে।</a:t>
            </a:r>
          </a:p>
          <a:p>
            <a:r>
              <a:rPr lang="bn-IN"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 xmlns:a16="http://schemas.microsoft.com/office/drawing/2014/main" id="{0F09D8AC-210C-4C53-B3F5-3411CC35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4203700"/>
            <a:ext cx="5410200" cy="2654300"/>
          </a:xfrm>
          <a:prstGeom prst="rect">
            <a:avLst/>
          </a:prstGeom>
        </p:spPr>
      </p:pic>
    </p:spTree>
    <p:extLst>
      <p:ext uri="{BB962C8B-B14F-4D97-AF65-F5344CB8AC3E}">
        <p14:creationId xmlns:p14="http://schemas.microsoft.com/office/powerpoint/2010/main" val="4204262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C11E4E7-59DF-4B69-9744-B16D911501EC}"/>
              </a:ext>
            </a:extLst>
          </p:cNvPr>
          <p:cNvSpPr/>
          <p:nvPr/>
        </p:nvSpPr>
        <p:spPr>
          <a:xfrm>
            <a:off x="0" y="15240"/>
            <a:ext cx="12192000" cy="69977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678A48C-AF35-4074-80B9-EFF58707B235}"/>
              </a:ext>
            </a:extLst>
          </p:cNvPr>
          <p:cNvSpPr txBox="1"/>
          <p:nvPr/>
        </p:nvSpPr>
        <p:spPr>
          <a:xfrm>
            <a:off x="2393950" y="5875110"/>
            <a:ext cx="67945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চাকরির ক্ষেত্রে ও মেয়েরা পিছিয়ে থাকে</a:t>
            </a:r>
            <a:endParaRPr lang="en-US" sz="40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 xmlns:a16="http://schemas.microsoft.com/office/drawing/2014/main" id="{F66DA0C9-3C4A-450E-976D-FB2E37D21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079" y="633046"/>
            <a:ext cx="6088129" cy="480646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4" y="716280"/>
            <a:ext cx="5522595"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7665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377</Words>
  <Application>Microsoft Office PowerPoint</Application>
  <PresentationFormat>Widescreen</PresentationFormat>
  <Paragraphs>60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Md. Parash Mamud</cp:lastModifiedBy>
  <cp:revision>66</cp:revision>
  <dcterms:created xsi:type="dcterms:W3CDTF">2020-06-08T15:57:50Z</dcterms:created>
  <dcterms:modified xsi:type="dcterms:W3CDTF">2020-06-28T06:20:37Z</dcterms:modified>
</cp:coreProperties>
</file>