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8" r:id="rId2"/>
    <p:sldId id="277" r:id="rId3"/>
    <p:sldId id="264" r:id="rId4"/>
    <p:sldId id="278" r:id="rId5"/>
    <p:sldId id="272" r:id="rId6"/>
    <p:sldId id="260" r:id="rId7"/>
    <p:sldId id="266" r:id="rId8"/>
    <p:sldId id="261" r:id="rId9"/>
    <p:sldId id="265" r:id="rId10"/>
    <p:sldId id="268" r:id="rId11"/>
    <p:sldId id="276" r:id="rId12"/>
    <p:sldId id="274" r:id="rId13"/>
    <p:sldId id="273" r:id="rId14"/>
    <p:sldId id="282" r:id="rId15"/>
    <p:sldId id="28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5F5F5F"/>
    <a:srgbClr val="009999"/>
    <a:srgbClr val="000099"/>
    <a:srgbClr val="FF3300"/>
    <a:srgbClr val="CC99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6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1520F-74A8-4AEF-B988-1EA31A25B680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E4DB2-F715-4FE7-A644-C0F64788B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5158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4C8E8-CD9D-40A8-8695-DECBD2145450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9B04E-B063-4FAD-BBBC-A2D580F8A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7428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9B04E-B063-4FAD-BBBC-A2D580F8AD46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dphofmr@biul@gmail.COM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87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D9B04E-B063-4FAD-BBBC-A2D580F8AD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71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D9B04E-B063-4FAD-BBBC-A2D580F8AD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890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D9B04E-B063-4FAD-BBBC-A2D580F8AD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95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D9B04E-B063-4FAD-BBBC-A2D580F8AD4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358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9E707-DE6B-438E-A349-CC35CE9EE177}" type="datetime1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214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6871-ABA4-4CC1-B537-8A4CD63BF966}" type="datetime1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2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8CAA-5D0C-40FC-80EF-10BDDB27BE66}" type="datetime1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99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B76D-9B14-4F44-8161-AFA3301D03D5}" type="datetime1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04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C77B8-D918-480D-A9A8-4F5B32637A1A}" type="datetime1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74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1458D-4DF2-42DC-AC86-4D0266F744AF}" type="datetime1">
              <a:rPr lang="en-US" smtClean="0"/>
              <a:t>6/27/2020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5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B931-D5E6-45F3-AB90-3517E3129097}" type="datetime1">
              <a:rPr lang="en-US" smtClean="0"/>
              <a:t>6/27/2020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046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0D174-A46D-4D1A-9F8A-1AFA8DC7E8D1}" type="datetime1">
              <a:rPr lang="en-US" smtClean="0"/>
              <a:t>6/27/2020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82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A41CD-7EE0-4911-A496-4CB4AF4C7B54}" type="datetime1">
              <a:rPr lang="en-US" smtClean="0"/>
              <a:t>6/27/2020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807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F92CB-D95E-4366-94CD-F8B894D40F61}" type="datetime1">
              <a:rPr lang="en-US" smtClean="0"/>
              <a:t>6/27/2020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95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5EE08-14E0-440E-8F63-76DBE69C4583}" type="datetime1">
              <a:rPr lang="en-US" smtClean="0"/>
              <a:t>6/27/2020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73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F7F32-92CE-469C-A63D-CE85D46BC0A1}" type="datetime1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62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gif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7" Type="http://schemas.openxmlformats.org/officeDocument/2006/relationships/image" Target="../media/image39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gif"/><Relationship Id="rId5" Type="http://schemas.openxmlformats.org/officeDocument/2006/relationships/image" Target="../media/image37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2.jpeg"/><Relationship Id="rId7" Type="http://schemas.openxmlformats.org/officeDocument/2006/relationships/image" Target="../media/image4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43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" TargetMode="External"/><Relationship Id="rId3" Type="http://schemas.openxmlformats.org/officeDocument/2006/relationships/image" Target="../media/image19.jpg"/><Relationship Id="rId7" Type="http://schemas.openxmlformats.org/officeDocument/2006/relationships/hyperlink" Target="http://www.google.com/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gif"/><Relationship Id="rId11" Type="http://schemas.openxmlformats.org/officeDocument/2006/relationships/image" Target="../media/image45.jpeg"/><Relationship Id="rId5" Type="http://schemas.openxmlformats.org/officeDocument/2006/relationships/image" Target="../media/image8.jpg"/><Relationship Id="rId10" Type="http://schemas.openxmlformats.org/officeDocument/2006/relationships/image" Target="../media/image34.gif"/><Relationship Id="rId4" Type="http://schemas.openxmlformats.org/officeDocument/2006/relationships/image" Target="../media/image11.jp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0.png"/><Relationship Id="rId5" Type="http://schemas.microsoft.com/office/2007/relationships/hdphoto" Target="../media/hdphoto2.wdp"/><Relationship Id="rId10" Type="http://schemas.openxmlformats.org/officeDocument/2006/relationships/image" Target="../media/image19.jpg"/><Relationship Id="rId4" Type="http://schemas.openxmlformats.org/officeDocument/2006/relationships/image" Target="../media/image17.png"/><Relationship Id="rId9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30.jpg"/><Relationship Id="rId4" Type="http://schemas.openxmlformats.org/officeDocument/2006/relationships/image" Target="../media/image29.gif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5.jpg"/><Relationship Id="rId7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.jpg"/><Relationship Id="rId4" Type="http://schemas.openxmlformats.org/officeDocument/2006/relationships/image" Target="../media/image3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002108" y="188185"/>
            <a:ext cx="5955217" cy="3935478"/>
            <a:chOff x="3804211" y="713429"/>
            <a:chExt cx="5955217" cy="3935478"/>
          </a:xfrm>
          <a:blipFill>
            <a:blip r:embed="rId4"/>
            <a:stretch>
              <a:fillRect/>
            </a:stretch>
          </a:blipFill>
        </p:grpSpPr>
        <p:sp>
          <p:nvSpPr>
            <p:cNvPr id="10" name="5-Point Star 9"/>
            <p:cNvSpPr/>
            <p:nvPr/>
          </p:nvSpPr>
          <p:spPr>
            <a:xfrm>
              <a:off x="3804211" y="713429"/>
              <a:ext cx="5955217" cy="3935478"/>
            </a:xfrm>
            <a:prstGeom prst="star7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6960" y="1466114"/>
              <a:ext cx="3698416" cy="2302474"/>
            </a:xfrm>
            <a:prstGeom prst="star7">
              <a:avLst/>
            </a:prstGeom>
            <a:grpFill/>
            <a:ln>
              <a:solidFill>
                <a:schemeClr val="tx1"/>
              </a:solidFill>
            </a:ln>
          </p:spPr>
        </p:pic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171F2-CAEE-4402-93DF-A2798E9E8B98}" type="datetime1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228004" y="169990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০১ মিনিট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8639100" y="539322"/>
            <a:ext cx="3177808" cy="2955338"/>
            <a:chOff x="3913880" y="409741"/>
            <a:chExt cx="5446967" cy="2749485"/>
          </a:xfrm>
          <a:blipFill>
            <a:blip r:embed="rId6"/>
            <a:stretch>
              <a:fillRect/>
            </a:stretch>
          </a:blipFill>
        </p:grpSpPr>
        <p:grpSp>
          <p:nvGrpSpPr>
            <p:cNvPr id="13" name="Group 12"/>
            <p:cNvGrpSpPr/>
            <p:nvPr/>
          </p:nvGrpSpPr>
          <p:grpSpPr>
            <a:xfrm>
              <a:off x="3913880" y="409741"/>
              <a:ext cx="5446967" cy="1921337"/>
              <a:chOff x="6757060" y="2413461"/>
              <a:chExt cx="1998921" cy="1921337"/>
            </a:xfrm>
            <a:grpFill/>
          </p:grpSpPr>
          <p:sp>
            <p:nvSpPr>
              <p:cNvPr id="15" name="10-Point Star 4"/>
              <p:cNvSpPr/>
              <p:nvPr/>
            </p:nvSpPr>
            <p:spPr>
              <a:xfrm>
                <a:off x="6757060" y="2413461"/>
                <a:ext cx="1998921" cy="1921337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02217" y="2831404"/>
                <a:ext cx="1708608" cy="1146790"/>
              </a:xfrm>
              <a:prstGeom prst="star5">
                <a:avLst/>
              </a:prstGeom>
              <a:grpFill/>
              <a:ln>
                <a:noFill/>
              </a:ln>
            </p:spPr>
          </p:pic>
        </p:grpSp>
        <p:sp>
          <p:nvSpPr>
            <p:cNvPr id="14" name="TextBox 13"/>
            <p:cNvSpPr txBox="1"/>
            <p:nvPr/>
          </p:nvSpPr>
          <p:spPr>
            <a:xfrm>
              <a:off x="5547397" y="2461915"/>
              <a:ext cx="3125788" cy="69731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prstTxWarp prst="textChevron">
                <a:avLst>
                  <a:gd name="adj" fmla="val 37893"/>
                </a:avLst>
              </a:prstTxWarp>
              <a:spAutoFit/>
            </a:bodyPr>
            <a:lstStyle/>
            <a:p>
              <a:r>
                <a:rPr lang="bn-BD" sz="4000" dirty="0" smtClean="0">
                  <a:solidFill>
                    <a:schemeClr val="bg1"/>
                  </a:solidFill>
                </a:rPr>
                <a:t>ক্লিক করুন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683884" y="747421"/>
            <a:ext cx="5955216" cy="3935478"/>
          </a:xfrm>
          <a:prstGeom prst="star7">
            <a:avLst/>
          </a:prstGeom>
          <a:noFill/>
          <a:ln>
            <a:noFill/>
          </a:ln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BD" sz="3600" dirty="0" smtClean="0">
                <a:ln>
                  <a:solidFill>
                    <a:schemeClr val="tx1"/>
                  </a:solidFill>
                </a:ln>
                <a:blipFill>
                  <a:blip r:embed="rId8"/>
                  <a:tile tx="0" ty="0" sx="100000" sy="100000" flip="none" algn="tl"/>
                </a:blipFill>
              </a:rPr>
              <a:t>স্বাগতম</a:t>
            </a:r>
            <a:endParaRPr lang="en-US" sz="3600" dirty="0">
              <a:ln>
                <a:solidFill>
                  <a:schemeClr val="tx1"/>
                </a:solidFill>
              </a:ln>
              <a:blipFill>
                <a:blip r:embed="rId8"/>
                <a:tile tx="0" ty="0" sx="100000" sy="100000" flip="none" algn="tl"/>
              </a:blip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53063" y="419458"/>
            <a:ext cx="5955216" cy="3935478"/>
          </a:xfrm>
          <a:prstGeom prst="star7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BD" sz="3600" dirty="0" smtClean="0">
                <a:ln>
                  <a:solidFill>
                    <a:schemeClr val="tx1"/>
                  </a:solidFill>
                </a:ln>
                <a:blipFill>
                  <a:blip r:embed="rId10"/>
                  <a:tile tx="0" ty="0" sx="100000" sy="100000" flip="none" algn="tl"/>
                </a:blipFill>
              </a:rPr>
              <a:t>স্বাগতম</a:t>
            </a:r>
            <a:endParaRPr lang="en-US" sz="3600" dirty="0">
              <a:ln>
                <a:solidFill>
                  <a:schemeClr val="tx1"/>
                </a:solidFill>
              </a:ln>
              <a:blipFill>
                <a:blip r:embed="rId10"/>
                <a:tile tx="0" ty="0" sx="100000" sy="100000" flip="none" algn="tl"/>
              </a:blip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71898" y="453133"/>
            <a:ext cx="5955216" cy="3935478"/>
          </a:xfrm>
          <a:prstGeom prst="star7">
            <a:avLst/>
          </a:prstGeom>
          <a:noFill/>
          <a:ln>
            <a:noFill/>
          </a:ln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BD" sz="3600" dirty="0" smtClean="0">
                <a:ln>
                  <a:solidFill>
                    <a:schemeClr val="tx1"/>
                  </a:solidFill>
                </a:ln>
                <a:blipFill>
                  <a:blip r:embed="rId11"/>
                  <a:tile tx="0" ty="0" sx="100000" sy="100000" flip="none" algn="tl"/>
                </a:blipFill>
              </a:rPr>
              <a:t>স্বাগতম</a:t>
            </a:r>
            <a:endParaRPr lang="en-US" sz="3600" dirty="0">
              <a:ln>
                <a:solidFill>
                  <a:schemeClr val="tx1"/>
                </a:solidFill>
              </a:ln>
              <a:blipFill>
                <a:blip r:embed="rId11"/>
                <a:tile tx="0" ty="0" sx="100000" sy="100000" flip="none" algn="tl"/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1140747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repeatCount="2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" presetID="2" presetClass="entr" presetSubtype="1" repeatCount="2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5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9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7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5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7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7" grpId="0"/>
      <p:bldP spid="17" grpId="1"/>
      <p:bldP spid="19" grpId="0" animBg="1"/>
      <p:bldP spid="19" grpId="1" animBg="1"/>
      <p:bldP spid="18" grpId="0"/>
      <p:bldP spid="1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DCAC-F6D5-4189-8742-6426557085D9}" type="datetime1">
              <a:rPr lang="en-US" smtClean="0"/>
              <a:t>6/27/2020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93293" y="1171700"/>
            <a:ext cx="65231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শিক্ষার্থীদের বোর্ড ব্যবহারঃ</a:t>
            </a:r>
            <a:endParaRPr lang="en-US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128789" y="4113578"/>
            <a:ext cx="1178738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/>
              <a:t>বাক, বাকুম, পায়রা,</a:t>
            </a:r>
            <a:r>
              <a:rPr lang="en-US" sz="6600" dirty="0" smtClean="0"/>
              <a:t> </a:t>
            </a:r>
            <a:r>
              <a:rPr lang="bn-BD" sz="6600" dirty="0" smtClean="0"/>
              <a:t>টায়রা, বউ, সোনার</a:t>
            </a:r>
          </a:p>
          <a:p>
            <a:r>
              <a:rPr lang="bn-BD" sz="6600" dirty="0" smtClean="0"/>
              <a:t>পালকি, কাল</a:t>
            </a:r>
            <a:endParaRPr lang="en-US" sz="6600" dirty="0"/>
          </a:p>
        </p:txBody>
      </p:sp>
      <p:sp>
        <p:nvSpPr>
          <p:cNvPr id="11" name="TextBox 10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</a:t>
            </a:r>
            <a:r>
              <a:rPr lang="bn-BD" dirty="0" smtClean="0"/>
              <a:t>০৬ </a:t>
            </a:r>
            <a:r>
              <a:rPr lang="bn-BD" dirty="0" smtClean="0"/>
              <a:t>মিনিট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8954304" y="1850866"/>
            <a:ext cx="2693323" cy="2241838"/>
            <a:chOff x="-294636" y="4144914"/>
            <a:chExt cx="2693323" cy="2241838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4636" y="4144914"/>
              <a:ext cx="2693323" cy="2241838"/>
            </a:xfrm>
            <a:prstGeom prst="star7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12500"/>
            </a:effectLst>
          </p:spPr>
        </p:pic>
        <p:sp>
          <p:nvSpPr>
            <p:cNvPr id="22" name="Rectangle 21"/>
            <p:cNvSpPr/>
            <p:nvPr/>
          </p:nvSpPr>
          <p:spPr>
            <a:xfrm>
              <a:off x="5905" y="4990871"/>
              <a:ext cx="2092239" cy="646331"/>
            </a:xfrm>
            <a:prstGeom prst="star7">
              <a:avLst/>
            </a:prstGeom>
          </p:spPr>
          <p:txBody>
            <a:bodyPr wrap="none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>
                  <a:cs typeface="Nikosh" panose="02000000000000000000" pitchFamily="2" charset="0"/>
                </a:rPr>
                <a:t>ক্লিক</a:t>
              </a:r>
              <a:r>
                <a:rPr lang="bn-BD" sz="3600" dirty="0"/>
                <a:t> করুন</a:t>
              </a:r>
              <a:endParaRPr lang="en-US" sz="3600" dirty="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9" y="179567"/>
            <a:ext cx="209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731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5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0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0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5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5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5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0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11" grpId="0"/>
      <p:bldP spid="1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4283-2006-4943-AAE2-E5224DBF81AF}" type="datetime1">
              <a:rPr lang="en-US" smtClean="0"/>
              <a:t>6/27/2020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81400" y="433601"/>
            <a:ext cx="2612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মূল্যায়নঃ</a:t>
            </a:r>
            <a:endParaRPr lang="en-US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1788998" y="1807072"/>
            <a:ext cx="8614004" cy="1278817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১. বাক বাকুম কী?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0" y="2835482"/>
            <a:ext cx="8614004" cy="1278817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 ২. মাথায় দিয়ে কী?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524000" y="3883668"/>
            <a:ext cx="8614004" cy="1278817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smtClean="0"/>
              <a:t> ৩. কাল </a:t>
            </a:r>
            <a:r>
              <a:rPr lang="bn-BD" sz="3600" dirty="0" smtClean="0"/>
              <a:t>কী ?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</a:t>
            </a:r>
            <a:r>
              <a:rPr lang="bn-BD" dirty="0" smtClean="0"/>
              <a:t>০৬ </a:t>
            </a:r>
            <a:r>
              <a:rPr lang="bn-BD" dirty="0" smtClean="0"/>
              <a:t>মিনিট</a:t>
            </a:r>
            <a:endParaRPr lang="en-US" dirty="0"/>
          </a:p>
        </p:txBody>
      </p:sp>
      <p:sp>
        <p:nvSpPr>
          <p:cNvPr id="11" name="32-Point Star 10"/>
          <p:cNvSpPr/>
          <p:nvPr/>
        </p:nvSpPr>
        <p:spPr>
          <a:xfrm>
            <a:off x="7692043" y="188045"/>
            <a:ext cx="2028305" cy="1506774"/>
          </a:xfrm>
          <a:prstGeom prst="star32">
            <a:avLst/>
          </a:prstGeom>
          <a:gradFill flip="none" rotWithShape="1">
            <a:gsLst>
              <a:gs pos="75000">
                <a:srgbClr val="7030A0"/>
              </a:gs>
              <a:gs pos="61000">
                <a:srgbClr val="006600"/>
              </a:gs>
              <a:gs pos="76000">
                <a:schemeClr val="tx1"/>
              </a:gs>
              <a:gs pos="47000">
                <a:srgbClr val="7030A0"/>
              </a:gs>
              <a:gs pos="25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করুন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88045"/>
            <a:ext cx="1905000" cy="1905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60939" y="4979395"/>
            <a:ext cx="8614004" cy="1278817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 ৪.চড়বে কোথায়  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519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5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0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5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 animBg="1"/>
      <p:bldP spid="12" grpId="0"/>
      <p:bldP spid="1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1000" b="-7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8966784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C431-F8BA-4761-9FED-3644C6756E33}" type="datetime1">
              <a:rPr lang="en-US" smtClean="0"/>
              <a:t>6/27/2020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dphofmrabiul@Gmail.COM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59608" y="301567"/>
            <a:ext cx="6272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/>
              <a:t>সামগ্রিক পাঠঃ (পাঠ ৪</a:t>
            </a:r>
            <a:r>
              <a:rPr lang="bn-BD" sz="6000" dirty="0" smtClean="0"/>
              <a:t>৪)</a:t>
            </a:r>
            <a:endParaRPr lang="en-US" sz="6000" dirty="0"/>
          </a:p>
        </p:txBody>
      </p:sp>
      <p:sp>
        <p:nvSpPr>
          <p:cNvPr id="16" name="TextBox 15"/>
          <p:cNvSpPr txBox="1"/>
          <p:nvPr/>
        </p:nvSpPr>
        <p:spPr>
          <a:xfrm>
            <a:off x="9896149" y="80939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</a:t>
            </a:r>
            <a:r>
              <a:rPr lang="bn-BD" dirty="0" smtClean="0"/>
              <a:t>০</a:t>
            </a:r>
            <a:r>
              <a:rPr lang="bn-BD" dirty="0"/>
              <a:t>৫</a:t>
            </a:r>
            <a:r>
              <a:rPr lang="bn-BD" dirty="0" smtClean="0"/>
              <a:t> </a:t>
            </a:r>
            <a:r>
              <a:rPr lang="bn-BD" dirty="0" smtClean="0"/>
              <a:t>মিনিট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6224241" y="4111193"/>
            <a:ext cx="5691933" cy="2344802"/>
            <a:chOff x="8014337" y="3838126"/>
            <a:chExt cx="2574355" cy="2099236"/>
          </a:xfrm>
          <a:gradFill>
            <a:gsLst>
              <a:gs pos="19000">
                <a:srgbClr val="347575"/>
              </a:gs>
              <a:gs pos="31000">
                <a:srgbClr val="92D050"/>
              </a:gs>
              <a:gs pos="38000">
                <a:srgbClr val="7030A0"/>
              </a:gs>
              <a:gs pos="21000">
                <a:srgbClr val="009999"/>
              </a:gs>
              <a:gs pos="26000">
                <a:srgbClr val="00FFFF"/>
              </a:gs>
              <a:gs pos="46000">
                <a:srgbClr val="003300"/>
              </a:gs>
              <a:gs pos="51000">
                <a:srgbClr val="00FFFF"/>
              </a:gs>
              <a:gs pos="41000">
                <a:srgbClr val="00B0F0"/>
              </a:gs>
              <a:gs pos="29000">
                <a:srgbClr val="7030A0"/>
              </a:gs>
              <a:gs pos="40000">
                <a:srgbClr val="00B050"/>
              </a:gs>
            </a:gsLst>
            <a:path path="circle">
              <a:fillToRect l="100000" t="100000"/>
            </a:path>
          </a:gradFill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4337" y="3838126"/>
              <a:ext cx="2574355" cy="1805706"/>
            </a:xfrm>
            <a:prstGeom prst="heart">
              <a:avLst/>
            </a:prstGeom>
            <a:grpFill/>
            <a:ln>
              <a:noFill/>
            </a:ln>
            <a:effectLst>
              <a:softEdge rad="112500"/>
            </a:effectLst>
          </p:spPr>
        </p:pic>
        <p:sp>
          <p:nvSpPr>
            <p:cNvPr id="22" name="TextBox 21"/>
            <p:cNvSpPr txBox="1"/>
            <p:nvPr/>
          </p:nvSpPr>
          <p:spPr>
            <a:xfrm rot="5400000">
              <a:off x="8754636" y="4435496"/>
              <a:ext cx="1840873" cy="1162860"/>
            </a:xfrm>
            <a:prstGeom prst="heart">
              <a:avLst/>
            </a:prstGeom>
            <a:grp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/>
                <a:t>ক্লিক করুন</a:t>
              </a:r>
              <a:endParaRPr lang="en-US" sz="36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373942" y="4513774"/>
            <a:ext cx="4008057" cy="2356246"/>
            <a:chOff x="-371361" y="388595"/>
            <a:chExt cx="3175462" cy="1928551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6600"/>
              </a:gs>
              <a:gs pos="32000">
                <a:srgbClr val="00CCFF"/>
              </a:gs>
              <a:gs pos="29000">
                <a:srgbClr val="7030A0"/>
              </a:gs>
              <a:gs pos="71000">
                <a:schemeClr val="tx1"/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24" name="TextBox 23"/>
            <p:cNvSpPr txBox="1"/>
            <p:nvPr/>
          </p:nvSpPr>
          <p:spPr>
            <a:xfrm>
              <a:off x="-371361" y="388595"/>
              <a:ext cx="3175462" cy="1928551"/>
            </a:xfrm>
            <a:prstGeom prst="star6">
              <a:avLst/>
            </a:prstGeom>
            <a:grpFill/>
          </p:spPr>
          <p:txBody>
            <a:bodyPr wrap="square" rtlCol="0">
              <a:prstTxWarp prst="textCirclePour">
                <a:avLst/>
              </a:prstTxWarp>
              <a:spAutoFit/>
            </a:bodyPr>
            <a:lstStyle/>
            <a:p>
              <a:r>
                <a:rPr lang="en-US" sz="3600" dirty="0" smtClean="0"/>
                <a:t> </a:t>
              </a:r>
              <a:r>
                <a:rPr lang="bn-BD" sz="3600" dirty="0" smtClean="0"/>
                <a:t>ক্লিক করুন</a:t>
              </a:r>
              <a:endParaRPr lang="en-US" sz="3600" dirty="0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770" y="996944"/>
              <a:ext cx="1219200" cy="656278"/>
            </a:xfrm>
            <a:prstGeom prst="star6">
              <a:avLst/>
            </a:prstGeom>
            <a:grpFill/>
          </p:spPr>
        </p:pic>
      </p:grpSp>
      <p:sp>
        <p:nvSpPr>
          <p:cNvPr id="7" name="Can 6"/>
          <p:cNvSpPr/>
          <p:nvPr/>
        </p:nvSpPr>
        <p:spPr>
          <a:xfrm>
            <a:off x="787384" y="2866467"/>
            <a:ext cx="4702382" cy="2454316"/>
          </a:xfrm>
          <a:prstGeom prst="can">
            <a:avLst/>
          </a:prstGeom>
          <a:gradFill flip="none" rotWithShape="1">
            <a:gsLst>
              <a:gs pos="45000">
                <a:schemeClr val="accent1">
                  <a:lumMod val="5000"/>
                  <a:lumOff val="95000"/>
                </a:schemeClr>
              </a:gs>
              <a:gs pos="74000">
                <a:srgbClr val="006600"/>
              </a:gs>
              <a:gs pos="32000">
                <a:srgbClr val="00CCFF"/>
              </a:gs>
              <a:gs pos="29000">
                <a:srgbClr val="7030A0"/>
              </a:gs>
              <a:gs pos="42000">
                <a:srgbClr val="FF3300"/>
              </a:gs>
              <a:gs pos="66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3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9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4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2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9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xit" presetSubtype="54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3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16" grpId="0"/>
      <p:bldP spid="16" grpId="1"/>
      <p:bldP spid="7" grpId="0" animBg="1"/>
      <p:bldP spid="7" grpId="1" animBg="1"/>
      <p:bldP spid="7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744C-D11A-47EF-9999-061A2D44BB29}" type="datetime1">
              <a:rPr lang="en-US" smtClean="0"/>
              <a:t>6/27/2020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6358" y="346758"/>
            <a:ext cx="9845842" cy="583788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prstTxWarp prst="textCirclePour">
              <a:avLst/>
            </a:prstTxWarp>
            <a:spAutoFit/>
          </a:bodyPr>
          <a:lstStyle/>
          <a:p>
            <a:r>
              <a:rPr lang="bn-BD" sz="3200" dirty="0" smtClean="0">
                <a:solidFill>
                  <a:srgbClr val="008000"/>
                </a:solidFill>
              </a:rPr>
              <a:t>পাঠ্যাংশঃ</a:t>
            </a:r>
            <a:r>
              <a:rPr lang="bn-BD" sz="3200" dirty="0" smtClean="0">
                <a:solidFill>
                  <a:srgbClr val="009999"/>
                </a:solidFill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“বাক বাকুম পায়রা...চড়বে সোনার পালকি ?”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০১ মিনিট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2933423" y="1839156"/>
            <a:ext cx="4160307" cy="2408859"/>
            <a:chOff x="2881745" y="3108333"/>
            <a:chExt cx="4328587" cy="1964454"/>
          </a:xfrm>
        </p:grpSpPr>
        <p:grpSp>
          <p:nvGrpSpPr>
            <p:cNvPr id="16" name="Group 15"/>
            <p:cNvGrpSpPr/>
            <p:nvPr/>
          </p:nvGrpSpPr>
          <p:grpSpPr>
            <a:xfrm>
              <a:off x="2881745" y="3108333"/>
              <a:ext cx="4328587" cy="1789446"/>
              <a:chOff x="3699163" y="3131127"/>
              <a:chExt cx="3200401" cy="1789446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440" t="9643" r="9351" b="50246"/>
              <a:stretch/>
            </p:blipFill>
            <p:spPr>
              <a:xfrm>
                <a:off x="3699163" y="3131127"/>
                <a:ext cx="3200401" cy="1788611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3802283" y="4519741"/>
                <a:ext cx="1177637" cy="4008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2881745" y="4426456"/>
              <a:ext cx="200728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600" dirty="0"/>
                <a:t>বাড়ির কাজঃ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659733" y="2874134"/>
            <a:ext cx="4698180" cy="4087092"/>
            <a:chOff x="5325239" y="1825372"/>
            <a:chExt cx="3175462" cy="2482278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757" y="2597872"/>
              <a:ext cx="866775" cy="831127"/>
            </a:xfrm>
            <a:prstGeom prst="star32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325239" y="1825372"/>
              <a:ext cx="3175462" cy="2482278"/>
            </a:xfrm>
            <a:prstGeom prst="star32">
              <a:avLst/>
            </a:prstGeom>
            <a:noFill/>
          </p:spPr>
          <p:txBody>
            <a:bodyPr wrap="square" rtlCol="0">
              <a:prstTxWarp prst="textCirclePour">
                <a:avLst/>
              </a:prstTxWarp>
              <a:spAutoFit/>
            </a:bodyPr>
            <a:lstStyle/>
            <a:p>
              <a:r>
                <a:rPr lang="en-US" sz="3600" dirty="0" smtClean="0"/>
                <a:t> </a:t>
              </a:r>
              <a:r>
                <a:rPr lang="bn-BD" sz="3600" dirty="0" smtClean="0"/>
                <a:t>ক্লিক করুন</a:t>
              </a:r>
              <a:endParaRPr 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97136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8" fill="hold" nodeType="clickEffect">
                                  <p:stCondLst>
                                    <p:cond delay="3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0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4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2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6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6" grpId="0"/>
      <p:bldP spid="6" grpId="1"/>
      <p:bldP spid="8" grpId="0"/>
      <p:bldP spid="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56116"/>
            <a:ext cx="12191999" cy="6757166"/>
          </a:xfrm>
          <a:prstGeom prst="rect">
            <a:avLst/>
          </a:prstGeom>
          <a:noFill/>
        </p:spPr>
        <p:txBody>
          <a:bodyPr wrap="square" rtlCol="0">
            <a:prstTxWarp prst="textCirclePour">
              <a:avLst/>
            </a:prstTxWarp>
            <a:spAutoFit/>
          </a:bodyPr>
          <a:lstStyle/>
          <a:p>
            <a:r>
              <a:rPr lang="bn-BD" dirty="0" smtClean="0">
                <a:blipFill>
                  <a:blip r:embed="rId3"/>
                  <a:tile tx="0" ty="0" sx="100000" sy="100000" flip="none" algn="tl"/>
                </a:blipFill>
              </a:rPr>
              <a:t>ধ</a:t>
            </a:r>
            <a:r>
              <a:rPr lang="bn-BD" dirty="0" smtClean="0">
                <a:blipFill>
                  <a:blip r:embed="rId4"/>
                  <a:tile tx="0" ty="0" sx="100000" sy="100000" flip="none" algn="tl"/>
                </a:blipFill>
              </a:rPr>
              <a:t>ন্য</a:t>
            </a:r>
            <a:r>
              <a:rPr lang="bn-BD" dirty="0" smtClean="0">
                <a:blipFill>
                  <a:blip r:embed="rId5"/>
                  <a:tile tx="0" ty="0" sx="100000" sy="100000" flip="none" algn="tl"/>
                </a:blipFill>
              </a:rPr>
              <a:t>বা</a:t>
            </a:r>
            <a:r>
              <a:rPr lang="bn-BD" dirty="0" smtClean="0">
                <a:blipFill>
                  <a:blip r:embed="rId6"/>
                  <a:tile tx="0" ty="0" sx="100000" sy="100000" flip="none" algn="tl"/>
                </a:blipFill>
              </a:rPr>
              <a:t>দ</a:t>
            </a:r>
            <a:endParaRPr lang="en-US" dirty="0">
              <a:blipFill>
                <a:blip r:embed="rId6"/>
                <a:tile tx="0" ty="0" sx="100000" sy="100000" flip="none" algn="tl"/>
              </a:blipFill>
            </a:endParaRPr>
          </a:p>
        </p:txBody>
      </p:sp>
      <p:sp>
        <p:nvSpPr>
          <p:cNvPr id="15" name="32-Point Star 14"/>
          <p:cNvSpPr/>
          <p:nvPr/>
        </p:nvSpPr>
        <p:spPr>
          <a:xfrm>
            <a:off x="9963331" y="1159682"/>
            <a:ext cx="1952844" cy="1478010"/>
          </a:xfrm>
          <a:prstGeom prst="star32">
            <a:avLst/>
          </a:prstGeom>
          <a:gradFill flip="none" rotWithShape="1">
            <a:gsLst>
              <a:gs pos="62000">
                <a:schemeClr val="bg1"/>
              </a:gs>
              <a:gs pos="80000">
                <a:schemeClr val="tx1"/>
              </a:gs>
              <a:gs pos="64000">
                <a:schemeClr val="accent4">
                  <a:lumMod val="0"/>
                  <a:lumOff val="100000"/>
                </a:schemeClr>
              </a:gs>
              <a:gs pos="63000">
                <a:srgbClr val="7030A0"/>
              </a:gs>
              <a:gs pos="27000">
                <a:schemeClr val="bg1"/>
              </a:gs>
              <a:gs pos="61000">
                <a:schemeClr val="tx1"/>
              </a:gs>
              <a:gs pos="61000">
                <a:srgbClr val="7030A0"/>
              </a:gs>
              <a:gs pos="77000">
                <a:schemeClr val="accent6"/>
              </a:gs>
              <a:gs pos="61000">
                <a:srgbClr val="92D050"/>
              </a:gs>
              <a:gs pos="60000">
                <a:srgbClr val="009999"/>
              </a:gs>
            </a:gsLst>
            <a:path path="shape">
              <a:fillToRect l="50000" t="50000" r="50000" b="50000"/>
            </a:path>
            <a:tileRect/>
          </a:gra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করুন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713480" y="2763653"/>
            <a:ext cx="3562037" cy="2148112"/>
            <a:chOff x="2438342" y="1159682"/>
            <a:chExt cx="7836601" cy="5441367"/>
          </a:xfrm>
          <a:gradFill flip="none" rotWithShape="1">
            <a:gsLst>
              <a:gs pos="54000">
                <a:srgbClr val="FFFFFF"/>
              </a:gs>
              <a:gs pos="75000">
                <a:srgbClr val="00B0F0"/>
              </a:gs>
              <a:gs pos="88000">
                <a:srgbClr val="FFFF00"/>
              </a:gs>
              <a:gs pos="27000">
                <a:srgbClr val="7030A0"/>
              </a:gs>
              <a:gs pos="100000">
                <a:schemeClr val="accent4">
                  <a:lumMod val="100000"/>
                </a:schemeClr>
              </a:gs>
            </a:gsLst>
            <a:path path="shape">
              <a:fillToRect l="50000" t="50000" r="50000" b="50000"/>
            </a:path>
            <a:tileRect/>
          </a:gradFill>
        </p:grpSpPr>
        <p:sp>
          <p:nvSpPr>
            <p:cNvPr id="9" name="Vertical Scroll 8"/>
            <p:cNvSpPr/>
            <p:nvPr/>
          </p:nvSpPr>
          <p:spPr>
            <a:xfrm>
              <a:off x="2438342" y="1159682"/>
              <a:ext cx="7836601" cy="5441367"/>
            </a:xfrm>
            <a:prstGeom prst="star24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7" descr="tumblr_mz1f1neoiN1sm5kr4o1_500.gi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2897" y="1860883"/>
              <a:ext cx="6238263" cy="4051875"/>
            </a:xfrm>
            <a:prstGeom prst="star24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</p:pic>
      </p:grpSp>
      <p:sp>
        <p:nvSpPr>
          <p:cNvPr id="17" name="Date Placeholder 1"/>
          <p:cNvSpPr>
            <a:spLocks noGrp="1"/>
          </p:cNvSpPr>
          <p:nvPr>
            <p:ph type="dt" sz="half" idx="10"/>
          </p:nvPr>
        </p:nvSpPr>
        <p:spPr>
          <a:xfrm>
            <a:off x="1361708" y="6230243"/>
            <a:ext cx="1351524" cy="370806"/>
          </a:xfrm>
        </p:spPr>
        <p:txBody>
          <a:bodyPr/>
          <a:lstStyle/>
          <a:p>
            <a:fld id="{D8A97F28-D8B4-4259-B3C4-3AB3BF3F3319}" type="datetime1">
              <a:rPr lang="en-US" smtClean="0"/>
              <a:t>6/27/2020</a:t>
            </a:fld>
            <a:endParaRPr lang="en-US" dirty="0"/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mtClean="0"/>
              <a:t>dphofmrabiul@Gmail.COM</a:t>
            </a:r>
            <a:endParaRPr lang="en-US" dirty="0"/>
          </a:p>
        </p:txBody>
      </p:sp>
      <p:pic>
        <p:nvPicPr>
          <p:cNvPr id="19" name="Picture 18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8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-6555475" y="-156116"/>
            <a:ext cx="6555474" cy="708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8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2629470" y="-156117"/>
            <a:ext cx="7487329" cy="720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০১ মিনিট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01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repeatCount="2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44 0.01227 L 0.50768 0.02338 " pathEditMode="relative" rAng="0" ptsTypes="AA">
                                      <p:cBhvr>
                                        <p:cTn id="3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56" y="55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88 0.00417 L -0.53164 -0.01805 " pathEditMode="relative" rAng="0" ptsTypes="AA">
                                      <p:cBhvr>
                                        <p:cTn id="3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95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/>
      <p:bldP spid="13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790895" y="876916"/>
            <a:ext cx="2894514" cy="2264891"/>
            <a:chOff x="916375" y="5346907"/>
            <a:chExt cx="2909481" cy="2734182"/>
          </a:xfrm>
          <a:blipFill>
            <a:blip r:embed="rId4"/>
            <a:stretch>
              <a:fillRect/>
            </a:stretch>
          </a:blipFill>
        </p:grpSpPr>
        <p:sp>
          <p:nvSpPr>
            <p:cNvPr id="16" name="TextBox 15"/>
            <p:cNvSpPr txBox="1"/>
            <p:nvPr/>
          </p:nvSpPr>
          <p:spPr>
            <a:xfrm>
              <a:off x="916375" y="5346907"/>
              <a:ext cx="2909481" cy="2734182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</p:spPr>
          <p:txBody>
            <a:bodyPr wrap="square" rtlCol="0">
              <a:prstTxWarp prst="textCirclePour">
                <a:avLst/>
              </a:prstTxWarp>
              <a:spAutoFit/>
            </a:bodyPr>
            <a:lstStyle/>
            <a:p>
              <a:r>
                <a:rPr lang="bn-BD" sz="3600" dirty="0" smtClean="0"/>
                <a:t>ক্লিক করুন</a:t>
              </a:r>
              <a:endParaRPr lang="en-US" sz="3600" dirty="0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0228" y="5873322"/>
              <a:ext cx="1706594" cy="690167"/>
            </a:xfrm>
            <a:prstGeom prst="ellipse">
              <a:avLst/>
            </a:prstGeom>
            <a:blipFill>
              <a:blip r:embed="rId5"/>
              <a:stretch>
                <a:fillRect/>
              </a:stretch>
            </a:blipFill>
            <a:ln>
              <a:noFill/>
            </a:ln>
            <a:effectLst>
              <a:softEdge rad="112500"/>
            </a:effectLst>
          </p:spPr>
        </p:pic>
      </p:grpSp>
      <p:grpSp>
        <p:nvGrpSpPr>
          <p:cNvPr id="7" name="Group 6"/>
          <p:cNvGrpSpPr/>
          <p:nvPr/>
        </p:nvGrpSpPr>
        <p:grpSpPr>
          <a:xfrm rot="5400000">
            <a:off x="5108093" y="1806793"/>
            <a:ext cx="5736165" cy="3139321"/>
            <a:chOff x="3809671" y="43670"/>
            <a:chExt cx="5736165" cy="3139321"/>
          </a:xfrm>
        </p:grpSpPr>
        <p:sp>
          <p:nvSpPr>
            <p:cNvPr id="9" name="TextBox 8"/>
            <p:cNvSpPr txBox="1"/>
            <p:nvPr/>
          </p:nvSpPr>
          <p:spPr>
            <a:xfrm>
              <a:off x="4461290" y="43670"/>
              <a:ext cx="5084546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solidFill>
                    <a:schemeClr val="bg1"/>
                  </a:solidFill>
                </a:rPr>
                <a:t>তথ্যপুঞ্জিঃ</a:t>
              </a:r>
            </a:p>
            <a:p>
              <a:r>
                <a:rPr lang="bn-BD" sz="3600" dirty="0" smtClean="0">
                  <a:solidFill>
                    <a:schemeClr val="bg1"/>
                  </a:solidFill>
                  <a:hlinkClick r:id="rId7"/>
                </a:rPr>
                <a:t>www.google.com</a:t>
              </a:r>
              <a:endParaRPr lang="bn-BD" sz="3600" dirty="0" smtClean="0">
                <a:solidFill>
                  <a:schemeClr val="bg1"/>
                </a:solidFill>
              </a:endParaRPr>
            </a:p>
            <a:p>
              <a:r>
                <a:rPr lang="bn-BD" sz="3600" dirty="0" smtClean="0">
                  <a:solidFill>
                    <a:schemeClr val="bg1"/>
                  </a:solidFill>
                  <a:hlinkClick r:id="rId8"/>
                </a:rPr>
                <a:t>www.youtube.com</a:t>
              </a:r>
              <a:endParaRPr lang="bn-BD" sz="3600" dirty="0" smtClean="0">
                <a:solidFill>
                  <a:schemeClr val="bg1"/>
                </a:solidFill>
              </a:endParaRPr>
            </a:p>
            <a:p>
              <a:r>
                <a:rPr lang="en-US" sz="3600" dirty="0" smtClean="0">
                  <a:solidFill>
                    <a:schemeClr val="bg1"/>
                  </a:solidFill>
                </a:rPr>
                <a:t>G</a:t>
              </a:r>
              <a:r>
                <a:rPr lang="bn-BD" sz="3600" dirty="0" smtClean="0">
                  <a:solidFill>
                    <a:schemeClr val="bg1"/>
                  </a:solidFill>
                </a:rPr>
                <a:t>oogle chrome`s image</a:t>
              </a:r>
              <a:r>
                <a:rPr lang="en-US" sz="3600" dirty="0" smtClean="0">
                  <a:solidFill>
                    <a:schemeClr val="bg1"/>
                  </a:solidFill>
                </a:rPr>
                <a:t>s</a:t>
              </a:r>
              <a:endParaRPr lang="bn-BD" sz="3600" dirty="0" smtClean="0">
                <a:solidFill>
                  <a:schemeClr val="bg1"/>
                </a:solidFill>
              </a:endParaRPr>
            </a:p>
            <a:p>
              <a:r>
                <a:rPr lang="bn-BD" sz="3600" dirty="0" smtClean="0">
                  <a:solidFill>
                    <a:schemeClr val="bg1"/>
                  </a:solidFill>
                </a:rPr>
                <a:t>আমার বাংলা বই (প্রথম শ্রেণি)</a:t>
              </a:r>
            </a:p>
            <a:p>
              <a:r>
                <a:rPr lang="bn-BD" dirty="0" smtClean="0">
                  <a:solidFill>
                    <a:schemeClr val="bg1"/>
                  </a:solidFill>
                </a:rPr>
                <a:t>জাতীয় শিক্ষাক্রম ও পাঠ্যপুস্তক বোর্ড, বাংলাদেশ</a:t>
              </a:r>
              <a:endParaRPr lang="bn-BD" sz="3600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9671" y="2178995"/>
              <a:ext cx="651617" cy="546896"/>
            </a:xfrm>
            <a:prstGeom prst="rect">
              <a:avLst/>
            </a:prstGeom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4E958-3247-4584-B727-723C99778B68}" type="datetime1">
              <a:rPr lang="en-US" smtClean="0"/>
              <a:t>6/27/2020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15</a:t>
            </a:fld>
            <a:endParaRPr lang="en-US"/>
          </a:p>
        </p:txBody>
      </p:sp>
      <p:sp>
        <p:nvSpPr>
          <p:cNvPr id="5" name="Cube 4"/>
          <p:cNvSpPr/>
          <p:nvPr/>
        </p:nvSpPr>
        <p:spPr>
          <a:xfrm rot="5400000">
            <a:off x="4728423" y="940132"/>
            <a:ext cx="5541910" cy="4678391"/>
          </a:xfrm>
          <a:prstGeom prst="cube">
            <a:avLst/>
          </a:prstGeom>
          <a:gradFill>
            <a:gsLst>
              <a:gs pos="73000">
                <a:srgbClr val="046505">
                  <a:alpha val="89000"/>
                </a:srgbClr>
              </a:gs>
              <a:gs pos="75187">
                <a:srgbClr val="07630A"/>
              </a:gs>
              <a:gs pos="74375">
                <a:srgbClr val="0E6014"/>
              </a:gs>
              <a:gs pos="72750">
                <a:srgbClr val="1C5928"/>
              </a:gs>
              <a:gs pos="77000">
                <a:srgbClr val="384B50"/>
              </a:gs>
              <a:gs pos="14000">
                <a:schemeClr val="bg1"/>
              </a:gs>
              <a:gs pos="49000">
                <a:srgbClr val="009999"/>
              </a:gs>
              <a:gs pos="7000">
                <a:srgbClr val="006600"/>
              </a:gs>
              <a:gs pos="44000">
                <a:srgbClr val="7030A0"/>
              </a:gs>
              <a:gs pos="86000">
                <a:schemeClr val="tx1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9379196" y="2499904"/>
            <a:ext cx="2693323" cy="2741797"/>
            <a:chOff x="-221427" y="3763190"/>
            <a:chExt cx="2693323" cy="2741797"/>
          </a:xfrm>
          <a:gradFill flip="none" rotWithShape="1">
            <a:gsLst>
              <a:gs pos="19000">
                <a:srgbClr val="347575"/>
              </a:gs>
              <a:gs pos="31000">
                <a:srgbClr val="92D050"/>
              </a:gs>
              <a:gs pos="38000">
                <a:srgbClr val="7030A0"/>
              </a:gs>
              <a:gs pos="21000">
                <a:srgbClr val="009999"/>
              </a:gs>
              <a:gs pos="26000">
                <a:srgbClr val="00FFFF"/>
              </a:gs>
              <a:gs pos="46000">
                <a:srgbClr val="003300"/>
              </a:gs>
              <a:gs pos="51000">
                <a:srgbClr val="00FFFF"/>
              </a:gs>
              <a:gs pos="0">
                <a:srgbClr val="00B0F0"/>
              </a:gs>
              <a:gs pos="63000">
                <a:srgbClr val="7030A0"/>
              </a:gs>
              <a:gs pos="40000">
                <a:srgbClr val="00B050"/>
              </a:gs>
            </a:gsLst>
            <a:path path="shape">
              <a:fillToRect l="50000" t="50000" r="50000" b="50000"/>
            </a:path>
            <a:tileRect/>
          </a:gradFill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1427" y="3763190"/>
              <a:ext cx="2693323" cy="2241838"/>
            </a:xfrm>
            <a:prstGeom prst="star7">
              <a:avLst/>
            </a:prstGeom>
            <a:grpFill/>
            <a:ln>
              <a:noFill/>
            </a:ln>
            <a:effectLst>
              <a:softEdge rad="112500"/>
            </a:effectLst>
          </p:spPr>
        </p:pic>
        <p:sp>
          <p:nvSpPr>
            <p:cNvPr id="12" name="Rectangle 21"/>
            <p:cNvSpPr/>
            <p:nvPr/>
          </p:nvSpPr>
          <p:spPr>
            <a:xfrm>
              <a:off x="79114" y="5511730"/>
              <a:ext cx="2092239" cy="993257"/>
            </a:xfrm>
            <a:prstGeom prst="star7">
              <a:avLst/>
            </a:prstGeom>
            <a:grpFill/>
          </p:spPr>
          <p:txBody>
            <a:bodyPr wrap="none">
              <a:prstTxWarp prst="textChevronInverted">
                <a:avLst/>
              </a:prstTxWarp>
              <a:spAutoFit/>
            </a:bodyPr>
            <a:lstStyle/>
            <a:p>
              <a:r>
                <a:rPr lang="bn-BD" sz="3600" dirty="0">
                  <a:cs typeface="Nikosh" panose="02000000000000000000" pitchFamily="2" charset="0"/>
                </a:rPr>
                <a:t>ক্লিক</a:t>
              </a:r>
              <a:r>
                <a:rPr lang="bn-BD" sz="3600" dirty="0"/>
                <a:t> করুন</a:t>
              </a:r>
              <a:endParaRPr lang="en-US" sz="3600" dirty="0"/>
            </a:p>
          </p:txBody>
        </p:sp>
      </p:grpSp>
      <p:pic>
        <p:nvPicPr>
          <p:cNvPr id="13" name="Picture 12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-6555475" y="-156116"/>
            <a:ext cx="6555474" cy="708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2629470" y="-156117"/>
            <a:ext cx="7487329" cy="720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40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8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2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5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2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9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2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3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1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44 0.01227 L 0.50768 0.02338 " pathEditMode="relative" rAng="0" ptsTypes="AA">
                                      <p:cBhvr>
                                        <p:cTn id="9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56" y="556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88 0.00417 L -0.53164 -0.01805 " pathEditMode="relative" rAng="0" ptsTypes="AA">
                                      <p:cBhvr>
                                        <p:cTn id="9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95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/>
      <p:bldP spid="3" grpId="1"/>
      <p:bldP spid="3" grpId="2"/>
      <p:bldP spid="4" grpId="0"/>
      <p:bldP spid="4" grpId="1"/>
      <p:bldP spid="4" grpId="2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dphofmrabiul@Gmail.COM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855995" y="1474738"/>
            <a:ext cx="601705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মোহাঃ রবিউল ইসলাম (সিনিয়র শিক্ষক) 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ধলসা পয়ারী হযরত ওমর ফারুক দাখিল মাদরাসা, খয়েরপুর,মিরপুর, কুষ্টিয়া,বাংলাদেশ।</a:t>
            </a:r>
            <a:r>
              <a:rPr lang="bn-BD" sz="3600" dirty="0">
                <a:latin typeface="Calibri" pitchFamily="34" charset="0"/>
                <a:cs typeface="Vrinda" pitchFamily="34" charset="0"/>
              </a:rPr>
              <a:t> </a:t>
            </a:r>
          </a:p>
        </p:txBody>
      </p:sp>
      <p:pic>
        <p:nvPicPr>
          <p:cNvPr id="47" name="Picture 2" descr="C:\Users\DOEL\AppData\Desktop\Collection @picture\IMG_20161125_174208_133 - Copy - 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348" y="346758"/>
            <a:ext cx="1167618" cy="10082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2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০২মিনিট</a:t>
            </a:r>
            <a:endParaRPr lang="en-US" dirty="0"/>
          </a:p>
        </p:txBody>
      </p:sp>
      <p:sp>
        <p:nvSpPr>
          <p:cNvPr id="9" name="32-Point Star 8"/>
          <p:cNvSpPr/>
          <p:nvPr/>
        </p:nvSpPr>
        <p:spPr>
          <a:xfrm>
            <a:off x="9858895" y="2690949"/>
            <a:ext cx="2028305" cy="1506774"/>
          </a:xfrm>
          <a:prstGeom prst="star32">
            <a:avLst/>
          </a:prstGeom>
          <a:gradFill flip="none" rotWithShape="1">
            <a:gsLst>
              <a:gs pos="37000">
                <a:srgbClr val="FF00FF"/>
              </a:gs>
              <a:gs pos="47000">
                <a:srgbClr val="66FF33"/>
              </a:gs>
              <a:gs pos="35000">
                <a:srgbClr val="FF0000"/>
              </a:gs>
              <a:gs pos="48000">
                <a:schemeClr val="accent6">
                  <a:lumMod val="0"/>
                  <a:lumOff val="100000"/>
                </a:schemeClr>
              </a:gs>
              <a:gs pos="58000">
                <a:srgbClr val="66FF33"/>
              </a:gs>
              <a:gs pos="59000">
                <a:schemeClr val="tx1"/>
              </a:gs>
              <a:gs pos="61000">
                <a:srgbClr val="00FFFF"/>
              </a:gs>
              <a:gs pos="66000">
                <a:srgbClr val="009999"/>
              </a:gs>
              <a:gs pos="41000">
                <a:srgbClr val="7030A0"/>
              </a:gs>
              <a:gs pos="43000">
                <a:srgbClr val="006600"/>
              </a:gs>
            </a:gsLst>
            <a:path path="circle">
              <a:fillToRect t="100000" r="100000"/>
            </a:path>
            <a:tileRect l="-100000" b="-100000"/>
          </a:gra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করুন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792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8" grpId="0"/>
      <p:bldP spid="8" grpId="1"/>
      <p:bldP spid="12" grpId="0"/>
      <p:bldP spid="12" grpId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2465-CFBB-4227-8438-C6B79CEE08AB}" type="datetime1">
              <a:rPr lang="en-US" smtClean="0"/>
              <a:t>6/27/2020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105400" y="929757"/>
            <a:ext cx="51848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শ্রেণ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িঃ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প্রথম শ্রেণি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বিষয়ঃ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আমার বাংলা বই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ছড়া “বাক বাকুম পায়রা”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মোট শিক্ষার্থীঃ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৩৭ জন 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উপস্থিত শিক্ষার্থীঃ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৩৩ জন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শ্রেণিঃ প্রথম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৫০মিনিট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428892" y="539262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০০ মিনিট</a:t>
            </a:r>
            <a:endParaRPr lang="en-US" dirty="0"/>
          </a:p>
        </p:txBody>
      </p:sp>
      <p:sp>
        <p:nvSpPr>
          <p:cNvPr id="13" name="32-Point Star 12"/>
          <p:cNvSpPr/>
          <p:nvPr/>
        </p:nvSpPr>
        <p:spPr>
          <a:xfrm>
            <a:off x="9873183" y="2945693"/>
            <a:ext cx="2028305" cy="1506774"/>
          </a:xfrm>
          <a:prstGeom prst="star32">
            <a:avLst/>
          </a:prstGeom>
          <a:gradFill flip="none" rotWithShape="1">
            <a:gsLst>
              <a:gs pos="42000">
                <a:schemeClr val="accent4">
                  <a:lumMod val="40000"/>
                  <a:lumOff val="60000"/>
                </a:schemeClr>
              </a:gs>
              <a:gs pos="66000">
                <a:srgbClr val="009999"/>
              </a:gs>
              <a:gs pos="51000">
                <a:schemeClr val="accent4">
                  <a:lumMod val="20000"/>
                  <a:lumOff val="80000"/>
                </a:schemeClr>
              </a:gs>
              <a:gs pos="52000">
                <a:schemeClr val="accent6">
                  <a:lumMod val="75000"/>
                </a:schemeClr>
              </a:gs>
              <a:gs pos="60000">
                <a:schemeClr val="bg1">
                  <a:lumMod val="75000"/>
                </a:schemeClr>
              </a:gs>
              <a:gs pos="43000">
                <a:schemeClr val="tx1"/>
              </a:gs>
              <a:gs pos="47000">
                <a:srgbClr val="7030A0"/>
              </a:gs>
              <a:gs pos="41000">
                <a:srgbClr val="FF0000"/>
              </a:gs>
            </a:gsLst>
            <a:path path="circle">
              <a:fillToRect l="50000" t="130000" r="50000" b="-30000"/>
            </a:path>
            <a:tileRect/>
          </a:gradFill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করুন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74594" y="1192005"/>
            <a:ext cx="4037347" cy="2249286"/>
            <a:chOff x="274594" y="1192005"/>
            <a:chExt cx="4037347" cy="2249286"/>
          </a:xfrm>
        </p:grpSpPr>
        <p:grpSp>
          <p:nvGrpSpPr>
            <p:cNvPr id="20" name="Group 19"/>
            <p:cNvGrpSpPr/>
            <p:nvPr/>
          </p:nvGrpSpPr>
          <p:grpSpPr>
            <a:xfrm>
              <a:off x="274594" y="1192005"/>
              <a:ext cx="4037347" cy="2249286"/>
              <a:chOff x="574046" y="908594"/>
              <a:chExt cx="4037347" cy="2249286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574046" y="908594"/>
                <a:ext cx="4037347" cy="2249286"/>
                <a:chOff x="925573" y="826463"/>
                <a:chExt cx="4037347" cy="2249286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925573" y="826463"/>
                  <a:ext cx="4037347" cy="2249286"/>
                  <a:chOff x="550694" y="1381973"/>
                  <a:chExt cx="4037347" cy="2249286"/>
                </a:xfrm>
              </p:grpSpPr>
              <p:pic>
                <p:nvPicPr>
                  <p:cNvPr id="7" name="Picture 6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714"/>
                  <a:stretch/>
                </p:blipFill>
                <p:spPr>
                  <a:xfrm>
                    <a:off x="550694" y="1381973"/>
                    <a:ext cx="4037347" cy="2249286"/>
                  </a:xfrm>
                  <a:prstGeom prst="rect">
                    <a:avLst/>
                  </a:prstGeom>
                </p:spPr>
              </p:pic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1371259" y="1868475"/>
                    <a:ext cx="1315452" cy="116955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  </a:t>
                    </a:r>
                    <a:r>
                      <a:rPr lang="bn-BD" dirty="0" smtClean="0">
                        <a:solidFill>
                          <a:srgbClr val="FF0000"/>
                        </a:solidFill>
                      </a:rPr>
                      <a:t>ছড়া</a:t>
                    </a:r>
                  </a:p>
                  <a:p>
                    <a:r>
                      <a:rPr lang="en-US" sz="1200" dirty="0" smtClean="0">
                        <a:solidFill>
                          <a:srgbClr val="009999"/>
                        </a:solidFill>
                      </a:rPr>
                      <a:t>     </a:t>
                    </a:r>
                    <a:r>
                      <a:rPr lang="bn-BD" sz="1200" dirty="0" smtClean="0">
                        <a:solidFill>
                          <a:srgbClr val="009999"/>
                        </a:solidFill>
                      </a:rPr>
                      <a:t>রোকনুজ্জামান</a:t>
                    </a:r>
                    <a:endParaRPr lang="bn-BD" sz="1200" dirty="0" smtClean="0"/>
                  </a:p>
                  <a:p>
                    <a:endParaRPr lang="en-US" sz="800" dirty="0" smtClean="0"/>
                  </a:p>
                  <a:p>
                    <a:r>
                      <a:rPr lang="bn-BD" sz="800" dirty="0" smtClean="0"/>
                      <a:t> বাক বাকুম পায়রা</a:t>
                    </a:r>
                  </a:p>
                  <a:p>
                    <a:r>
                      <a:rPr lang="bn-BD" sz="800" dirty="0" smtClean="0"/>
                      <a:t> মাথায় দিয়ে টায়রা</a:t>
                    </a:r>
                  </a:p>
                  <a:p>
                    <a:r>
                      <a:rPr lang="bn-BD" sz="800" dirty="0" smtClean="0"/>
                      <a:t> বউ সাজবে কাল কি ?</a:t>
                    </a:r>
                  </a:p>
                  <a:p>
                    <a:r>
                      <a:rPr lang="bn-BD" sz="800" dirty="0" smtClean="0"/>
                      <a:t>চড়বে সোনার পালকি?</a:t>
                    </a:r>
                    <a:endParaRPr lang="bn-BD" sz="1200" dirty="0" smtClean="0"/>
                  </a:p>
                </p:txBody>
              </p:sp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2569368" y="2021305"/>
                    <a:ext cx="146923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bn-BD" dirty="0" smtClean="0"/>
                      <a:t>আমার বাংলা বই</a:t>
                    </a:r>
                    <a:endParaRPr lang="en-US" dirty="0"/>
                  </a:p>
                </p:txBody>
              </p:sp>
              <p:sp>
                <p:nvSpPr>
                  <p:cNvPr id="5" name="Rectangle 4"/>
                  <p:cNvSpPr/>
                  <p:nvPr/>
                </p:nvSpPr>
                <p:spPr>
                  <a:xfrm>
                    <a:off x="2766817" y="2453251"/>
                    <a:ext cx="1074333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bn-BD" dirty="0">
                        <a:latin typeface="NikoshBAN" pitchFamily="2" charset="0"/>
                        <a:cs typeface="NikoshBAN" pitchFamily="2" charset="0"/>
                      </a:rPr>
                      <a:t>শ্রেণিঃ প্রথম </a:t>
                    </a:r>
                  </a:p>
                </p:txBody>
              </p:sp>
            </p:grpSp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86429" y="2302539"/>
                  <a:ext cx="385883" cy="321768"/>
                </a:xfrm>
                <a:prstGeom prst="rect">
                  <a:avLst/>
                </a:prstGeom>
              </p:spPr>
            </p:pic>
          </p:grpSp>
          <p:sp>
            <p:nvSpPr>
              <p:cNvPr id="16" name="Rectangle 15"/>
              <p:cNvSpPr/>
              <p:nvPr/>
            </p:nvSpPr>
            <p:spPr>
              <a:xfrm>
                <a:off x="3120785" y="2479045"/>
                <a:ext cx="931665" cy="1538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sz="400" dirty="0" smtClean="0">
                    <a:latin typeface="NikoshBAN" pitchFamily="2" charset="0"/>
                    <a:cs typeface="NikoshBAN" pitchFamily="2" charset="0"/>
                  </a:rPr>
                  <a:t>জাতীয় শিক্ষাক্রম ও পাঠ্যপুস্তক বোর্ড, বাংলাদেশ </a:t>
                </a:r>
                <a:endParaRPr lang="bn-BD" sz="4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0320" y="1973451"/>
              <a:ext cx="247863" cy="2272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6020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4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45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4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53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57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10" grpId="0"/>
      <p:bldP spid="10" grpId="1"/>
      <p:bldP spid="6" grpId="0"/>
      <p:bldP spid="6" grpId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79399" y="3125700"/>
            <a:ext cx="6633201" cy="1828802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ছবিতে কী কী দেখতে পারছ ?</a:t>
            </a:r>
            <a:endParaRPr lang="en-US" sz="36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A784-21D0-4C21-9448-F0506EF4A138}" type="datetime1">
              <a:rPr lang="en-US" smtClean="0"/>
              <a:t>6/27/2020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4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</a:t>
            </a:r>
            <a:r>
              <a:rPr lang="bn-BD" dirty="0" smtClean="0"/>
              <a:t>০৬ </a:t>
            </a:r>
            <a:r>
              <a:rPr lang="bn-BD" dirty="0" smtClean="0"/>
              <a:t>মিনিট</a:t>
            </a:r>
            <a:endParaRPr lang="en-US" dirty="0"/>
          </a:p>
        </p:txBody>
      </p:sp>
      <p:sp>
        <p:nvSpPr>
          <p:cNvPr id="12" name="32-Point Star 11"/>
          <p:cNvSpPr/>
          <p:nvPr/>
        </p:nvSpPr>
        <p:spPr>
          <a:xfrm>
            <a:off x="9137614" y="4908002"/>
            <a:ext cx="2028305" cy="1506774"/>
          </a:xfrm>
          <a:prstGeom prst="star32">
            <a:avLst/>
          </a:prstGeom>
          <a:gradFill flip="none" rotWithShape="1">
            <a:gsLst>
              <a:gs pos="10000">
                <a:schemeClr val="bg1"/>
              </a:gs>
              <a:gs pos="62000">
                <a:schemeClr val="accent6">
                  <a:lumMod val="40000"/>
                  <a:lumOff val="60000"/>
                </a:schemeClr>
              </a:gs>
              <a:gs pos="74000">
                <a:srgbClr val="CC00FF"/>
              </a:gs>
              <a:gs pos="77000">
                <a:srgbClr val="FF0000"/>
              </a:gs>
              <a:gs pos="53000">
                <a:srgbClr val="00B050"/>
              </a:gs>
              <a:gs pos="53000">
                <a:srgbClr val="000099"/>
              </a:gs>
              <a:gs pos="80000">
                <a:srgbClr val="009999"/>
              </a:gs>
              <a:gs pos="47000">
                <a:srgbClr val="7030A0"/>
              </a:gs>
              <a:gs pos="51000">
                <a:srgbClr val="009999"/>
              </a:gs>
              <a:gs pos="61000">
                <a:schemeClr val="accent6">
                  <a:lumMod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করুন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59739" y="3137625"/>
            <a:ext cx="7463427" cy="1828802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বলতো আমাদের পাঠ্যসূচি (ছড়া) কী হতে পারে?</a:t>
            </a:r>
            <a:endParaRPr lang="en-US" sz="3600" dirty="0"/>
          </a:p>
        </p:txBody>
      </p:sp>
      <p:grpSp>
        <p:nvGrpSpPr>
          <p:cNvPr id="2" name="Group 1"/>
          <p:cNvGrpSpPr/>
          <p:nvPr/>
        </p:nvGrpSpPr>
        <p:grpSpPr>
          <a:xfrm>
            <a:off x="2633791" y="1062516"/>
            <a:ext cx="5228534" cy="1643397"/>
            <a:chOff x="1082823" y="796471"/>
            <a:chExt cx="6859866" cy="1682943"/>
          </a:xfrm>
        </p:grpSpPr>
        <p:grpSp>
          <p:nvGrpSpPr>
            <p:cNvPr id="23" name="Group 22"/>
            <p:cNvGrpSpPr/>
            <p:nvPr/>
          </p:nvGrpSpPr>
          <p:grpSpPr>
            <a:xfrm>
              <a:off x="1082823" y="800680"/>
              <a:ext cx="4667673" cy="1672579"/>
              <a:chOff x="819539" y="497208"/>
              <a:chExt cx="4667673" cy="1672579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340"/>
              <a:stretch/>
            </p:blipFill>
            <p:spPr>
              <a:xfrm>
                <a:off x="819539" y="526152"/>
                <a:ext cx="2216072" cy="1643635"/>
              </a:xfrm>
              <a:prstGeom prst="bevel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l="49365" r="-2"/>
              <a:stretch/>
            </p:blipFill>
            <p:spPr>
              <a:xfrm flipH="1">
                <a:off x="3265365" y="497208"/>
                <a:ext cx="2221847" cy="1665320"/>
              </a:xfrm>
              <a:prstGeom prst="rect">
                <a:avLst/>
              </a:prstGeom>
            </p:spPr>
          </p:pic>
        </p:grp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0249" y="796471"/>
              <a:ext cx="1962440" cy="1682943"/>
            </a:xfrm>
            <a:prstGeom prst="bevel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146" y="1100629"/>
            <a:ext cx="2710593" cy="17325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0" t="24923" r="10001"/>
          <a:stretch/>
        </p:blipFill>
        <p:spPr>
          <a:xfrm>
            <a:off x="3958890" y="1159797"/>
            <a:ext cx="2710593" cy="16177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353" y="1099976"/>
            <a:ext cx="2937670" cy="179221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3834552" y="1122217"/>
            <a:ext cx="2932091" cy="1747728"/>
            <a:chOff x="157009" y="2852271"/>
            <a:chExt cx="4601278" cy="247876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11"/>
            <a:srcRect l="30610" t="19471" r="3328" b="13799"/>
            <a:stretch/>
          </p:blipFill>
          <p:spPr>
            <a:xfrm>
              <a:off x="157009" y="2852271"/>
              <a:ext cx="4601278" cy="247876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1478607" y="3337423"/>
              <a:ext cx="1977854" cy="1611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693023" y="4951099"/>
              <a:ext cx="1529250" cy="2047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4618750" y="1395700"/>
            <a:ext cx="1617166" cy="135074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974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0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2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0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4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18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xit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22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xit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26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" presetClass="exit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30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" presetClass="exit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34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3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/>
      <p:bldP spid="7" grpId="1"/>
      <p:bldP spid="8" grpId="0"/>
      <p:bldP spid="8" grpId="1"/>
      <p:bldP spid="9" grpId="0"/>
      <p:bldP spid="9" grpId="1"/>
      <p:bldP spid="11" grpId="0"/>
      <p:bldP spid="11" grpId="1"/>
      <p:bldP spid="12" grpId="0" animBg="1"/>
      <p:bldP spid="21" grpId="0"/>
      <p:bldP spid="21" grpId="1"/>
      <p:bldP spid="19" grpId="0" animBg="1"/>
      <p:bldP spid="1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9642" y="466646"/>
            <a:ext cx="3847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bn-BD" sz="3600" dirty="0" smtClean="0"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330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প্রত্যাশিত</a:t>
            </a:r>
            <a:r>
              <a:rPr lang="bn-BD" sz="3600" dirty="0" smtClean="0">
                <a:latin typeface="NikoshLight" panose="02000000000000000000" pitchFamily="2" charset="0"/>
                <a:cs typeface="NikoshLight" panose="02000000000000000000" pitchFamily="2" charset="0"/>
              </a:rPr>
              <a:t> শিখনফলঃ</a:t>
            </a:r>
            <a:endParaRPr lang="en-US" sz="3600" dirty="0">
              <a:blipFill>
                <a:blip r:embed="rId2"/>
                <a:tile tx="0" ty="0" sx="100000" sy="100000" flip="none" algn="tl"/>
              </a:blipFill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6370" y="1844240"/>
            <a:ext cx="5782102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১. আমাদের দেশের নাম বলতে পারবে।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096370" y="2543542"/>
            <a:ext cx="10181230" cy="107721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/>
              <a:t>২</a:t>
            </a:r>
            <a:r>
              <a:rPr lang="bn-BD" sz="3200" dirty="0" smtClean="0"/>
              <a:t>. শুদ্ধ উচ্চারণে  ছড়া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“বাক বাকুম পায়রা... চড়বে সোনার পালকি ?” </a:t>
            </a:r>
            <a:r>
              <a:rPr lang="bn-BD" sz="3200" dirty="0" smtClean="0"/>
              <a:t>অংশটুকু পাঠ করতে পারবে।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002916" y="4350839"/>
            <a:ext cx="7534283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৪. লেখনবোর্ডে বানান করে লেখতে পারবে।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1155613" y="1044395"/>
            <a:ext cx="6983002" cy="646331"/>
          </a:xfrm>
          <a:prstGeom prst="rect">
            <a:avLst/>
          </a:prstGeom>
          <a:ln w="38100">
            <a:noFill/>
          </a:ln>
        </p:spPr>
        <p:txBody>
          <a:bodyPr wrap="none">
            <a:spAutoFit/>
          </a:bodyPr>
          <a:lstStyle/>
          <a:p>
            <a:r>
              <a:rPr lang="bn-BD" sz="3600" dirty="0"/>
              <a:t>প্রত্যাশা করা যাচ্ছে যে, এ পাঠ শেষে শিক্ষার্থীরা...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002916" y="3348084"/>
            <a:ext cx="4804325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৩. বানান করে পড়তে পারবে।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০০ মিনিট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77BCD-8E45-4A45-81AE-40E9BA346005}" type="datetime1">
              <a:rPr lang="en-US" smtClean="0"/>
              <a:t>6/27/2020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5</a:t>
            </a:fld>
            <a:endParaRPr lang="en-US"/>
          </a:p>
        </p:txBody>
      </p:sp>
      <p:sp>
        <p:nvSpPr>
          <p:cNvPr id="12" name="32-Point Star 11"/>
          <p:cNvSpPr/>
          <p:nvPr/>
        </p:nvSpPr>
        <p:spPr>
          <a:xfrm>
            <a:off x="9887869" y="4539333"/>
            <a:ext cx="2028305" cy="1506774"/>
          </a:xfrm>
          <a:prstGeom prst="star32">
            <a:avLst/>
          </a:prstGeom>
          <a:gradFill flip="none" rotWithShape="1">
            <a:gsLst>
              <a:gs pos="47000">
                <a:srgbClr val="7030A0"/>
              </a:gs>
              <a:gs pos="34000">
                <a:schemeClr val="tx1"/>
              </a:gs>
              <a:gs pos="51000">
                <a:schemeClr val="bg1"/>
              </a:gs>
              <a:gs pos="47000">
                <a:srgbClr val="009999"/>
              </a:gs>
              <a:gs pos="51000">
                <a:srgbClr val="000099"/>
              </a:gs>
              <a:gs pos="59000">
                <a:schemeClr val="accent4">
                  <a:lumMod val="67000"/>
                </a:schemeClr>
              </a:gs>
              <a:gs pos="30000">
                <a:srgbClr val="FF0000"/>
              </a:gs>
              <a:gs pos="70000">
                <a:srgbClr val="00B0F0"/>
              </a:gs>
              <a:gs pos="61000">
                <a:schemeClr val="accent4">
                  <a:lumMod val="60000"/>
                  <a:lumOff val="40000"/>
                </a:schemeClr>
              </a:gs>
            </a:gsLst>
            <a:lin ang="8100000" scaled="1"/>
            <a:tileRect/>
          </a:gradFill>
          <a:ln w="28575">
            <a:solidFill>
              <a:srgbClr val="000099"/>
            </a:solidFill>
          </a:ln>
          <a:effectLst>
            <a:outerShdw blurRad="50800" dist="50800" dir="5400000" algn="ctr" rotWithShape="0">
              <a:schemeClr val="accent6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</a:t>
            </a:r>
            <a:r>
              <a:rPr lang="bn-BD" dirty="0" smtClean="0">
                <a:solidFill>
                  <a:schemeClr val="bg1"/>
                </a:solidFill>
              </a:rPr>
              <a:t>করুন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641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3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9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5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81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87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93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99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5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1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7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6" grpId="0"/>
      <p:bldP spid="10" grpId="0"/>
      <p:bldP spid="11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58335" y="2728230"/>
            <a:ext cx="5249898" cy="1589164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/>
              <a:t>  বাক বাকুম পায়রা</a:t>
            </a:r>
          </a:p>
          <a:p>
            <a:r>
              <a:rPr lang="bn-BD" sz="3600" dirty="0"/>
              <a:t> মাথায় দিয়ে </a:t>
            </a:r>
            <a:r>
              <a:rPr lang="bn-BD" sz="3600" dirty="0" smtClean="0"/>
              <a:t>টায়রা</a:t>
            </a:r>
            <a:endParaRPr lang="bn-BD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8B69-44EC-4A52-AAAF-40FDF87811E0}" type="datetime1">
              <a:rPr lang="en-US" smtClean="0"/>
              <a:t>6/27/2020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571268" y="249061"/>
            <a:ext cx="28155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আদর্শ পাঠ</a:t>
            </a:r>
            <a:endParaRPr lang="en-US" sz="6000" dirty="0"/>
          </a:p>
        </p:txBody>
      </p:sp>
      <p:pic>
        <p:nvPicPr>
          <p:cNvPr id="7" name="Picture 2" descr="C:\Users\DOEL\AppData\Desktop\Collection @picture\IMG_20161125_174208_133 - Copy -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012" y="1106369"/>
            <a:ext cx="1564061" cy="12930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০৫ মিনিট</a:t>
            </a: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8653620" y="4646158"/>
            <a:ext cx="3181310" cy="1871374"/>
            <a:chOff x="8153400" y="3589362"/>
            <a:chExt cx="2574355" cy="1805706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3400" y="3589362"/>
              <a:ext cx="2574355" cy="1805706"/>
            </a:xfrm>
            <a:prstGeom prst="bevel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9" name="TextBox 28"/>
            <p:cNvSpPr txBox="1"/>
            <p:nvPr/>
          </p:nvSpPr>
          <p:spPr>
            <a:xfrm>
              <a:off x="8918045" y="4156631"/>
              <a:ext cx="1592727" cy="537187"/>
            </a:xfrm>
            <a:prstGeom prst="bevel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/>
                <a:t>ক্লিক করুন</a:t>
              </a:r>
              <a:endParaRPr lang="en-US" sz="3600" dirty="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5617343" y="3244334"/>
            <a:ext cx="24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3" name="Date Placeholder 3"/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2F91CB-1A66-41BE-A402-4171F8330B59}" type="datetime1">
              <a:rPr lang="en-US" smtClean="0"/>
              <a:pPr/>
              <a:t>6/27/2020</a:t>
            </a:fld>
            <a:endParaRPr lang="en-US"/>
          </a:p>
        </p:txBody>
      </p:sp>
      <p:sp>
        <p:nvSpPr>
          <p:cNvPr id="24" name="Footer Placeholder 4"/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01          </a:t>
            </a:r>
            <a:r>
              <a:rPr lang="bn-BD" smtClean="0"/>
              <a:t>ছ</a:t>
            </a:r>
            <a:r>
              <a:rPr lang="en-US" smtClean="0"/>
              <a:t>                                     dphofmrabiul@Gmail.COM</a:t>
            </a:r>
            <a:endParaRPr lang="en-US" dirty="0"/>
          </a:p>
        </p:txBody>
      </p:sp>
      <p:sp>
        <p:nvSpPr>
          <p:cNvPr id="32" name="Slide Number Placeholder 5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447533-5A7C-4DDA-B202-3D61A3A2C60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০৫ মিনিট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9" t="13768" r="8714" b="18323"/>
          <a:stretch/>
        </p:blipFill>
        <p:spPr>
          <a:xfrm>
            <a:off x="2563539" y="1717021"/>
            <a:ext cx="3169053" cy="16697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715559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77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9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2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0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9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4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8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2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6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0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4" dur="5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8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12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" presetClass="exit" presetSubtype="9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16" dur="5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9" grpId="0"/>
      <p:bldP spid="9" grpId="1"/>
      <p:bldP spid="20" grpId="0"/>
      <p:bldP spid="20" grpId="1"/>
      <p:bldP spid="23" grpId="0"/>
      <p:bldP spid="23" grpId="1"/>
      <p:bldP spid="24" grpId="0"/>
      <p:bldP spid="24" grpId="1"/>
      <p:bldP spid="32" grpId="0"/>
      <p:bldP spid="32" grpId="1"/>
      <p:bldP spid="35" grpId="0"/>
      <p:bldP spid="3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84D7-1403-4AB9-A107-1200BCF1AAFE}" type="datetime1">
              <a:rPr lang="en-US" smtClean="0"/>
              <a:t>6/27/2020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dphofmrabiul@Gmail.COM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68791" y="189962"/>
            <a:ext cx="2843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সরব পাঠ</a:t>
            </a:r>
            <a:endParaRPr lang="en-US" sz="6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256" y="1168645"/>
            <a:ext cx="1570832" cy="14083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27231" y="2378470"/>
            <a:ext cx="5592051" cy="3092993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/>
              <a:t> বাক বাকুম পায়রা</a:t>
            </a:r>
          </a:p>
          <a:p>
            <a:r>
              <a:rPr lang="bn-BD" sz="3600" dirty="0"/>
              <a:t> মাথায় দিয়ে </a:t>
            </a:r>
            <a:r>
              <a:rPr lang="bn-BD" sz="3600" dirty="0" smtClean="0"/>
              <a:t>টায়রা</a:t>
            </a:r>
            <a:endParaRPr lang="bn-BD" sz="6000" dirty="0"/>
          </a:p>
          <a:p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</a:t>
            </a:r>
            <a:r>
              <a:rPr lang="bn-BD" dirty="0" smtClean="0"/>
              <a:t>০৬ </a:t>
            </a:r>
            <a:r>
              <a:rPr lang="bn-BD" dirty="0" smtClean="0"/>
              <a:t>মিনিট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 rot="7514275">
            <a:off x="8575294" y="3401981"/>
            <a:ext cx="3026287" cy="2797046"/>
            <a:chOff x="-305245" y="-828725"/>
            <a:chExt cx="9059529" cy="611824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9999"/>
              </a:gs>
              <a:gs pos="83000">
                <a:schemeClr val="accent1">
                  <a:lumMod val="45000"/>
                  <a:lumOff val="55000"/>
                </a:schemeClr>
              </a:gs>
              <a:gs pos="91000">
                <a:srgbClr val="7030A0"/>
              </a:gs>
            </a:gsLst>
            <a:lin ang="5400000" scaled="1"/>
          </a:gradFill>
        </p:grpSpPr>
        <p:sp>
          <p:nvSpPr>
            <p:cNvPr id="13" name="TextBox 12"/>
            <p:cNvSpPr txBox="1"/>
            <p:nvPr/>
          </p:nvSpPr>
          <p:spPr>
            <a:xfrm>
              <a:off x="-305245" y="-828725"/>
              <a:ext cx="9059529" cy="6118242"/>
            </a:xfrm>
            <a:prstGeom prst="hear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prstTxWarp prst="textCirclePour">
                <a:avLst/>
              </a:prstTxWarp>
              <a:spAutoFit/>
            </a:bodyPr>
            <a:lstStyle/>
            <a:p>
              <a:r>
                <a:rPr lang="en-US" sz="3600" dirty="0" smtClean="0"/>
                <a:t> </a:t>
              </a:r>
              <a:r>
                <a:rPr lang="bn-BD" sz="3600" dirty="0" smtClean="0"/>
                <a:t>ক্লিক করুন</a:t>
              </a:r>
              <a:endParaRPr lang="en-US" sz="3600" dirty="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8680" y="1343848"/>
              <a:ext cx="3518151" cy="2524139"/>
            </a:xfrm>
            <a:prstGeom prst="heart">
              <a:avLst/>
            </a:prstGeom>
            <a:grpFill/>
            <a:ln>
              <a:solidFill>
                <a:schemeClr val="tx1"/>
              </a:solidFill>
            </a:ln>
            <a:effectLst>
              <a:softEdge rad="112500"/>
            </a:effectLst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5" t="26984" r="27314" b="10608"/>
          <a:stretch/>
        </p:blipFill>
        <p:spPr>
          <a:xfrm>
            <a:off x="1184031" y="2882853"/>
            <a:ext cx="2743200" cy="21414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3" b="63711"/>
          <a:stretch/>
        </p:blipFill>
        <p:spPr>
          <a:xfrm>
            <a:off x="838200" y="716090"/>
            <a:ext cx="2743200" cy="193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25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9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5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83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89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95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6" grpId="0"/>
      <p:bldP spid="6" grpId="1"/>
      <p:bldP spid="8" grpId="0"/>
      <p:bldP spid="8" grpId="1"/>
      <p:bldP spid="11" grpId="0"/>
      <p:bldP spid="1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0" y="1972320"/>
            <a:ext cx="6243129" cy="2469916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বউ </a:t>
            </a:r>
            <a:r>
              <a:rPr lang="bn-BD" sz="3600" dirty="0"/>
              <a:t>সাজবে কাল কি </a:t>
            </a:r>
            <a:r>
              <a:rPr lang="bn-BD" sz="3600" dirty="0" smtClean="0"/>
              <a:t>?</a:t>
            </a:r>
          </a:p>
          <a:p>
            <a:r>
              <a:rPr lang="bn-BD" sz="3600" dirty="0" smtClean="0"/>
              <a:t>চড়বে </a:t>
            </a:r>
            <a:r>
              <a:rPr lang="bn-BD" sz="3600" dirty="0"/>
              <a:t>সোনার পালকি?</a:t>
            </a:r>
            <a:endParaRPr lang="bn-BD" sz="6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E470-BB42-4DC5-849E-F60E580BD9D9}" type="datetime1">
              <a:rPr lang="en-US" smtClean="0"/>
              <a:t>6/27/2020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60143" y="481403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আদর্শ পাঠ</a:t>
            </a:r>
            <a:endParaRPr lang="en-US" sz="6000" dirty="0"/>
          </a:p>
        </p:txBody>
      </p:sp>
      <p:pic>
        <p:nvPicPr>
          <p:cNvPr id="7" name="Picture 2" descr="C:\Users\DOEL\AppData\Desktop\Collection @picture\IMG_20161125_174208_133 - Copy - 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115" y="951281"/>
            <a:ext cx="1636294" cy="14082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০৫ মিনিট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7446459" y="4355591"/>
            <a:ext cx="4162109" cy="2279240"/>
            <a:chOff x="3534428" y="531177"/>
            <a:chExt cx="2829350" cy="2161309"/>
          </a:xfrm>
          <a:gradFill>
            <a:gsLst>
              <a:gs pos="47000">
                <a:srgbClr val="7030A0"/>
              </a:gs>
              <a:gs pos="61000">
                <a:schemeClr val="tx1"/>
              </a:gs>
              <a:gs pos="51000">
                <a:schemeClr val="bg1"/>
              </a:gs>
              <a:gs pos="47000">
                <a:srgbClr val="009999"/>
              </a:gs>
              <a:gs pos="51000">
                <a:srgbClr val="000099"/>
              </a:gs>
              <a:gs pos="59000">
                <a:schemeClr val="accent4">
                  <a:lumMod val="67000"/>
                </a:schemeClr>
              </a:gs>
              <a:gs pos="100000">
                <a:srgbClr val="FF0000"/>
              </a:gs>
              <a:gs pos="25000">
                <a:srgbClr val="00B050"/>
              </a:gs>
              <a:gs pos="38000">
                <a:srgbClr val="00B0F0"/>
              </a:gs>
              <a:gs pos="67000">
                <a:schemeClr val="accent4">
                  <a:lumMod val="60000"/>
                  <a:lumOff val="40000"/>
                </a:schemeClr>
              </a:gs>
            </a:gsLst>
            <a:lin ang="8100000" scaled="1"/>
          </a:gradFill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4428" y="531177"/>
              <a:ext cx="2829350" cy="2161309"/>
            </a:xfrm>
            <a:prstGeom prst="can">
              <a:avLst/>
            </a:prstGeom>
            <a:grpFill/>
            <a:ln>
              <a:noFill/>
            </a:ln>
            <a:effectLst>
              <a:softEdge rad="112500"/>
            </a:effectLst>
          </p:spPr>
        </p:pic>
        <p:sp>
          <p:nvSpPr>
            <p:cNvPr id="22" name="Rectangle 21"/>
            <p:cNvSpPr/>
            <p:nvPr/>
          </p:nvSpPr>
          <p:spPr>
            <a:xfrm>
              <a:off x="4039697" y="1786632"/>
              <a:ext cx="2270552" cy="905854"/>
            </a:xfrm>
            <a:prstGeom prst="can">
              <a:avLst/>
            </a:prstGeom>
            <a:grpFill/>
          </p:spPr>
          <p:txBody>
            <a:bodyPr wrap="none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>
                  <a:cs typeface="Nikosh" panose="02000000000000000000" pitchFamily="2" charset="0"/>
                </a:rPr>
                <a:t>ক্লিক</a:t>
              </a:r>
              <a:r>
                <a:rPr lang="bn-BD" sz="3600" dirty="0"/>
                <a:t> করুন</a:t>
              </a:r>
              <a:endParaRPr lang="en-US" sz="3600" dirty="0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9" b="9683"/>
          <a:stretch/>
        </p:blipFill>
        <p:spPr>
          <a:xfrm>
            <a:off x="1521486" y="3389261"/>
            <a:ext cx="3200400" cy="210595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485543" y="1104158"/>
            <a:ext cx="3200400" cy="2103120"/>
            <a:chOff x="249829" y="591758"/>
            <a:chExt cx="5064371" cy="287616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6"/>
            <a:srcRect l="30610" t="19471" r="3328" b="13799"/>
            <a:stretch/>
          </p:blipFill>
          <p:spPr>
            <a:xfrm>
              <a:off x="249829" y="591758"/>
              <a:ext cx="5064371" cy="287616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741718" y="1099930"/>
              <a:ext cx="2080592" cy="22528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5674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xit" presetSubtype="544" repeatCount="2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4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3" presetClass="exit" presetSubtype="544" repeatCount="2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xit" presetSubtype="544" repeatCount="2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3" presetClass="exit" presetSubtype="544" repeatCount="2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82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3" presetClass="exit" presetSubtype="544" repeatCount="2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8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3" presetClass="exit" presetSubtype="544" repeatCount="2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94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3" presetClass="exit" presetSubtype="544" repeatCount="2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0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3" presetClass="exit" presetSubtype="544" repeatCount="2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13" grpId="0"/>
      <p:bldP spid="1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03AA4-4DC5-4DCE-83A6-BD79A0F003FE}" type="datetime1">
              <a:rPr lang="en-US" smtClean="0"/>
              <a:t>6/27/2020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731668" y="346758"/>
            <a:ext cx="2843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সরব পাঠ</a:t>
            </a:r>
            <a:endParaRPr lang="en-US" sz="6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24" y="1371108"/>
            <a:ext cx="1781175" cy="20644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53896" y="3636912"/>
            <a:ext cx="5769181" cy="1439904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/>
              <a:t>বউ সাজবে কাল কি ?</a:t>
            </a:r>
          </a:p>
          <a:p>
            <a:r>
              <a:rPr lang="bn-BD" sz="3600" dirty="0"/>
              <a:t>চড়বে সোনার পালকি?</a:t>
            </a:r>
            <a:endParaRPr lang="bn-BD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</a:t>
            </a:r>
            <a:r>
              <a:rPr lang="bn-BD" dirty="0" smtClean="0"/>
              <a:t>০৬মিনিট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8634507" y="5076817"/>
            <a:ext cx="2719292" cy="1907114"/>
            <a:chOff x="7392857" y="1905309"/>
            <a:chExt cx="2633836" cy="232381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2857" y="1984706"/>
              <a:ext cx="2633836" cy="2145464"/>
            </a:xfrm>
            <a:prstGeom prst="hexagon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" name="Rectangle 17"/>
            <p:cNvSpPr/>
            <p:nvPr/>
          </p:nvSpPr>
          <p:spPr>
            <a:xfrm rot="18600587">
              <a:off x="7594052" y="2620587"/>
              <a:ext cx="2323811" cy="893255"/>
            </a:xfrm>
            <a:prstGeom prst="hexagon">
              <a:avLst/>
            </a:prstGeom>
          </p:spPr>
          <p:txBody>
            <a:bodyPr wrap="none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>
                  <a:solidFill>
                    <a:schemeClr val="bg1"/>
                  </a:solidFill>
                  <a:cs typeface="Nikosh" panose="02000000000000000000" pitchFamily="2" charset="0"/>
                </a:rPr>
                <a:t>ক্লিক</a:t>
              </a:r>
              <a:r>
                <a:rPr lang="bn-BD" sz="3600" dirty="0">
                  <a:solidFill>
                    <a:schemeClr val="bg1"/>
                  </a:solidFill>
                </a:rPr>
                <a:t> করুন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05" b="13443"/>
          <a:stretch/>
        </p:blipFill>
        <p:spPr>
          <a:xfrm>
            <a:off x="1926261" y="3736904"/>
            <a:ext cx="3431600" cy="1744567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09919" y="1235742"/>
            <a:ext cx="4043265" cy="2199786"/>
            <a:chOff x="609919" y="1235742"/>
            <a:chExt cx="4043265" cy="2199786"/>
          </a:xfrm>
        </p:grpSpPr>
        <p:grpSp>
          <p:nvGrpSpPr>
            <p:cNvPr id="10" name="Group 9"/>
            <p:cNvGrpSpPr/>
            <p:nvPr/>
          </p:nvGrpSpPr>
          <p:grpSpPr>
            <a:xfrm>
              <a:off x="609919" y="1235742"/>
              <a:ext cx="4043265" cy="2199786"/>
              <a:chOff x="609919" y="1235742"/>
              <a:chExt cx="4043265" cy="2199786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514" b="9518"/>
              <a:stretch/>
            </p:blipFill>
            <p:spPr>
              <a:xfrm>
                <a:off x="609919" y="1235742"/>
                <a:ext cx="4043265" cy="2199786"/>
              </a:xfrm>
              <a:prstGeom prst="rect">
                <a:avLst/>
              </a:prstGeom>
            </p:spPr>
          </p:pic>
          <p:sp>
            <p:nvSpPr>
              <p:cNvPr id="9" name="Rectangle 8"/>
              <p:cNvSpPr/>
              <p:nvPr/>
            </p:nvSpPr>
            <p:spPr>
              <a:xfrm>
                <a:off x="1984075" y="1371108"/>
                <a:ext cx="1328468" cy="10322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112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1101" t="53775" r="47823" b="8757"/>
            <a:stretch/>
          </p:blipFill>
          <p:spPr>
            <a:xfrm>
              <a:off x="2096712" y="1672484"/>
              <a:ext cx="1069677" cy="7308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8670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5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7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7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0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6" grpId="0"/>
      <p:bldP spid="6" grpId="1"/>
      <p:bldP spid="8" grpId="0"/>
      <p:bldP spid="8" grpId="1"/>
      <p:bldP spid="11" grpId="0"/>
      <p:bldP spid="11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9">
      <a:majorFont>
        <a:latin typeface="NikoshBAN"/>
        <a:ea typeface=""/>
        <a:cs typeface=""/>
      </a:majorFont>
      <a:minorFont>
        <a:latin typeface="Calibri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2334</TotalTime>
  <Words>419</Words>
  <Application>Microsoft Office PowerPoint</Application>
  <PresentationFormat>Widescreen</PresentationFormat>
  <Paragraphs>150</Paragraphs>
  <Slides>15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Nikosh</vt:lpstr>
      <vt:lpstr>NikoshBAN</vt:lpstr>
      <vt:lpstr>NikoshLight</vt:lpstr>
      <vt:lpstr>Vrinda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292</cp:revision>
  <dcterms:created xsi:type="dcterms:W3CDTF">2020-04-11T07:17:33Z</dcterms:created>
  <dcterms:modified xsi:type="dcterms:W3CDTF">2020-06-27T09:44:30Z</dcterms:modified>
</cp:coreProperties>
</file>