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9" r:id="rId2"/>
    <p:sldId id="275" r:id="rId3"/>
    <p:sldId id="276" r:id="rId4"/>
    <p:sldId id="277" r:id="rId5"/>
    <p:sldId id="278" r:id="rId6"/>
    <p:sldId id="260" r:id="rId7"/>
    <p:sldId id="266" r:id="rId8"/>
    <p:sldId id="261" r:id="rId9"/>
    <p:sldId id="265" r:id="rId10"/>
    <p:sldId id="262" r:id="rId11"/>
    <p:sldId id="267" r:id="rId12"/>
    <p:sldId id="268" r:id="rId13"/>
    <p:sldId id="269" r:id="rId14"/>
    <p:sldId id="280" r:id="rId15"/>
    <p:sldId id="273" r:id="rId16"/>
    <p:sldId id="271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FF3300"/>
    <a:srgbClr val="000099"/>
    <a:srgbClr val="0033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435" autoAdjust="0"/>
    <p:restoredTop sz="94660"/>
  </p:normalViewPr>
  <p:slideViewPr>
    <p:cSldViewPr snapToGrid="0">
      <p:cViewPr varScale="1">
        <p:scale>
          <a:sx n="49" d="100"/>
          <a:sy n="49" d="100"/>
        </p:scale>
        <p:origin x="123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1520F-74A8-4AEF-B988-1EA31A25B680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dphofmr@biul@gmail.COM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E4DB2-F715-4FE7-A644-C0F64788B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5158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C4C8E8-CD9D-40A8-8695-DECBD2145450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dphofmr@biul@gmail.COM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9B04E-B063-4FAD-BBBC-A2D580F8A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7428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9B04E-B063-4FAD-BBBC-A2D580F8AD46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dphofmr@biul@gmail.COM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33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dphofmr@biul@gmail.COM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D9B04E-B063-4FAD-BBBC-A2D580F8AD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71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dphofmr@biul@gmail.COM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D9B04E-B063-4FAD-BBBC-A2D580F8AD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890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dphofmr@biul@gmail.COM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D9B04E-B063-4FAD-BBBC-A2D580F8AD4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557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8E17C-718F-40DC-B11E-0E633F3594EB}" type="datetime1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214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F033-229F-49CA-9381-778810048F34}" type="datetime1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2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FA25D-EF80-4E96-A65D-3AD139F1EE38}" type="datetime1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99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10579-F3FC-4A5E-B62C-7995B511A014}" type="datetime1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04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2043-60F7-494F-BD79-B82B09756FE1}" type="datetime1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974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E119F-FBDA-4FBD-93A7-E8D7A3CB8955}" type="datetime1">
              <a:rPr lang="en-US" smtClean="0"/>
              <a:t>6/27/2020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5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C1E36-5C0D-44E1-AAD7-C06CF03D4A50}" type="datetime1">
              <a:rPr lang="en-US" smtClean="0"/>
              <a:t>6/27/2020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046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90A2-66EA-4AC2-AA36-E66CE1A1F212}" type="datetime1">
              <a:rPr lang="en-US" smtClean="0"/>
              <a:t>6/27/2020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082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8DBB-1BAA-41B9-925A-3D891B86657D}" type="datetime1">
              <a:rPr lang="en-US" smtClean="0"/>
              <a:t>6/27/2020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807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788DE-9AD4-486A-85C6-50CD5087433D}" type="datetime1">
              <a:rPr lang="en-US" smtClean="0"/>
              <a:t>6/27/2020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95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7C627-0C68-4ED3-8C30-452C47892B1D}" type="datetime1">
              <a:rPr lang="en-US" smtClean="0"/>
              <a:t>6/27/2020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73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1A597-2F05-4594-B1E9-69476C8CCE2D}" type="datetime1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62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3.gif"/><Relationship Id="rId5" Type="http://schemas.openxmlformats.org/officeDocument/2006/relationships/image" Target="../media/image14.gif"/><Relationship Id="rId4" Type="http://schemas.openxmlformats.org/officeDocument/2006/relationships/image" Target="../media/image3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gif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" TargetMode="External"/><Relationship Id="rId3" Type="http://schemas.openxmlformats.org/officeDocument/2006/relationships/image" Target="../media/image39.jpg"/><Relationship Id="rId7" Type="http://schemas.openxmlformats.org/officeDocument/2006/relationships/hyperlink" Target="http://www.google.com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gif"/><Relationship Id="rId11" Type="http://schemas.openxmlformats.org/officeDocument/2006/relationships/image" Target="../media/image38.jpeg"/><Relationship Id="rId5" Type="http://schemas.openxmlformats.org/officeDocument/2006/relationships/image" Target="../media/image41.jpg"/><Relationship Id="rId10" Type="http://schemas.openxmlformats.org/officeDocument/2006/relationships/image" Target="../media/image29.gif"/><Relationship Id="rId4" Type="http://schemas.openxmlformats.org/officeDocument/2006/relationships/image" Target="../media/image40.jp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4750-EA02-4326-8995-41940AD554FB}" type="datetime1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412464" y="295580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০১ মিনিট</a:t>
            </a:r>
            <a:endParaRPr lang="en-US" dirty="0"/>
          </a:p>
        </p:txBody>
      </p:sp>
      <p:sp>
        <p:nvSpPr>
          <p:cNvPr id="7" name="32-Point Star 6"/>
          <p:cNvSpPr/>
          <p:nvPr/>
        </p:nvSpPr>
        <p:spPr>
          <a:xfrm>
            <a:off x="9734204" y="4551937"/>
            <a:ext cx="2028305" cy="1506774"/>
          </a:xfrm>
          <a:prstGeom prst="star32">
            <a:avLst/>
          </a:prstGeom>
          <a:gradFill flip="none" rotWithShape="1">
            <a:gsLst>
              <a:gs pos="50000">
                <a:schemeClr val="accent4">
                  <a:lumMod val="67000"/>
                </a:schemeClr>
              </a:gs>
              <a:gs pos="75000">
                <a:srgbClr val="006600"/>
              </a:gs>
              <a:gs pos="58000">
                <a:schemeClr val="tx1"/>
              </a:gs>
              <a:gs pos="68000">
                <a:srgbClr val="7030A0"/>
              </a:gs>
              <a:gs pos="61000">
                <a:schemeClr val="bg1"/>
              </a:gs>
              <a:gs pos="45000">
                <a:srgbClr val="009999"/>
              </a:gs>
              <a:gs pos="39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করুন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431148" y="1404901"/>
            <a:ext cx="7329704" cy="5136205"/>
            <a:chOff x="3377587" y="-11366"/>
            <a:chExt cx="6116524" cy="4355101"/>
          </a:xfrm>
          <a:solidFill>
            <a:srgbClr val="00CC00"/>
          </a:solidFill>
        </p:grpSpPr>
        <p:sp>
          <p:nvSpPr>
            <p:cNvPr id="10" name="L-Shape 9"/>
            <p:cNvSpPr/>
            <p:nvPr/>
          </p:nvSpPr>
          <p:spPr>
            <a:xfrm>
              <a:off x="3377587" y="-11366"/>
              <a:ext cx="6116524" cy="4355101"/>
            </a:xfrm>
            <a:prstGeom prst="star10">
              <a:avLst/>
            </a:prstGeom>
            <a:solidFill>
              <a:srgbClr val="00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1157" y="95861"/>
              <a:ext cx="5423307" cy="4140645"/>
            </a:xfrm>
            <a:prstGeom prst="star10">
              <a:avLst/>
            </a:prstGeom>
            <a:grpFill/>
            <a:ln>
              <a:noFill/>
            </a:ln>
            <a:effectLst>
              <a:softEdge rad="112500"/>
            </a:effectLst>
          </p:spPr>
        </p:pic>
      </p:grpSp>
      <p:sp>
        <p:nvSpPr>
          <p:cNvPr id="15" name="TextBox 14"/>
          <p:cNvSpPr txBox="1"/>
          <p:nvPr/>
        </p:nvSpPr>
        <p:spPr>
          <a:xfrm>
            <a:off x="3450336" y="2524641"/>
            <a:ext cx="5405656" cy="2543695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BD" sz="3600" dirty="0" smtClean="0">
                <a:blipFill>
                  <a:blip r:embed="rId4"/>
                  <a:tile tx="0" ty="0" sx="100000" sy="100000" flip="none" algn="tl"/>
                </a:blipFill>
              </a:rPr>
              <a:t>স্বাগতম</a:t>
            </a:r>
            <a:endParaRPr lang="en-US" sz="3600" dirty="0">
              <a:blipFill>
                <a:blip r:embed="rId4"/>
                <a:tile tx="0" ty="0" sx="100000" sy="100000" flip="none" algn="tl"/>
              </a:blip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09800" y="1282826"/>
            <a:ext cx="7966097" cy="5131819"/>
          </a:xfrm>
          <a:prstGeom prst="star10">
            <a:avLst/>
          </a:prstGeom>
          <a:blipFill>
            <a:blip r:embed="rId5"/>
            <a:stretch>
              <a:fillRect/>
            </a:stretch>
          </a:blipFill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BD" sz="3600" dirty="0" smtClean="0">
                <a:blipFill>
                  <a:blip r:embed="rId6"/>
                  <a:tile tx="0" ty="0" sx="100000" sy="100000" flip="none" algn="tl"/>
                </a:blipFill>
              </a:rPr>
              <a:t>স্বাগতম</a:t>
            </a:r>
            <a:endParaRPr lang="en-US" sz="3600" dirty="0">
              <a:blipFill>
                <a:blip r:embed="rId6"/>
                <a:tile tx="0" ty="0" sx="100000" sy="100000" flip="none" algn="tl"/>
              </a:blip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91840" y="2524641"/>
            <a:ext cx="5707668" cy="2543695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BD" sz="3600" dirty="0" smtClean="0">
                <a:blipFill>
                  <a:blip r:embed="rId7"/>
                  <a:tile tx="0" ty="0" sx="100000" sy="100000" flip="none" algn="tl"/>
                </a:blipFill>
              </a:rPr>
              <a:t>স্বাগতম</a:t>
            </a:r>
            <a:endParaRPr lang="en-US" sz="3600" dirty="0">
              <a:blipFill>
                <a:blip r:embed="rId7"/>
                <a:tile tx="0" ty="0" sx="100000" sy="100000" flip="none" algn="tl"/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3061944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repeatCount="4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repeatCount="3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6" repeatCount="3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5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9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3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7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1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5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9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3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9" grpId="0"/>
      <p:bldP spid="9" grpId="1"/>
      <p:bldP spid="7" grpId="0" animBg="1"/>
      <p:bldP spid="15" grpId="0"/>
      <p:bldP spid="15" grpId="1"/>
      <p:bldP spid="16" grpId="0" animBg="1"/>
      <p:bldP spid="16" grpId="1" animBg="1"/>
      <p:bldP spid="14" grpId="0"/>
      <p:bldP spid="1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17343" y="3244334"/>
            <a:ext cx="240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92690" y="2609919"/>
            <a:ext cx="6276736" cy="2312524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/>
              <a:t>এগারো আর বারো</a:t>
            </a:r>
          </a:p>
          <a:p>
            <a:r>
              <a:rPr lang="bn-BD" sz="3600" dirty="0"/>
              <a:t>হাতে হাত ধরো।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AC97B-4D1A-4E10-A887-D61769AA67F9}" type="datetime1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980758" y="-40481"/>
            <a:ext cx="27634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আদর্শ পাঠ</a:t>
            </a:r>
            <a:endParaRPr lang="en-US" sz="6000" dirty="0"/>
          </a:p>
        </p:txBody>
      </p:sp>
      <p:pic>
        <p:nvPicPr>
          <p:cNvPr id="8" name="Picture 2" descr="C:\Users\DOEL\AppData\Desktop\Collection @picture\IMG_20161125_174208_133 - Copy - 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982" y="852211"/>
            <a:ext cx="2267236" cy="18008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</a:t>
            </a:r>
            <a:r>
              <a:rPr lang="bn-BD" dirty="0" smtClean="0"/>
              <a:t>০৪ </a:t>
            </a:r>
            <a:r>
              <a:rPr lang="bn-BD" dirty="0" smtClean="0"/>
              <a:t>মিনিট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8153400" y="4922443"/>
            <a:ext cx="2702092" cy="1616469"/>
            <a:chOff x="3039232" y="2460568"/>
            <a:chExt cx="2702092" cy="2189019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9232" y="2460568"/>
              <a:ext cx="2702092" cy="2189019"/>
            </a:xfrm>
            <a:prstGeom prst="snip2Diag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8" name="Rectangle 17"/>
            <p:cNvSpPr/>
            <p:nvPr/>
          </p:nvSpPr>
          <p:spPr>
            <a:xfrm>
              <a:off x="3292192" y="3426906"/>
              <a:ext cx="2092239" cy="646331"/>
            </a:xfrm>
            <a:prstGeom prst="snip2DiagRect">
              <a:avLst/>
            </a:prstGeom>
          </p:spPr>
          <p:txBody>
            <a:bodyPr wrap="none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>
                  <a:cs typeface="Nikosh" panose="02000000000000000000" pitchFamily="2" charset="0"/>
                </a:rPr>
                <a:t>ক্লিক</a:t>
              </a:r>
              <a:r>
                <a:rPr lang="bn-BD" sz="3600" dirty="0"/>
                <a:t> করুন</a:t>
              </a:r>
              <a:endParaRPr lang="en-US" sz="3600" dirty="0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18437" t="20888" r="23122" b="31743"/>
          <a:stretch/>
        </p:blipFill>
        <p:spPr>
          <a:xfrm>
            <a:off x="802107" y="593557"/>
            <a:ext cx="4652210" cy="21199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30317" t="20669" r="23368" b="37407"/>
          <a:stretch/>
        </p:blipFill>
        <p:spPr>
          <a:xfrm>
            <a:off x="1640550" y="3244334"/>
            <a:ext cx="3162859" cy="160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1643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4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8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2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0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3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4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8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3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2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3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6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3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0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12" grpId="0"/>
      <p:bldP spid="1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FDFD-5DBC-4F83-A78C-7182345A7440}" type="datetime1">
              <a:rPr lang="en-US" smtClean="0"/>
              <a:t>6/27/2020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548559" y="346758"/>
            <a:ext cx="28434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সরব পাঠ</a:t>
            </a:r>
            <a:endParaRPr lang="en-US" sz="6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142" y="1436940"/>
            <a:ext cx="1781175" cy="20644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85636" y="2825701"/>
            <a:ext cx="6302832" cy="1439904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/>
              <a:t>এগারো আর বারো</a:t>
            </a:r>
          </a:p>
          <a:p>
            <a:r>
              <a:rPr lang="bn-BD" sz="3600" dirty="0"/>
              <a:t>হাতে হাত ধরো।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০৫ মিনিট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8903862" y="4471171"/>
            <a:ext cx="3067050" cy="2386829"/>
            <a:chOff x="5293330" y="2850863"/>
            <a:chExt cx="3067050" cy="277177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3330" y="2850863"/>
              <a:ext cx="3067050" cy="2771775"/>
            </a:xfrm>
            <a:prstGeom prst="heart">
              <a:avLst/>
            </a:prstGeom>
            <a:gradFill flip="none" rotWithShape="1">
              <a:gsLst>
                <a:gs pos="0">
                  <a:schemeClr val="accent4">
                    <a:lumMod val="5000"/>
                    <a:lumOff val="95000"/>
                  </a:schemeClr>
                </a:gs>
                <a:gs pos="74000">
                  <a:schemeClr val="accent4">
                    <a:lumMod val="45000"/>
                    <a:lumOff val="55000"/>
                  </a:schemeClr>
                </a:gs>
                <a:gs pos="83000">
                  <a:schemeClr val="accent4">
                    <a:lumMod val="45000"/>
                    <a:lumOff val="55000"/>
                  </a:schemeClr>
                </a:gs>
                <a:gs pos="100000">
                  <a:schemeClr val="accent4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softEdge rad="112500"/>
            </a:effectLst>
          </p:spPr>
        </p:pic>
        <p:sp>
          <p:nvSpPr>
            <p:cNvPr id="17" name="Rectangle 16"/>
            <p:cNvSpPr/>
            <p:nvPr/>
          </p:nvSpPr>
          <p:spPr>
            <a:xfrm rot="21328408">
              <a:off x="6167760" y="3174529"/>
              <a:ext cx="1318189" cy="1003380"/>
            </a:xfrm>
            <a:prstGeom prst="heart">
              <a:avLst/>
            </a:prstGeom>
          </p:spPr>
          <p:txBody>
            <a:bodyPr wrap="none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>
                  <a:cs typeface="Nikosh" panose="02000000000000000000" pitchFamily="2" charset="0"/>
                </a:rPr>
                <a:t>ক্লিক</a:t>
              </a:r>
              <a:r>
                <a:rPr lang="bn-BD" sz="3600" dirty="0"/>
                <a:t> করুন</a:t>
              </a:r>
              <a:endParaRPr lang="en-US" sz="3600" dirty="0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9234" t="20669" r="23187" b="31963"/>
          <a:stretch/>
        </p:blipFill>
        <p:spPr>
          <a:xfrm>
            <a:off x="1600884" y="364764"/>
            <a:ext cx="4636168" cy="214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2569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9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2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4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9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2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9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6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0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9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4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6" grpId="0"/>
      <p:bldP spid="6" grpId="1"/>
      <p:bldP spid="8" grpId="0"/>
      <p:bldP spid="8" grpId="1"/>
      <p:bldP spid="11" grpId="0"/>
      <p:bldP spid="1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2D242-AAB2-464A-B632-95C24340AA02}" type="datetime1">
              <a:rPr lang="en-US" smtClean="0"/>
              <a:t>6/27/2020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93293" y="1171700"/>
            <a:ext cx="65231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শিক্ষার্থীদের বোর্ড ব্যবহারঃ</a:t>
            </a:r>
            <a:endParaRPr lang="en-US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561471" y="4202115"/>
            <a:ext cx="1147120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/>
              <a:t>সাত, আট, পুকুরের, ঘাট,খেজুরের, এগারো, বারো,ধরো</a:t>
            </a:r>
            <a:endParaRPr lang="en-US" sz="6600" dirty="0"/>
          </a:p>
        </p:txBody>
      </p:sp>
      <p:sp>
        <p:nvSpPr>
          <p:cNvPr id="11" name="TextBox 10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০৫ মিনিট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9434258" y="746667"/>
            <a:ext cx="2693323" cy="2241838"/>
            <a:chOff x="-372115" y="3752212"/>
            <a:chExt cx="2693323" cy="2241838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2115" y="3752212"/>
              <a:ext cx="2693323" cy="2241838"/>
            </a:xfrm>
            <a:prstGeom prst="diamond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softEdge rad="112500"/>
            </a:effectLst>
          </p:spPr>
        </p:pic>
        <p:sp>
          <p:nvSpPr>
            <p:cNvPr id="22" name="Rectangle 21"/>
            <p:cNvSpPr/>
            <p:nvPr/>
          </p:nvSpPr>
          <p:spPr>
            <a:xfrm>
              <a:off x="-71574" y="5230788"/>
              <a:ext cx="2092239" cy="646331"/>
            </a:xfrm>
            <a:prstGeom prst="diamond">
              <a:avLst/>
            </a:prstGeom>
          </p:spPr>
          <p:txBody>
            <a:bodyPr wrap="none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>
                  <a:cs typeface="Nikosh" panose="02000000000000000000" pitchFamily="2" charset="0"/>
                </a:rPr>
                <a:t>ক্লিক</a:t>
              </a:r>
              <a:r>
                <a:rPr lang="bn-BD" sz="3600" dirty="0"/>
                <a:t> করুন</a:t>
              </a:r>
              <a:endParaRPr lang="en-US" sz="3600" dirty="0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9" y="179567"/>
            <a:ext cx="2095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7317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5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9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3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1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5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3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11" grpId="0"/>
      <p:bldP spid="1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E0E6-52CC-499E-803E-540F751D0825}" type="datetime1">
              <a:rPr lang="en-US" smtClean="0"/>
              <a:t>6/27/2020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81400" y="433601"/>
            <a:ext cx="2612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মূল্যায়নঃ</a:t>
            </a:r>
            <a:endParaRPr lang="en-US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1788998" y="1807072"/>
            <a:ext cx="8614004" cy="1278817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 smtClean="0"/>
              <a:t>১. কোন কোন সংখ্যায় পুকুরের ঘাট?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524000" y="2835482"/>
            <a:ext cx="8614004" cy="1278817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 smtClean="0"/>
              <a:t> ২. নয় আর দশ এর পরের লাইন কী?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524000" y="3883668"/>
            <a:ext cx="8614004" cy="1278817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 smtClean="0"/>
              <a:t> ৩. কোন কোন সংখ্যায় হাতে হাত ধরো?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</a:t>
            </a:r>
            <a:r>
              <a:rPr lang="bn-BD" dirty="0" smtClean="0"/>
              <a:t>০৪ </a:t>
            </a:r>
            <a:r>
              <a:rPr lang="bn-BD" dirty="0" smtClean="0"/>
              <a:t>মিনিট</a:t>
            </a:r>
            <a:endParaRPr lang="en-US" dirty="0"/>
          </a:p>
        </p:txBody>
      </p:sp>
      <p:sp>
        <p:nvSpPr>
          <p:cNvPr id="11" name="32-Point Star 10"/>
          <p:cNvSpPr/>
          <p:nvPr/>
        </p:nvSpPr>
        <p:spPr>
          <a:xfrm>
            <a:off x="7692043" y="188045"/>
            <a:ext cx="2028305" cy="1506774"/>
          </a:xfrm>
          <a:prstGeom prst="star32">
            <a:avLst/>
          </a:prstGeom>
          <a:gradFill flip="none" rotWithShape="1">
            <a:gsLst>
              <a:gs pos="29000">
                <a:srgbClr val="7030A0"/>
              </a:gs>
              <a:gs pos="71000">
                <a:srgbClr val="FF3300"/>
              </a:gs>
              <a:gs pos="67000">
                <a:schemeClr val="bg1"/>
              </a:gs>
              <a:gs pos="54000">
                <a:schemeClr val="accent1">
                  <a:lumMod val="75000"/>
                </a:schemeClr>
              </a:gs>
              <a:gs pos="40000">
                <a:srgbClr val="FFFF00"/>
              </a:gs>
              <a:gs pos="26000">
                <a:srgbClr val="00B0F0"/>
              </a:gs>
              <a:gs pos="54000">
                <a:srgbClr val="7030A0"/>
              </a:gs>
              <a:gs pos="69000">
                <a:srgbClr val="009999"/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করুন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88045"/>
            <a:ext cx="1905000" cy="1905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60939" y="4979395"/>
            <a:ext cx="8614004" cy="1278817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 smtClean="0"/>
              <a:t> ৪. আমরা সংখ্যা শিখছি কীভাবে?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660281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0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5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0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5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 animBg="1"/>
      <p:bldP spid="12" grpId="0"/>
      <p:bldP spid="1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8287640"/>
              </p:ext>
            </p:extLst>
          </p:nvPr>
        </p:nvGraphicFramePr>
        <p:xfrm>
          <a:off x="5218439" y="1820994"/>
          <a:ext cx="5943600" cy="2214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18439" y="1820994"/>
                        <a:ext cx="5943600" cy="22146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3DB7A-0329-4742-94BA-087639021B17}" type="datetime1">
              <a:rPr lang="en-US" smtClean="0"/>
              <a:t>6/27/2020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dphofmrabiul@Gmail.COM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22179"/>
            <a:ext cx="2743200" cy="365125"/>
          </a:xfrm>
        </p:spPr>
        <p:txBody>
          <a:bodyPr/>
          <a:lstStyle/>
          <a:p>
            <a:fld id="{E2447533-5A7C-4DDA-B202-3D61A3A2C600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59608" y="301567"/>
            <a:ext cx="6272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/>
              <a:t>সামগ্রিক পাঠঃ (পাঠ ৪</a:t>
            </a:r>
            <a:r>
              <a:rPr lang="bn-BD" sz="6000" dirty="0" smtClean="0"/>
              <a:t>৪)</a:t>
            </a:r>
            <a:endParaRPr lang="en-US" sz="6000" dirty="0"/>
          </a:p>
        </p:txBody>
      </p:sp>
      <p:sp>
        <p:nvSpPr>
          <p:cNvPr id="16" name="TextBox 15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০২ মিনিট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 rot="304965">
            <a:off x="7534706" y="4346703"/>
            <a:ext cx="3406142" cy="1423628"/>
            <a:chOff x="7985575" y="3354048"/>
            <a:chExt cx="2574355" cy="1805705"/>
          </a:xfrm>
          <a:gradFill>
            <a:gsLst>
              <a:gs pos="19000">
                <a:srgbClr val="347575"/>
              </a:gs>
              <a:gs pos="31000">
                <a:srgbClr val="92D050"/>
              </a:gs>
              <a:gs pos="38000">
                <a:srgbClr val="7030A0"/>
              </a:gs>
              <a:gs pos="21000">
                <a:srgbClr val="009999"/>
              </a:gs>
              <a:gs pos="26000">
                <a:srgbClr val="00FFFF"/>
              </a:gs>
              <a:gs pos="46000">
                <a:srgbClr val="003300"/>
              </a:gs>
              <a:gs pos="51000">
                <a:srgbClr val="00FFFF"/>
              </a:gs>
              <a:gs pos="41000">
                <a:srgbClr val="00B0F0"/>
              </a:gs>
              <a:gs pos="29000">
                <a:srgbClr val="7030A0"/>
              </a:gs>
              <a:gs pos="40000">
                <a:srgbClr val="00B050"/>
              </a:gs>
            </a:gsLst>
            <a:path path="circle">
              <a:fillToRect l="100000" t="100000"/>
            </a:path>
          </a:gradFill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5575" y="3354048"/>
              <a:ext cx="2574355" cy="1805705"/>
            </a:xfrm>
            <a:prstGeom prst="parallelogram">
              <a:avLst/>
            </a:prstGeom>
            <a:grpFill/>
            <a:ln>
              <a:noFill/>
            </a:ln>
            <a:effectLst>
              <a:softEdge rad="112500"/>
            </a:effectLst>
          </p:spPr>
        </p:pic>
        <p:sp>
          <p:nvSpPr>
            <p:cNvPr id="22" name="TextBox 21"/>
            <p:cNvSpPr txBox="1"/>
            <p:nvPr/>
          </p:nvSpPr>
          <p:spPr>
            <a:xfrm rot="21295035">
              <a:off x="9291790" y="4029161"/>
              <a:ext cx="1098641" cy="587661"/>
            </a:xfrm>
            <a:prstGeom prst="parallelogram">
              <a:avLst/>
            </a:prstGeom>
            <a:grp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/>
                <a:t>ক্লিক করুন</a:t>
              </a:r>
              <a:endParaRPr lang="en-US" sz="36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509028" y="1168932"/>
            <a:ext cx="4842115" cy="3338517"/>
            <a:chOff x="-371361" y="388595"/>
            <a:chExt cx="3175462" cy="1928551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006600"/>
              </a:gs>
              <a:gs pos="32000">
                <a:srgbClr val="00CCFF"/>
              </a:gs>
              <a:gs pos="29000">
                <a:srgbClr val="7030A0"/>
              </a:gs>
              <a:gs pos="71000">
                <a:schemeClr val="tx1"/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24" name="TextBox 23"/>
            <p:cNvSpPr txBox="1"/>
            <p:nvPr/>
          </p:nvSpPr>
          <p:spPr>
            <a:xfrm>
              <a:off x="-371361" y="388595"/>
              <a:ext cx="3175462" cy="1928551"/>
            </a:xfrm>
            <a:prstGeom prst="star6">
              <a:avLst/>
            </a:prstGeom>
            <a:grpFill/>
          </p:spPr>
          <p:txBody>
            <a:bodyPr wrap="square" rtlCol="0">
              <a:prstTxWarp prst="textCirclePour">
                <a:avLst/>
              </a:prstTxWarp>
              <a:spAutoFit/>
            </a:bodyPr>
            <a:lstStyle/>
            <a:p>
              <a:r>
                <a:rPr lang="en-US" sz="3600" dirty="0" smtClean="0"/>
                <a:t> </a:t>
              </a:r>
              <a:r>
                <a:rPr lang="bn-BD" sz="3600" dirty="0" smtClean="0"/>
                <a:t>ক্লিক করুন</a:t>
              </a:r>
              <a:endParaRPr lang="en-US" sz="3600" dirty="0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770" y="996944"/>
              <a:ext cx="1219200" cy="656278"/>
            </a:xfrm>
            <a:prstGeom prst="star6">
              <a:avLst/>
            </a:prstGeom>
            <a:grpFill/>
          </p:spPr>
        </p:pic>
      </p:grpSp>
      <p:sp>
        <p:nvSpPr>
          <p:cNvPr id="7" name="Can 6"/>
          <p:cNvSpPr/>
          <p:nvPr/>
        </p:nvSpPr>
        <p:spPr>
          <a:xfrm>
            <a:off x="5648761" y="1525336"/>
            <a:ext cx="4702382" cy="2454316"/>
          </a:xfrm>
          <a:prstGeom prst="can">
            <a:avLst/>
          </a:prstGeom>
          <a:gradFill flip="none" rotWithShape="1">
            <a:gsLst>
              <a:gs pos="45000">
                <a:schemeClr val="accent1">
                  <a:lumMod val="5000"/>
                  <a:lumOff val="95000"/>
                </a:schemeClr>
              </a:gs>
              <a:gs pos="74000">
                <a:srgbClr val="006600"/>
              </a:gs>
              <a:gs pos="32000">
                <a:srgbClr val="00CCFF"/>
              </a:gs>
              <a:gs pos="29000">
                <a:srgbClr val="7030A0"/>
              </a:gs>
              <a:gs pos="42000">
                <a:srgbClr val="FF3300"/>
              </a:gs>
              <a:gs pos="66000">
                <a:schemeClr val="tx1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00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0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9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4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2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9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xit" presetSubtype="54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1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16" grpId="0"/>
      <p:bldP spid="16" grpId="1"/>
      <p:bldP spid="7" grpId="0" animBg="1"/>
      <p:bldP spid="7" grpId="1" animBg="1"/>
      <p:bldP spid="7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5B8BA-9487-4D84-A5DE-7E9932E6934D}" type="datetime1">
              <a:rPr lang="en-US" smtClean="0"/>
              <a:t>6/27/2020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7211" y="1264525"/>
            <a:ext cx="9845842" cy="552932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prstTxWarp prst="textCirclePour">
              <a:avLst/>
            </a:prstTxWarp>
            <a:spAutoFit/>
          </a:bodyPr>
          <a:lstStyle/>
          <a:p>
            <a:r>
              <a:rPr lang="bn-BD" sz="3200" dirty="0" smtClean="0">
                <a:solidFill>
                  <a:srgbClr val="009999"/>
                </a:solidFill>
              </a:rPr>
              <a:t> পাঠ্যাংশঃ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“সাত আর আট...হাতে হাত ধরো।”  </a:t>
            </a:r>
            <a:endParaRPr lang="en-US" sz="3200" dirty="0"/>
          </a:p>
        </p:txBody>
      </p:sp>
      <p:grpSp>
        <p:nvGrpSpPr>
          <p:cNvPr id="10" name="Group 9"/>
          <p:cNvGrpSpPr/>
          <p:nvPr/>
        </p:nvGrpSpPr>
        <p:grpSpPr>
          <a:xfrm>
            <a:off x="3779326" y="2758391"/>
            <a:ext cx="3392537" cy="2104094"/>
            <a:chOff x="1244673" y="1015864"/>
            <a:chExt cx="3392537" cy="210409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75" r="8154"/>
            <a:stretch/>
          </p:blipFill>
          <p:spPr>
            <a:xfrm>
              <a:off x="1244673" y="1015864"/>
              <a:ext cx="3200399" cy="2104094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7" name="TextBox 6"/>
            <p:cNvSpPr txBox="1"/>
            <p:nvPr/>
          </p:nvSpPr>
          <p:spPr>
            <a:xfrm>
              <a:off x="2525590" y="2355840"/>
              <a:ext cx="2111620" cy="58477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  <a:scene3d>
                <a:camera prst="isometricLeftDown"/>
                <a:lightRig rig="threePt" dir="t"/>
              </a:scene3d>
            </a:bodyPr>
            <a:lstStyle/>
            <a:p>
              <a:r>
                <a:rPr lang="bn-BD" sz="3200" dirty="0" smtClean="0">
                  <a:blipFill>
                    <a:blip r:embed="rId4"/>
                    <a:tile tx="0" ty="0" sx="100000" sy="100000" flip="none" algn="tl"/>
                  </a:blipFill>
                </a:rPr>
                <a:t>বাড়ির কাজঃ</a:t>
              </a:r>
              <a:endParaRPr lang="en-US" sz="3200" dirty="0">
                <a:blipFill>
                  <a:blip r:embed="rId4"/>
                  <a:tile tx="0" ty="0" sx="100000" sy="100000" flip="none" algn="tl"/>
                </a:blip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০১ মিনিট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 rot="2575601">
            <a:off x="9678708" y="4461173"/>
            <a:ext cx="2833700" cy="2508788"/>
            <a:chOff x="3225403" y="5054396"/>
            <a:chExt cx="1905000" cy="19050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5403" y="5054396"/>
              <a:ext cx="1905000" cy="1905000"/>
            </a:xfrm>
            <a:prstGeom prst="chevron">
              <a:avLst/>
            </a:prstGeom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ln>
              <a:solidFill>
                <a:schemeClr val="bg1"/>
              </a:solidFill>
            </a:ln>
            <a:effectLst>
              <a:softEdge rad="112500"/>
            </a:effectLst>
          </p:spPr>
        </p:pic>
        <p:sp>
          <p:nvSpPr>
            <p:cNvPr id="18" name="Rectangle 17"/>
            <p:cNvSpPr/>
            <p:nvPr/>
          </p:nvSpPr>
          <p:spPr>
            <a:xfrm rot="15997072">
              <a:off x="3138260" y="5688457"/>
              <a:ext cx="1310463" cy="572223"/>
            </a:xfrm>
            <a:prstGeom prst="chevron">
              <a:avLst/>
            </a:prstGeom>
            <a:ln>
              <a:solidFill>
                <a:schemeClr val="bg1"/>
              </a:solidFill>
            </a:ln>
          </p:spPr>
          <p:txBody>
            <a:bodyPr wrap="none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>
                  <a:cs typeface="Nikosh" panose="02000000000000000000" pitchFamily="2" charset="0"/>
                </a:rPr>
                <a:t>ক্লিক</a:t>
              </a:r>
              <a:r>
                <a:rPr lang="bn-BD" sz="3600" dirty="0"/>
                <a:t> করুন</a:t>
              </a:r>
              <a:endParaRPr 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971360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0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4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8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2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6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6" grpId="0"/>
      <p:bldP spid="6" grpId="1"/>
      <p:bldP spid="8" grpId="0"/>
      <p:bldP spid="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7500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138036" y="1287950"/>
            <a:ext cx="5015364" cy="5068400"/>
            <a:chOff x="3636418" y="1287950"/>
            <a:chExt cx="4164498" cy="5068400"/>
          </a:xfrm>
        </p:grpSpPr>
        <p:sp>
          <p:nvSpPr>
            <p:cNvPr id="4" name="Oval 3"/>
            <p:cNvSpPr/>
            <p:nvPr/>
          </p:nvSpPr>
          <p:spPr>
            <a:xfrm>
              <a:off x="3636418" y="1287950"/>
              <a:ext cx="4164498" cy="5068400"/>
            </a:xfrm>
            <a:prstGeom prst="beve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2871" y="3385102"/>
              <a:ext cx="2052320" cy="2376488"/>
            </a:xfrm>
            <a:prstGeom prst="bevel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4918872" y="1657282"/>
              <a:ext cx="2052320" cy="2246084"/>
            </a:xfrm>
            <a:prstGeom prst="bevel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1619251" y="0"/>
            <a:ext cx="8344080" cy="6721475"/>
          </a:xfrm>
          <a:prstGeom prst="rect">
            <a:avLst/>
          </a:prstGeom>
          <a:noFill/>
        </p:spPr>
        <p:txBody>
          <a:bodyPr wrap="square" rtlCol="0">
            <a:prstTxWarp prst="textCirclePour">
              <a:avLst/>
            </a:prstTxWarp>
            <a:spAutoFit/>
          </a:bodyPr>
          <a:lstStyle/>
          <a:p>
            <a:r>
              <a:rPr lang="bn-BD" dirty="0" smtClean="0"/>
              <a:t>ধন্যবাদ</a:t>
            </a:r>
            <a:endParaRPr lang="en-US" dirty="0"/>
          </a:p>
        </p:txBody>
      </p:sp>
      <p:sp>
        <p:nvSpPr>
          <p:cNvPr id="15" name="32-Point Star 14"/>
          <p:cNvSpPr/>
          <p:nvPr/>
        </p:nvSpPr>
        <p:spPr>
          <a:xfrm>
            <a:off x="9963331" y="1159682"/>
            <a:ext cx="1952844" cy="1478010"/>
          </a:xfrm>
          <a:prstGeom prst="star32">
            <a:avLst/>
          </a:prstGeom>
          <a:gradFill flip="none" rotWithShape="1">
            <a:gsLst>
              <a:gs pos="13000">
                <a:schemeClr val="accent4">
                  <a:lumMod val="0"/>
                  <a:lumOff val="100000"/>
                </a:schemeClr>
              </a:gs>
              <a:gs pos="76000">
                <a:srgbClr val="009999"/>
              </a:gs>
              <a:gs pos="75000">
                <a:schemeClr val="tx1"/>
              </a:gs>
              <a:gs pos="83000">
                <a:srgbClr val="7030A0"/>
              </a:gs>
            </a:gsLst>
            <a:path path="shape">
              <a:fillToRect l="50000" t="50000" r="50000" b="50000"/>
            </a:path>
            <a:tileRect/>
          </a:gra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করুন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0"/>
          </p:nvPr>
        </p:nvSpPr>
        <p:spPr>
          <a:xfrm>
            <a:off x="1361708" y="6230243"/>
            <a:ext cx="1351524" cy="370806"/>
          </a:xfrm>
        </p:spPr>
        <p:txBody>
          <a:bodyPr/>
          <a:lstStyle/>
          <a:p>
            <a:fld id="{D14C58CD-BC87-4996-A35C-B778E95C90AC}" type="datetime1">
              <a:rPr lang="en-US" smtClean="0"/>
              <a:t>6/27/2020</a:t>
            </a:fld>
            <a:endParaRPr lang="en-US" dirty="0"/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mtClean="0"/>
              <a:t>dphofmrabiul@Gmail.COM</a:t>
            </a:r>
            <a:endParaRPr lang="en-US" dirty="0"/>
          </a:p>
        </p:txBody>
      </p:sp>
      <p:pic>
        <p:nvPicPr>
          <p:cNvPr id="19" name="Picture 18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-6555475" y="-156116"/>
            <a:ext cx="6555474" cy="708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2629470" y="-156117"/>
            <a:ext cx="7487329" cy="720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০১ মিনিট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94553" y="1287950"/>
            <a:ext cx="1443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r>
              <a:rPr lang="bn-BD" dirty="0" smtClean="0">
                <a:solidFill>
                  <a:schemeClr val="bg1"/>
                </a:solidFill>
              </a:rPr>
              <a:t>আমাদের দেশ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33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2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44 0.01227 L 0.50768 0.02338 " pathEditMode="relative" rAng="0" ptsTypes="AA">
                                      <p:cBhvr>
                                        <p:cTn id="37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56" y="55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88 0.00417 L -0.53164 -0.01805 " pathEditMode="relative" rAng="0" ptsTypes="AA">
                                      <p:cBhvr>
                                        <p:cTn id="39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95" y="-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8" grpId="0"/>
      <p:bldP spid="13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790895" y="876916"/>
            <a:ext cx="2894514" cy="2264891"/>
            <a:chOff x="916375" y="5346907"/>
            <a:chExt cx="2909481" cy="2734182"/>
          </a:xfrm>
          <a:blipFill>
            <a:blip r:embed="rId4"/>
            <a:stretch>
              <a:fillRect/>
            </a:stretch>
          </a:blipFill>
        </p:grpSpPr>
        <p:sp>
          <p:nvSpPr>
            <p:cNvPr id="16" name="TextBox 15"/>
            <p:cNvSpPr txBox="1"/>
            <p:nvPr/>
          </p:nvSpPr>
          <p:spPr>
            <a:xfrm>
              <a:off x="916375" y="5346907"/>
              <a:ext cx="2909481" cy="2734182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</p:spPr>
          <p:txBody>
            <a:bodyPr wrap="square" rtlCol="0">
              <a:prstTxWarp prst="textCirclePour">
                <a:avLst/>
              </a:prstTxWarp>
              <a:spAutoFit/>
            </a:bodyPr>
            <a:lstStyle/>
            <a:p>
              <a:r>
                <a:rPr lang="bn-BD" sz="3600" dirty="0" smtClean="0"/>
                <a:t>ক্লিক করুন</a:t>
              </a:r>
              <a:endParaRPr lang="en-US" sz="3600" dirty="0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0228" y="5873322"/>
              <a:ext cx="1706594" cy="690167"/>
            </a:xfrm>
            <a:prstGeom prst="ellipse">
              <a:avLst/>
            </a:prstGeom>
            <a:blipFill>
              <a:blip r:embed="rId5"/>
              <a:stretch>
                <a:fillRect/>
              </a:stretch>
            </a:blipFill>
            <a:ln>
              <a:noFill/>
            </a:ln>
            <a:effectLst>
              <a:softEdge rad="112500"/>
            </a:effectLst>
          </p:spPr>
        </p:pic>
      </p:grpSp>
      <p:grpSp>
        <p:nvGrpSpPr>
          <p:cNvPr id="7" name="Group 6"/>
          <p:cNvGrpSpPr/>
          <p:nvPr/>
        </p:nvGrpSpPr>
        <p:grpSpPr>
          <a:xfrm rot="5400000">
            <a:off x="5108093" y="1806793"/>
            <a:ext cx="5736165" cy="3139321"/>
            <a:chOff x="3809671" y="43670"/>
            <a:chExt cx="5736165" cy="3139321"/>
          </a:xfrm>
        </p:grpSpPr>
        <p:sp>
          <p:nvSpPr>
            <p:cNvPr id="9" name="TextBox 8"/>
            <p:cNvSpPr txBox="1"/>
            <p:nvPr/>
          </p:nvSpPr>
          <p:spPr>
            <a:xfrm>
              <a:off x="4461290" y="43670"/>
              <a:ext cx="5084546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/>
                <a:t>তথ্যপুঞ্জিঃ</a:t>
              </a:r>
            </a:p>
            <a:p>
              <a:r>
                <a:rPr lang="bn-BD" sz="3600" dirty="0" smtClean="0">
                  <a:hlinkClick r:id="rId7"/>
                </a:rPr>
                <a:t>www.google.com</a:t>
              </a:r>
              <a:endParaRPr lang="bn-BD" sz="3600" dirty="0" smtClean="0"/>
            </a:p>
            <a:p>
              <a:r>
                <a:rPr lang="bn-BD" sz="3600" dirty="0" smtClean="0">
                  <a:hlinkClick r:id="rId8"/>
                </a:rPr>
                <a:t>www.youtube.com</a:t>
              </a:r>
              <a:endParaRPr lang="bn-BD" sz="3600" dirty="0" smtClean="0"/>
            </a:p>
            <a:p>
              <a:r>
                <a:rPr lang="en-US" sz="3600" dirty="0" smtClean="0"/>
                <a:t>G</a:t>
              </a:r>
              <a:r>
                <a:rPr lang="bn-BD" sz="3600" dirty="0" smtClean="0"/>
                <a:t>oogle chrome`s image</a:t>
              </a:r>
              <a:r>
                <a:rPr lang="en-US" sz="3600" dirty="0" smtClean="0"/>
                <a:t>s</a:t>
              </a:r>
              <a:endParaRPr lang="bn-BD" sz="3600" dirty="0" smtClean="0"/>
            </a:p>
            <a:p>
              <a:r>
                <a:rPr lang="bn-BD" sz="3600" dirty="0" smtClean="0"/>
                <a:t>আমার বাংলা বই (প্রথম শ্রেণি)</a:t>
              </a:r>
            </a:p>
            <a:p>
              <a:r>
                <a:rPr lang="bn-BD" dirty="0" smtClean="0"/>
                <a:t>জাতীয় শিক্ষাক্রম ও পাঠ্যপুস্তক বোর্ড, বাংলাদেশ</a:t>
              </a:r>
              <a:endParaRPr lang="bn-BD" sz="3600" dirty="0" smtClean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9671" y="2178995"/>
              <a:ext cx="651617" cy="546896"/>
            </a:xfrm>
            <a:prstGeom prst="rect">
              <a:avLst/>
            </a:prstGeom>
          </p:spPr>
        </p:pic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B9A1-3154-45C2-834C-2C8467310B69}" type="datetime1">
              <a:rPr lang="en-US" smtClean="0"/>
              <a:t>6/27/2020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17</a:t>
            </a:fld>
            <a:endParaRPr lang="en-US"/>
          </a:p>
        </p:txBody>
      </p:sp>
      <p:sp>
        <p:nvSpPr>
          <p:cNvPr id="5" name="Cube 4"/>
          <p:cNvSpPr/>
          <p:nvPr/>
        </p:nvSpPr>
        <p:spPr>
          <a:xfrm rot="5400000">
            <a:off x="4909841" y="940131"/>
            <a:ext cx="5541910" cy="4678391"/>
          </a:xfrm>
          <a:prstGeom prst="cube">
            <a:avLst/>
          </a:prstGeom>
          <a:gradFill>
            <a:gsLst>
              <a:gs pos="73000">
                <a:srgbClr val="046505">
                  <a:alpha val="89000"/>
                </a:srgbClr>
              </a:gs>
              <a:gs pos="75187">
                <a:srgbClr val="07630A"/>
              </a:gs>
              <a:gs pos="74375">
                <a:srgbClr val="0E6014"/>
              </a:gs>
              <a:gs pos="72750">
                <a:srgbClr val="1C5928"/>
              </a:gs>
              <a:gs pos="77000">
                <a:srgbClr val="384B50"/>
              </a:gs>
              <a:gs pos="14000">
                <a:schemeClr val="bg1"/>
              </a:gs>
              <a:gs pos="49000">
                <a:srgbClr val="009999"/>
              </a:gs>
              <a:gs pos="7000">
                <a:srgbClr val="006600"/>
              </a:gs>
              <a:gs pos="44000">
                <a:srgbClr val="7030A0"/>
              </a:gs>
              <a:gs pos="86000">
                <a:schemeClr val="tx1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9379196" y="2499904"/>
            <a:ext cx="2693323" cy="2741797"/>
            <a:chOff x="-221427" y="3763190"/>
            <a:chExt cx="2693323" cy="2741797"/>
          </a:xfrm>
          <a:gradFill flip="none" rotWithShape="1">
            <a:gsLst>
              <a:gs pos="19000">
                <a:srgbClr val="347575"/>
              </a:gs>
              <a:gs pos="31000">
                <a:srgbClr val="92D050"/>
              </a:gs>
              <a:gs pos="38000">
                <a:srgbClr val="7030A0"/>
              </a:gs>
              <a:gs pos="21000">
                <a:srgbClr val="009999"/>
              </a:gs>
              <a:gs pos="26000">
                <a:srgbClr val="00FFFF"/>
              </a:gs>
              <a:gs pos="46000">
                <a:srgbClr val="003300"/>
              </a:gs>
              <a:gs pos="51000">
                <a:srgbClr val="00FFFF"/>
              </a:gs>
              <a:gs pos="0">
                <a:srgbClr val="00B0F0"/>
              </a:gs>
              <a:gs pos="63000">
                <a:srgbClr val="7030A0"/>
              </a:gs>
              <a:gs pos="40000">
                <a:srgbClr val="00B050"/>
              </a:gs>
            </a:gsLst>
            <a:path path="shape">
              <a:fillToRect l="50000" t="50000" r="50000" b="50000"/>
            </a:path>
            <a:tileRect/>
          </a:gradFill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1427" y="3763190"/>
              <a:ext cx="2693323" cy="2241838"/>
            </a:xfrm>
            <a:prstGeom prst="star7">
              <a:avLst/>
            </a:prstGeom>
            <a:grpFill/>
            <a:ln>
              <a:noFill/>
            </a:ln>
            <a:effectLst>
              <a:softEdge rad="112500"/>
            </a:effectLst>
          </p:spPr>
        </p:pic>
        <p:sp>
          <p:nvSpPr>
            <p:cNvPr id="12" name="Rectangle 21"/>
            <p:cNvSpPr/>
            <p:nvPr/>
          </p:nvSpPr>
          <p:spPr>
            <a:xfrm>
              <a:off x="79114" y="5511730"/>
              <a:ext cx="2092239" cy="993257"/>
            </a:xfrm>
            <a:prstGeom prst="star7">
              <a:avLst/>
            </a:prstGeom>
            <a:grpFill/>
          </p:spPr>
          <p:txBody>
            <a:bodyPr wrap="none">
              <a:prstTxWarp prst="textChevronInverted">
                <a:avLst/>
              </a:prstTxWarp>
              <a:spAutoFit/>
            </a:bodyPr>
            <a:lstStyle/>
            <a:p>
              <a:r>
                <a:rPr lang="bn-BD" sz="3600" dirty="0">
                  <a:cs typeface="Nikosh" panose="02000000000000000000" pitchFamily="2" charset="0"/>
                </a:rPr>
                <a:t>ক্লিক</a:t>
              </a:r>
              <a:r>
                <a:rPr lang="bn-BD" sz="3600" dirty="0"/>
                <a:t> করুন</a:t>
              </a:r>
              <a:endParaRPr lang="en-US" sz="3600" dirty="0"/>
            </a:p>
          </p:txBody>
        </p:sp>
      </p:grpSp>
      <p:pic>
        <p:nvPicPr>
          <p:cNvPr id="13" name="Picture 12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-6555475" y="-156116"/>
            <a:ext cx="6555474" cy="708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2629470" y="-156117"/>
            <a:ext cx="7487329" cy="720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8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54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4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1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54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8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2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5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2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9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2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3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xit" presetSubtype="1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44 0.01227 L 0.50768 0.02338 " pathEditMode="relative" rAng="0" ptsTypes="AA">
                                      <p:cBhvr>
                                        <p:cTn id="9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56" y="556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88 0.00417 L -0.53164 -0.01805 " pathEditMode="relative" rAng="0" ptsTypes="AA">
                                      <p:cBhvr>
                                        <p:cTn id="9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95" y="-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/>
      <p:bldP spid="3" grpId="1"/>
      <p:bldP spid="3" grpId="2"/>
      <p:bldP spid="4" grpId="0"/>
      <p:bldP spid="4" grpId="1"/>
      <p:bldP spid="4" grpId="2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D232F-E560-418A-938F-7C417E6D0298}" type="datetime1">
              <a:rPr lang="en-US" smtClean="0"/>
              <a:t>6/27/2020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87474" y="1350235"/>
            <a:ext cx="601705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মোহাঃ রবিউল ইসলাম (সিনিয়র শিক্ষক) </a:t>
            </a: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ধলসা পয়ারী হযরত ওমর ফারুক দাখিল মাদরাসা, খয়েরপুর,মিরপুর, কুষ্টিয়া,বাংলাদেশ।</a:t>
            </a:r>
            <a:r>
              <a:rPr lang="bn-BD" sz="3600" dirty="0">
                <a:latin typeface="Calibri" pitchFamily="34" charset="0"/>
                <a:cs typeface="Vrinda" pitchFamily="34" charset="0"/>
              </a:rPr>
              <a:t> </a:t>
            </a:r>
          </a:p>
        </p:txBody>
      </p:sp>
      <p:pic>
        <p:nvPicPr>
          <p:cNvPr id="47" name="Picture 2" descr="C:\Users\DOEL\AppData\Desktop\Collection @picture\IMG_20161125_174208_133 - Copy - 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52" y="1244906"/>
            <a:ext cx="1769559" cy="15833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2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০২মিনিট</a:t>
            </a:r>
            <a:endParaRPr lang="en-US" dirty="0"/>
          </a:p>
        </p:txBody>
      </p:sp>
      <p:sp>
        <p:nvSpPr>
          <p:cNvPr id="9" name="32-Point Star 8"/>
          <p:cNvSpPr/>
          <p:nvPr/>
        </p:nvSpPr>
        <p:spPr>
          <a:xfrm>
            <a:off x="9858895" y="2690949"/>
            <a:ext cx="2028305" cy="1506774"/>
          </a:xfrm>
          <a:prstGeom prst="star32">
            <a:avLst/>
          </a:prstGeom>
          <a:gradFill flip="none" rotWithShape="1">
            <a:gsLst>
              <a:gs pos="50000">
                <a:schemeClr val="tx1"/>
              </a:gs>
              <a:gs pos="72000">
                <a:srgbClr val="00CC00"/>
              </a:gs>
              <a:gs pos="76000">
                <a:srgbClr val="7030A0"/>
              </a:gs>
              <a:gs pos="31000">
                <a:srgbClr val="FF0000"/>
              </a:gs>
              <a:gs pos="32000">
                <a:schemeClr val="accent6">
                  <a:lumMod val="0"/>
                  <a:lumOff val="100000"/>
                </a:schemeClr>
              </a:gs>
              <a:gs pos="55000">
                <a:schemeClr val="accent6">
                  <a:lumMod val="0"/>
                  <a:lumOff val="100000"/>
                </a:schemeClr>
              </a:gs>
              <a:gs pos="49000">
                <a:schemeClr val="accent6">
                  <a:lumMod val="10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করুন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067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8" grpId="0"/>
      <p:bldP spid="8" grpId="1"/>
      <p:bldP spid="12" grpId="0"/>
      <p:bldP spid="12" grpId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88219-EC76-45D0-A23E-818C24C1EB1D}" type="datetime1">
              <a:rPr lang="en-US" smtClean="0"/>
              <a:t>6/27/2020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105400" y="929757"/>
            <a:ext cx="58674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শ্রেণ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িঃ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প্রথম শ্রেণি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বিষয়ঃ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আমার বাংলা বই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ছড়ায় ছড়ায় সংখ্যা। পাঠ্যাংশঃ “সাত আর আট...হাতে হাত ধরো ।”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মোট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শিক্ষার্থীঃ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৩৭ জন 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উপস্থিত শিক্ষার্থীঃ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৩৩ জন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শ্রেণিঃ প্রথম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৫০মিনিট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428892" y="539262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০০ মিনিট</a:t>
            </a:r>
            <a:endParaRPr lang="en-US" dirty="0"/>
          </a:p>
        </p:txBody>
      </p:sp>
      <p:sp>
        <p:nvSpPr>
          <p:cNvPr id="13" name="32-Point Star 12"/>
          <p:cNvSpPr/>
          <p:nvPr/>
        </p:nvSpPr>
        <p:spPr>
          <a:xfrm>
            <a:off x="9858895" y="2690949"/>
            <a:ext cx="2028305" cy="1506774"/>
          </a:xfrm>
          <a:prstGeom prst="star32">
            <a:avLst/>
          </a:prstGeom>
          <a:gradFill flip="none" rotWithShape="1">
            <a:gsLst>
              <a:gs pos="50000">
                <a:srgbClr val="000099"/>
              </a:gs>
              <a:gs pos="57000">
                <a:schemeClr val="bg1"/>
              </a:gs>
              <a:gs pos="42487">
                <a:srgbClr val="004545"/>
              </a:gs>
              <a:gs pos="45000">
                <a:srgbClr val="009999"/>
              </a:gs>
              <a:gs pos="70000">
                <a:srgbClr val="000099"/>
              </a:gs>
              <a:gs pos="67000">
                <a:schemeClr val="accent6"/>
              </a:gs>
              <a:gs pos="28000">
                <a:srgbClr val="FF3300"/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</a:t>
            </a:r>
            <a:r>
              <a:rPr lang="bn-BD" dirty="0" smtClean="0">
                <a:solidFill>
                  <a:schemeClr val="bg1"/>
                </a:solidFill>
              </a:rPr>
              <a:t>করুন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09979" y="929757"/>
            <a:ext cx="4037347" cy="2249286"/>
            <a:chOff x="709979" y="929757"/>
            <a:chExt cx="4037347" cy="2249286"/>
          </a:xfrm>
        </p:grpSpPr>
        <p:grpSp>
          <p:nvGrpSpPr>
            <p:cNvPr id="12" name="Group 11"/>
            <p:cNvGrpSpPr/>
            <p:nvPr/>
          </p:nvGrpSpPr>
          <p:grpSpPr>
            <a:xfrm>
              <a:off x="709979" y="929757"/>
              <a:ext cx="4037347" cy="2249286"/>
              <a:chOff x="550694" y="1381973"/>
              <a:chExt cx="4037347" cy="2249286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714"/>
              <a:stretch/>
            </p:blipFill>
            <p:spPr>
              <a:xfrm>
                <a:off x="550694" y="1381973"/>
                <a:ext cx="4037347" cy="2249286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1272328" y="1727393"/>
                <a:ext cx="1315452" cy="1415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1400" dirty="0">
                    <a:solidFill>
                      <a:srgbClr val="FF0000"/>
                    </a:solidFill>
                  </a:rPr>
                  <a:t>ছড়ায় ছড়ায় সংখ্যা</a:t>
                </a:r>
              </a:p>
              <a:p>
                <a:r>
                  <a:rPr lang="bn-BD" sz="1200" dirty="0"/>
                  <a:t>সাত আর আট</a:t>
                </a:r>
              </a:p>
              <a:p>
                <a:r>
                  <a:rPr lang="bn-BD" sz="1200" dirty="0"/>
                  <a:t>পুকুরের ঘাট।</a:t>
                </a:r>
              </a:p>
              <a:p>
                <a:r>
                  <a:rPr lang="bn-BD" sz="1200" dirty="0"/>
                  <a:t>নয় আর দশ</a:t>
                </a:r>
              </a:p>
              <a:p>
                <a:r>
                  <a:rPr lang="bn-BD" sz="1200" dirty="0"/>
                  <a:t>খেজুরের রস।</a:t>
                </a:r>
              </a:p>
              <a:p>
                <a:r>
                  <a:rPr lang="bn-BD" sz="1200" dirty="0"/>
                  <a:t>এগারো আর বারো</a:t>
                </a:r>
              </a:p>
              <a:p>
                <a:r>
                  <a:rPr lang="bn-BD" sz="1200" dirty="0"/>
                  <a:t>হাতে হাত ধরো।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569368" y="2021305"/>
                <a:ext cx="14692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dirty="0" smtClean="0"/>
                  <a:t>আমার বাংলা বই</a:t>
                </a:r>
                <a:endParaRPr lang="en-US" dirty="0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2766817" y="2453251"/>
                <a:ext cx="10743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dirty="0">
                    <a:latin typeface="NikoshBAN" pitchFamily="2" charset="0"/>
                    <a:cs typeface="NikoshBAN" pitchFamily="2" charset="0"/>
                  </a:rPr>
                  <a:t>শ্রেণিঃ প্রথম </a:t>
                </a:r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3276022" y="2439583"/>
              <a:ext cx="931665" cy="1538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400" dirty="0" smtClean="0">
                  <a:latin typeface="NikoshBAN" pitchFamily="2" charset="0"/>
                  <a:cs typeface="NikoshBAN" pitchFamily="2" charset="0"/>
                </a:rPr>
                <a:t>জাতীয় শিক্ষাক্রম ও পাঠ্যপুস্তক বোর্ড, বাংলাদেশ </a:t>
              </a:r>
              <a:endParaRPr lang="bn-BD" sz="4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6913" y="2334352"/>
              <a:ext cx="449109" cy="4088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8223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3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4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45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4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53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5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10" grpId="0"/>
      <p:bldP spid="10" grpId="1"/>
      <p:bldP spid="6" grpId="0"/>
      <p:bldP spid="6" grpId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59886" y="4197723"/>
            <a:ext cx="5446161" cy="1828802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 smtClean="0"/>
              <a:t>ছবিতে কয়টি পাখি  দেখতে পারছ?</a:t>
            </a:r>
            <a:endParaRPr lang="en-US" sz="36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F77F-4084-47F7-8ADD-0166C432CDC3}" type="datetime1">
              <a:rPr lang="en-US" smtClean="0"/>
              <a:t>6/27/2020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4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০৫ মিনিট</a:t>
            </a:r>
            <a:endParaRPr lang="en-US" dirty="0"/>
          </a:p>
        </p:txBody>
      </p:sp>
      <p:sp>
        <p:nvSpPr>
          <p:cNvPr id="12" name="32-Point Star 11"/>
          <p:cNvSpPr/>
          <p:nvPr/>
        </p:nvSpPr>
        <p:spPr>
          <a:xfrm>
            <a:off x="9842126" y="3983343"/>
            <a:ext cx="2028305" cy="1506774"/>
          </a:xfrm>
          <a:prstGeom prst="star32">
            <a:avLst/>
          </a:prstGeom>
          <a:gradFill flip="none" rotWithShape="1">
            <a:gsLst>
              <a:gs pos="74000">
                <a:schemeClr val="tx1"/>
              </a:gs>
              <a:gs pos="37000">
                <a:srgbClr val="FF3300"/>
              </a:gs>
              <a:gs pos="61000">
                <a:srgbClr val="7030A0"/>
              </a:gs>
              <a:gs pos="63000">
                <a:schemeClr val="bg1"/>
              </a:gs>
              <a:gs pos="51000">
                <a:srgbClr val="00B0F0"/>
              </a:gs>
              <a:gs pos="38000">
                <a:schemeClr val="accent6">
                  <a:lumMod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করুন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458" y="928874"/>
            <a:ext cx="3962400" cy="39624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897" y="1261035"/>
            <a:ext cx="3067050" cy="2771775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2925931" y="4092059"/>
            <a:ext cx="5446161" cy="1828802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 smtClean="0"/>
              <a:t>১ এবং ২ কে কী বলে?</a:t>
            </a:r>
            <a:endParaRPr lang="en-US" sz="3600" dirty="0"/>
          </a:p>
        </p:txBody>
      </p:sp>
      <p:sp>
        <p:nvSpPr>
          <p:cNvPr id="43" name="TextBox 42"/>
          <p:cNvSpPr txBox="1"/>
          <p:nvPr/>
        </p:nvSpPr>
        <p:spPr>
          <a:xfrm>
            <a:off x="2615895" y="4439811"/>
            <a:ext cx="5446161" cy="1828802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 smtClean="0"/>
              <a:t>উত্তরঃ সংখ্যা</a:t>
            </a:r>
            <a:endParaRPr lang="en-US" sz="3600" dirty="0"/>
          </a:p>
        </p:txBody>
      </p:sp>
      <p:sp>
        <p:nvSpPr>
          <p:cNvPr id="44" name="TextBox 43"/>
          <p:cNvSpPr txBox="1"/>
          <p:nvPr/>
        </p:nvSpPr>
        <p:spPr>
          <a:xfrm>
            <a:off x="1921463" y="3926505"/>
            <a:ext cx="6116127" cy="1828802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 smtClean="0"/>
              <a:t>একটি ছড়া বলো...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933696" y="3941309"/>
            <a:ext cx="6116127" cy="1828802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/>
              <a:t>আ</a:t>
            </a:r>
            <a:r>
              <a:rPr lang="bn-BD" sz="3600" dirty="0" smtClean="0"/>
              <a:t>মরা এখন একটি ভিডিও দেখব...</a:t>
            </a:r>
          </a:p>
        </p:txBody>
      </p:sp>
      <p:sp>
        <p:nvSpPr>
          <p:cNvPr id="4" name="Flowchart: Manual Operation 3"/>
          <p:cNvSpPr/>
          <p:nvPr/>
        </p:nvSpPr>
        <p:spPr>
          <a:xfrm>
            <a:off x="4120601" y="1317135"/>
            <a:ext cx="3661706" cy="1772699"/>
          </a:xfrm>
          <a:prstGeom prst="flowChartManualOperatio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0953246"/>
              </p:ext>
            </p:extLst>
          </p:nvPr>
        </p:nvGraphicFramePr>
        <p:xfrm>
          <a:off x="4692882" y="1539261"/>
          <a:ext cx="2442678" cy="1458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Packager Shell Object" showAsIcon="1" r:id="rId5" imgW="914400" imgH="771480" progId="Package">
                  <p:embed/>
                </p:oleObj>
              </mc:Choice>
              <mc:Fallback>
                <p:oleObj name="Packager Shell Object" showAsIcon="1" r:id="rId5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92882" y="1539261"/>
                        <a:ext cx="2442678" cy="14582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2209800" y="709148"/>
            <a:ext cx="7632326" cy="1828802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 smtClean="0"/>
              <a:t>বলতো আমাদের পাঠ্যসূচি (ছড়া)কী হতে পারে?</a:t>
            </a:r>
            <a:endParaRPr lang="en-US" sz="3600" dirty="0"/>
          </a:p>
        </p:txBody>
      </p:sp>
      <p:sp>
        <p:nvSpPr>
          <p:cNvPr id="47" name="TextBox 46"/>
          <p:cNvSpPr txBox="1"/>
          <p:nvPr/>
        </p:nvSpPr>
        <p:spPr>
          <a:xfrm>
            <a:off x="5338975" y="2567141"/>
            <a:ext cx="6116127" cy="1828802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 smtClean="0"/>
              <a:t>ছড়ায় ছড়ায় সংখ্যা</a:t>
            </a:r>
          </a:p>
        </p:txBody>
      </p:sp>
    </p:spTree>
    <p:extLst>
      <p:ext uri="{BB962C8B-B14F-4D97-AF65-F5344CB8AC3E}">
        <p14:creationId xmlns:p14="http://schemas.microsoft.com/office/powerpoint/2010/main" val="34832113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xit" presetSubtype="5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6" dur="5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9" dur="5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2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3" presetClass="exit" presetSubtype="54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4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0" dur="5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xit" presetSubtype="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44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xit" presetSubtype="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56" dur="5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/>
      <p:bldP spid="7" grpId="1"/>
      <p:bldP spid="8" grpId="0"/>
      <p:bldP spid="8" grpId="1"/>
      <p:bldP spid="9" grpId="0"/>
      <p:bldP spid="9" grpId="1"/>
      <p:bldP spid="11" grpId="0"/>
      <p:bldP spid="11" grpId="1"/>
      <p:bldP spid="12" grpId="0" animBg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" grpId="0" animBg="1"/>
      <p:bldP spid="4" grpId="1" animBg="1"/>
      <p:bldP spid="46" grpId="0"/>
      <p:bldP spid="46" grpId="1"/>
      <p:bldP spid="47" grpId="0"/>
      <p:bldP spid="4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9642" y="466646"/>
            <a:ext cx="3847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bn-BD" sz="3600" dirty="0" smtClean="0"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330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প্রত্যাশিত</a:t>
            </a:r>
            <a:r>
              <a:rPr lang="bn-BD" sz="3600" dirty="0" smtClean="0">
                <a:latin typeface="NikoshLight" panose="02000000000000000000" pitchFamily="2" charset="0"/>
                <a:cs typeface="NikoshLight" panose="02000000000000000000" pitchFamily="2" charset="0"/>
              </a:rPr>
              <a:t> শিখনফলঃ</a:t>
            </a:r>
            <a:endParaRPr lang="en-US" sz="3600" dirty="0">
              <a:blipFill>
                <a:blip r:embed="rId2"/>
                <a:tile tx="0" ty="0" sx="100000" sy="100000" flip="none" algn="tl"/>
              </a:blipFill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6369" y="1844240"/>
            <a:ext cx="6174763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/>
              <a:t>১. ছড়ায় ছড়ায় সংখ্যার নাম বলতে পারবে।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002916" y="2658933"/>
            <a:ext cx="1066011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/>
              <a:t>২. শুদ্ধ উচ্চারণে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“সাত আর আট... হাতে হাত ধরো।”  </a:t>
            </a:r>
            <a:r>
              <a:rPr lang="bn-BD" sz="3200" dirty="0"/>
              <a:t>অংশটুকু পাঠ করতে পারবে।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002916" y="3893002"/>
            <a:ext cx="7534283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৪. লেখনবোর্ডে বানান করে লেখতে পারবে।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1155613" y="1044395"/>
            <a:ext cx="6983002" cy="646331"/>
          </a:xfrm>
          <a:prstGeom prst="rect">
            <a:avLst/>
          </a:prstGeom>
          <a:ln w="38100">
            <a:noFill/>
          </a:ln>
        </p:spPr>
        <p:txBody>
          <a:bodyPr wrap="none">
            <a:spAutoFit/>
          </a:bodyPr>
          <a:lstStyle/>
          <a:p>
            <a:r>
              <a:rPr lang="bn-BD" sz="3600" dirty="0"/>
              <a:t>প্রত্যাশা করা যাচ্ছে যে, এ পাঠ শেষে শিক্ষার্থীরা...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002916" y="3203420"/>
            <a:ext cx="4804325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৩. বানান করে পড়তে পারবে।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০০ মিনিট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798CC-A601-41DE-AA7D-8EBC74FD88F8}" type="datetime1">
              <a:rPr lang="en-US" smtClean="0"/>
              <a:t>6/27/2020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5</a:t>
            </a:fld>
            <a:endParaRPr lang="en-US"/>
          </a:p>
        </p:txBody>
      </p:sp>
      <p:sp>
        <p:nvSpPr>
          <p:cNvPr id="12" name="32-Point Star 11"/>
          <p:cNvSpPr/>
          <p:nvPr/>
        </p:nvSpPr>
        <p:spPr>
          <a:xfrm>
            <a:off x="9887869" y="4539333"/>
            <a:ext cx="2028305" cy="1506774"/>
          </a:xfrm>
          <a:prstGeom prst="star32">
            <a:avLst/>
          </a:prstGeom>
          <a:gradFill flip="none" rotWithShape="1">
            <a:gsLst>
              <a:gs pos="53000">
                <a:schemeClr val="accent4">
                  <a:lumMod val="67000"/>
                </a:schemeClr>
              </a:gs>
              <a:gs pos="75000">
                <a:schemeClr val="bg1"/>
              </a:gs>
              <a:gs pos="66000">
                <a:srgbClr val="002060"/>
              </a:gs>
              <a:gs pos="69000">
                <a:srgbClr val="006600"/>
              </a:gs>
              <a:gs pos="40000">
                <a:schemeClr val="tx1"/>
              </a:gs>
              <a:gs pos="33000">
                <a:srgbClr val="FF0000"/>
              </a:gs>
              <a:gs pos="52000">
                <a:schemeClr val="tx1"/>
              </a:gs>
              <a:gs pos="70000">
                <a:srgbClr val="00B050"/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rgbClr val="000099"/>
            </a:solidFill>
          </a:ln>
          <a:effectLst>
            <a:outerShdw blurRad="50800" dist="50800" dir="5400000" algn="ctr" rotWithShape="0">
              <a:schemeClr val="accent6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</a:t>
            </a:r>
            <a:r>
              <a:rPr lang="bn-BD" dirty="0" smtClean="0">
                <a:solidFill>
                  <a:schemeClr val="bg1"/>
                </a:solidFill>
              </a:rPr>
              <a:t>করুন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0426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3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9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5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81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87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93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99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5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1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7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  <p:bldP spid="6" grpId="0"/>
      <p:bldP spid="10" grpId="0"/>
      <p:bldP spid="11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42012" y="2399466"/>
            <a:ext cx="5249898" cy="1589164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/>
              <a:t>সাত আর আট</a:t>
            </a:r>
          </a:p>
          <a:p>
            <a:r>
              <a:rPr lang="bn-BD" sz="3600" dirty="0"/>
              <a:t>পুকুরের ঘাট।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5CDB5-0BE3-4A59-857F-CF8DEDF2A138}" type="datetime1">
              <a:rPr lang="en-US" smtClean="0"/>
              <a:t>6/27/2020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571268" y="249061"/>
            <a:ext cx="28155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আদর্শ পাঠ</a:t>
            </a:r>
            <a:endParaRPr lang="en-US" sz="6000" dirty="0"/>
          </a:p>
        </p:txBody>
      </p:sp>
      <p:pic>
        <p:nvPicPr>
          <p:cNvPr id="7" name="Picture 2" descr="C:\Users\DOEL\AppData\Desktop\Collection @picture\IMG_20161125_174208_133 - Copy - 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012" y="1106369"/>
            <a:ext cx="1564061" cy="12930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০৫ মিনিট</a:t>
            </a:r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9166961" y="4235549"/>
            <a:ext cx="2574355" cy="2201492"/>
            <a:chOff x="8102806" y="3655546"/>
            <a:chExt cx="2574355" cy="1805706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2806" y="3655546"/>
              <a:ext cx="2574355" cy="1805706"/>
            </a:xfrm>
            <a:prstGeom prst="chord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9" name="TextBox 28"/>
            <p:cNvSpPr txBox="1"/>
            <p:nvPr/>
          </p:nvSpPr>
          <p:spPr>
            <a:xfrm rot="2155123">
              <a:off x="8289564" y="4021212"/>
              <a:ext cx="1842448" cy="1074374"/>
            </a:xfrm>
            <a:prstGeom prst="chord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/>
                <a:t>ক্লিক করুন</a:t>
              </a:r>
              <a:endParaRPr lang="en-US" sz="3600" dirty="0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18450" t="21068" r="23060" b="32359"/>
          <a:stretch/>
        </p:blipFill>
        <p:spPr>
          <a:xfrm>
            <a:off x="1105024" y="960521"/>
            <a:ext cx="4102248" cy="186300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44885" t="22278" r="22216" b="37611"/>
          <a:stretch/>
        </p:blipFill>
        <p:spPr>
          <a:xfrm>
            <a:off x="3470625" y="3224378"/>
            <a:ext cx="2625375" cy="179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773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5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1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5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1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7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9" dur="5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9" grpId="0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4721C-9ECA-4A38-9C76-477326042A80}" type="datetime1">
              <a:rPr lang="en-US" smtClean="0"/>
              <a:t>6/27/2020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086097" y="208258"/>
            <a:ext cx="28434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সরব পাঠ</a:t>
            </a:r>
            <a:endParaRPr lang="en-US" sz="6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22" y="1163145"/>
            <a:ext cx="1781175" cy="1899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77799" y="3032115"/>
            <a:ext cx="6038799" cy="1752885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/>
              <a:t>সাত আর আট</a:t>
            </a:r>
          </a:p>
          <a:p>
            <a:r>
              <a:rPr lang="bn-BD" sz="3600" dirty="0"/>
              <a:t>পুকুরের ঘাট।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০৫ মিনিট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9512771" y="5095341"/>
            <a:ext cx="2404325" cy="1866900"/>
            <a:chOff x="-436981" y="1676399"/>
            <a:chExt cx="2404325" cy="1866900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36981" y="1676399"/>
              <a:ext cx="2404325" cy="1866900"/>
            </a:xfrm>
            <a:prstGeom prst="doubleWave">
              <a:avLst/>
            </a:prstGeom>
            <a:gradFill flip="none" rotWithShape="1">
              <a:gsLst>
                <a:gs pos="38000">
                  <a:schemeClr val="accent4">
                    <a:lumMod val="5000"/>
                    <a:lumOff val="95000"/>
                  </a:schemeClr>
                </a:gs>
                <a:gs pos="74000">
                  <a:schemeClr val="accent4">
                    <a:lumMod val="45000"/>
                    <a:lumOff val="55000"/>
                  </a:schemeClr>
                </a:gs>
                <a:gs pos="83000">
                  <a:schemeClr val="accent4">
                    <a:lumMod val="45000"/>
                    <a:lumOff val="55000"/>
                  </a:schemeClr>
                </a:gs>
                <a:gs pos="100000">
                  <a:schemeClr val="accent4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softEdge rad="112500"/>
            </a:effectLst>
          </p:spPr>
        </p:pic>
        <p:sp>
          <p:nvSpPr>
            <p:cNvPr id="30" name="TextBox 29"/>
            <p:cNvSpPr txBox="1"/>
            <p:nvPr/>
          </p:nvSpPr>
          <p:spPr>
            <a:xfrm>
              <a:off x="-127462" y="2316727"/>
              <a:ext cx="1848606" cy="766904"/>
            </a:xfrm>
            <a:prstGeom prst="doubleWave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dirty="0">
                  <a:solidFill>
                    <a:schemeClr val="bg1"/>
                  </a:solidFill>
                  <a:cs typeface="Nikosh" panose="02000000000000000000" pitchFamily="2" charset="0"/>
                </a:rPr>
                <a:t>ক্লিক</a:t>
              </a:r>
              <a:r>
                <a:rPr lang="bn-BD" dirty="0">
                  <a:solidFill>
                    <a:schemeClr val="bg1"/>
                  </a:solidFill>
                  <a:latin typeface="+mj-lt"/>
                </a:rPr>
                <a:t> করুন</a:t>
              </a:r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8223" t="20867" r="23174" b="32157"/>
          <a:stretch/>
        </p:blipFill>
        <p:spPr>
          <a:xfrm>
            <a:off x="530891" y="1581606"/>
            <a:ext cx="4385145" cy="197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8250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2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4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2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6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0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4" dur="5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6" grpId="0"/>
      <p:bldP spid="6" grpId="1"/>
      <p:bldP spid="8" grpId="0"/>
      <p:bldP spid="8" grpId="1"/>
      <p:bldP spid="11" grpId="0"/>
      <p:bldP spid="1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2782" y="2416310"/>
            <a:ext cx="6243129" cy="2485623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/>
              <a:t>নয় আর দশ</a:t>
            </a:r>
          </a:p>
          <a:p>
            <a:r>
              <a:rPr lang="bn-BD" sz="3600" dirty="0"/>
              <a:t>খেজুরের রস।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7087D-A702-4AB1-9CF0-39F44FBD2016}" type="datetime1">
              <a:rPr lang="en-US" smtClean="0"/>
              <a:t>6/27/2020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72676" y="601471"/>
            <a:ext cx="411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আদর্শ পাঠ</a:t>
            </a:r>
            <a:endParaRPr lang="en-US" sz="6000" dirty="0"/>
          </a:p>
        </p:txBody>
      </p:sp>
      <p:pic>
        <p:nvPicPr>
          <p:cNvPr id="7" name="Picture 2" descr="C:\Users\DOEL\AppData\Desktop\Collection @picture\IMG_20161125_174208_133 - Copy - Co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347" y="966621"/>
            <a:ext cx="1636294" cy="14082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০৫ মিনিট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8514347" y="4642338"/>
            <a:ext cx="2096111" cy="2079137"/>
            <a:chOff x="3534428" y="531177"/>
            <a:chExt cx="2829350" cy="2161309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4428" y="531177"/>
              <a:ext cx="2829350" cy="2161309"/>
            </a:xfrm>
            <a:prstGeom prst="bevel">
              <a:avLst/>
            </a:prstGeom>
            <a:pattFill prst="diagBrick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>
              <a:softEdge rad="112500"/>
            </a:effectLst>
          </p:spPr>
        </p:pic>
        <p:sp>
          <p:nvSpPr>
            <p:cNvPr id="22" name="Rectangle 21"/>
            <p:cNvSpPr/>
            <p:nvPr/>
          </p:nvSpPr>
          <p:spPr>
            <a:xfrm>
              <a:off x="4039698" y="1822997"/>
              <a:ext cx="2092239" cy="646331"/>
            </a:xfrm>
            <a:prstGeom prst="bevel">
              <a:avLst/>
            </a:prstGeom>
          </p:spPr>
          <p:txBody>
            <a:bodyPr wrap="none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>
                  <a:cs typeface="Nikosh" panose="02000000000000000000" pitchFamily="2" charset="0"/>
                </a:rPr>
                <a:t>ক্লিক</a:t>
              </a:r>
              <a:r>
                <a:rPr lang="bn-BD" sz="3600" dirty="0"/>
                <a:t> করুন</a:t>
              </a:r>
              <a:endParaRPr lang="en-US" sz="3600" dirty="0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18564" t="21070" r="23173" b="31754"/>
          <a:stretch/>
        </p:blipFill>
        <p:spPr>
          <a:xfrm>
            <a:off x="811162" y="966621"/>
            <a:ext cx="4144521" cy="18162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/>
          <a:srcRect l="21172" t="21068" r="50946" b="38709"/>
          <a:stretch/>
        </p:blipFill>
        <p:spPr>
          <a:xfrm>
            <a:off x="838200" y="3030167"/>
            <a:ext cx="2548647" cy="206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741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5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9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3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1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5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xit" presetSubtype="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9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xit" presetSubtype="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3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" presetClass="exit" presetSubtype="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1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13" grpId="0"/>
      <p:bldP spid="1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CA90-662F-46E6-BC55-6FD5926BF489}" type="datetime1">
              <a:rPr lang="en-US" smtClean="0"/>
              <a:t>6/27/2020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731668" y="346758"/>
            <a:ext cx="28434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সরব পাঠ</a:t>
            </a:r>
            <a:endParaRPr lang="en-US" sz="6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24" y="1371108"/>
            <a:ext cx="1781175" cy="20644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53896" y="3636912"/>
            <a:ext cx="5769181" cy="1439904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/>
              <a:t>নয় আর দশ</a:t>
            </a:r>
          </a:p>
          <a:p>
            <a:r>
              <a:rPr lang="bn-BD" sz="3600" dirty="0"/>
              <a:t>খেজুরের রস।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০৫ মিনিট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9575131" y="4913517"/>
            <a:ext cx="2147946" cy="1606132"/>
            <a:chOff x="7668722" y="1950613"/>
            <a:chExt cx="2633836" cy="2145464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722" y="1950613"/>
              <a:ext cx="2633836" cy="2145464"/>
            </a:xfrm>
            <a:prstGeom prst="flowChartDelay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8" name="Rectangle 17"/>
            <p:cNvSpPr/>
            <p:nvPr/>
          </p:nvSpPr>
          <p:spPr>
            <a:xfrm>
              <a:off x="8130369" y="2700180"/>
              <a:ext cx="2092239" cy="646331"/>
            </a:xfrm>
            <a:prstGeom prst="flowChartDelay">
              <a:avLst/>
            </a:prstGeom>
          </p:spPr>
          <p:txBody>
            <a:bodyPr wrap="none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>
                  <a:solidFill>
                    <a:schemeClr val="bg1"/>
                  </a:solidFill>
                  <a:cs typeface="Nikosh" panose="02000000000000000000" pitchFamily="2" charset="0"/>
                </a:rPr>
                <a:t>ক্লিক</a:t>
              </a:r>
              <a:r>
                <a:rPr lang="bn-BD" sz="3600" dirty="0">
                  <a:solidFill>
                    <a:schemeClr val="bg1"/>
                  </a:solidFill>
                </a:rPr>
                <a:t> করুন</a:t>
              </a:r>
              <a:endParaRPr lang="en-US" sz="3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8564" t="20867" r="23740" b="32157"/>
          <a:stretch/>
        </p:blipFill>
        <p:spPr>
          <a:xfrm>
            <a:off x="462535" y="2115594"/>
            <a:ext cx="4896165" cy="224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6703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9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4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8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2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9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0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9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4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8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9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2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6" grpId="0"/>
      <p:bldP spid="6" grpId="1"/>
      <p:bldP spid="8" grpId="0"/>
      <p:bldP spid="8" grpId="1"/>
      <p:bldP spid="11" grpId="0"/>
      <p:bldP spid="11" grpId="1"/>
    </p:bldLst>
  </p:timing>
</p:sld>
</file>

<file path=ppt/theme/theme1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ustom 39">
      <a:majorFont>
        <a:latin typeface="NikoshBAN"/>
        <a:ea typeface=""/>
        <a:cs typeface=""/>
      </a:majorFont>
      <a:minorFont>
        <a:latin typeface="Calibri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1498</TotalTime>
  <Words>476</Words>
  <Application>Microsoft Office PowerPoint</Application>
  <PresentationFormat>Widescreen</PresentationFormat>
  <Paragraphs>166</Paragraphs>
  <Slides>17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Nikosh</vt:lpstr>
      <vt:lpstr>NikoshBAN</vt:lpstr>
      <vt:lpstr>NikoshLight</vt:lpstr>
      <vt:lpstr>Vrinda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188</cp:revision>
  <dcterms:created xsi:type="dcterms:W3CDTF">2020-04-11T07:17:33Z</dcterms:created>
  <dcterms:modified xsi:type="dcterms:W3CDTF">2020-06-27T09:56:35Z</dcterms:modified>
</cp:coreProperties>
</file>