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8" r:id="rId2"/>
    <p:sldId id="263" r:id="rId3"/>
    <p:sldId id="284" r:id="rId4"/>
    <p:sldId id="285" r:id="rId5"/>
    <p:sldId id="272" r:id="rId6"/>
    <p:sldId id="260" r:id="rId7"/>
    <p:sldId id="266" r:id="rId8"/>
    <p:sldId id="261" r:id="rId9"/>
    <p:sldId id="265" r:id="rId10"/>
    <p:sldId id="262" r:id="rId11"/>
    <p:sldId id="267" r:id="rId12"/>
    <p:sldId id="279" r:id="rId13"/>
    <p:sldId id="280" r:id="rId14"/>
    <p:sldId id="269" r:id="rId15"/>
    <p:sldId id="282" r:id="rId16"/>
    <p:sldId id="273" r:id="rId17"/>
    <p:sldId id="271" r:id="rId18"/>
    <p:sldId id="28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9999"/>
    <a:srgbClr val="FF3300"/>
    <a:srgbClr val="000099"/>
    <a:srgbClr val="0033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1520F-74A8-4AEF-B988-1EA31A25B680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dphofmr@biul@gmail.COM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E4DB2-F715-4FE7-A644-C0F64788B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5158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C4C8E8-CD9D-40A8-8695-DECBD2145450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dphofmr@biul@gmail.COM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9B04E-B063-4FAD-BBBC-A2D580F8A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7428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9B04E-B063-4FAD-BBBC-A2D580F8AD46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dphofmr@biul@gmail.COM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887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dphofmr@biul@gmail.COM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D9B04E-B063-4FAD-BBBC-A2D580F8AD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71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dphofmr@biul@gmail.COM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D9B04E-B063-4FAD-BBBC-A2D580F8AD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890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dphofmr@biul@gmail.COM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D9B04E-B063-4FAD-BBBC-A2D580F8AD4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557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343A9-1717-45D6-8357-7E45EFC4AAFB}" type="datetime1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214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77203-DA77-492D-83F5-95F33F58872B}" type="datetime1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2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7CE4-A894-477E-ABFE-80DED6BDFE9E}" type="datetime1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99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3CBAB-F174-432E-BCF2-BDF3602AB0BB}" type="datetime1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04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19399-56A1-42F8-B8D9-A1A4459A310C}" type="datetime1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974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3093-B769-4682-889F-27B1B6F7C8D3}" type="datetime1">
              <a:rPr lang="en-US" smtClean="0"/>
              <a:t>6/27/2020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5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2D57E-7837-4F5D-9515-583030AD3B8D}" type="datetime1">
              <a:rPr lang="en-US" smtClean="0"/>
              <a:t>6/27/2020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046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4D59-D6C3-49B9-AC08-9BB747065D43}" type="datetime1">
              <a:rPr lang="en-US" smtClean="0"/>
              <a:t>6/27/2020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082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E560B-F230-48D9-A010-C5DF81B49CDE}" type="datetime1">
              <a:rPr lang="en-US" smtClean="0"/>
              <a:t>6/27/2020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807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888AF-0972-458F-AE7D-BFF2A8D065B1}" type="datetime1">
              <a:rPr lang="en-US" smtClean="0"/>
              <a:t>6/27/2020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95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57E26-C764-410F-8BA3-04CC1A6FEEE6}" type="datetime1">
              <a:rPr lang="en-US" smtClean="0"/>
              <a:t>6/27/2020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73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61213-CADC-403F-82C2-F3333CE1897D}" type="datetime1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62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8.gif"/><Relationship Id="rId5" Type="http://schemas.openxmlformats.org/officeDocument/2006/relationships/image" Target="../media/image12.gif"/><Relationship Id="rId4" Type="http://schemas.openxmlformats.org/officeDocument/2006/relationships/image" Target="../media/image27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gif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3" Type="http://schemas.openxmlformats.org/officeDocument/2006/relationships/image" Target="../media/image37.jpg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youtube.com/" TargetMode="External"/><Relationship Id="rId5" Type="http://schemas.openxmlformats.org/officeDocument/2006/relationships/hyperlink" Target="http://www.google.com/" TargetMode="External"/><Relationship Id="rId4" Type="http://schemas.openxmlformats.org/officeDocument/2006/relationships/image" Target="../media/image17.gif"/><Relationship Id="rId9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638983" y="1466186"/>
            <a:ext cx="3557674" cy="2264460"/>
            <a:chOff x="2061029" y="1027955"/>
            <a:chExt cx="4203757" cy="1707178"/>
          </a:xfrm>
        </p:grpSpPr>
        <p:sp>
          <p:nvSpPr>
            <p:cNvPr id="8" name="Snip Diagonal Corner Rectangle 7"/>
            <p:cNvSpPr/>
            <p:nvPr/>
          </p:nvSpPr>
          <p:spPr>
            <a:xfrm>
              <a:off x="2061029" y="1027955"/>
              <a:ext cx="4203757" cy="170717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1029" y="1063519"/>
              <a:ext cx="4203757" cy="1643633"/>
            </a:xfrm>
            <a:prstGeom prst="can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3638983" y="1419101"/>
            <a:ext cx="3672840" cy="2543695"/>
          </a:xfrm>
          <a:prstGeom prst="can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BD" sz="3600" dirty="0" smtClean="0">
                <a:solidFill>
                  <a:srgbClr val="003300"/>
                </a:solidFill>
              </a:rPr>
              <a:t>স্বাগতম</a:t>
            </a:r>
            <a:endParaRPr lang="en-US" sz="3600" dirty="0">
              <a:solidFill>
                <a:srgbClr val="0033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74BBD-EBBF-41F2-A938-8C8BE34F43B8}" type="datetime1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550769" y="347656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০১ মিনিট</a:t>
            </a:r>
            <a:endParaRPr lang="en-US" dirty="0"/>
          </a:p>
        </p:txBody>
      </p:sp>
      <p:sp>
        <p:nvSpPr>
          <p:cNvPr id="7" name="32-Point Star 6"/>
          <p:cNvSpPr/>
          <p:nvPr/>
        </p:nvSpPr>
        <p:spPr>
          <a:xfrm>
            <a:off x="9858895" y="2690949"/>
            <a:ext cx="2028305" cy="1506774"/>
          </a:xfrm>
          <a:prstGeom prst="star32">
            <a:avLst/>
          </a:prstGeom>
          <a:gradFill flip="none" rotWithShape="1">
            <a:gsLst>
              <a:gs pos="43000">
                <a:srgbClr val="FF0000"/>
              </a:gs>
              <a:gs pos="77000">
                <a:schemeClr val="tx1"/>
              </a:gs>
              <a:gs pos="68000">
                <a:schemeClr val="bg1"/>
              </a:gs>
              <a:gs pos="61000">
                <a:srgbClr val="7030A0"/>
              </a:gs>
              <a:gs pos="52000">
                <a:srgbClr val="009999"/>
              </a:gs>
              <a:gs pos="46000">
                <a:schemeClr val="accent4">
                  <a:lumMod val="60000"/>
                  <a:lumOff val="4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করুন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96566" y="1446835"/>
            <a:ext cx="3672840" cy="2543695"/>
          </a:xfrm>
          <a:prstGeom prst="can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BD" sz="3600" dirty="0" smtClean="0"/>
              <a:t>স্বাগতম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3581400" y="1391367"/>
            <a:ext cx="3672840" cy="2543695"/>
          </a:xfrm>
          <a:prstGeom prst="can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BD" sz="3600" dirty="0" smtClean="0">
                <a:blipFill>
                  <a:blip r:embed="rId5"/>
                  <a:tile tx="0" ty="0" sx="100000" sy="100000" flip="none" algn="tl"/>
                </a:blipFill>
              </a:rPr>
              <a:t>স্বাগতম</a:t>
            </a:r>
            <a:endParaRPr lang="en-US" sz="3600" dirty="0">
              <a:blipFill>
                <a:blip r:embed="rId5"/>
                <a:tile tx="0" ty="0" sx="100000" sy="100000" flip="none" algn="tl"/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11407472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repeatCount="2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4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0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8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4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0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9" grpId="0"/>
      <p:bldP spid="9" grpId="1"/>
      <p:bldP spid="7" grpId="0" animBg="1"/>
      <p:bldP spid="11" grpId="0"/>
      <p:bldP spid="11" grpId="1"/>
      <p:bldP spid="12" grpId="0"/>
      <p:bldP spid="1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17343" y="3244334"/>
            <a:ext cx="240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015032" y="2412956"/>
            <a:ext cx="6276736" cy="2312524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/>
              <a:t>সতেরো আর </a:t>
            </a:r>
            <a:r>
              <a:rPr lang="bn-BD" sz="3600" dirty="0" smtClean="0"/>
              <a:t>আঠারো</a:t>
            </a:r>
          </a:p>
          <a:p>
            <a:r>
              <a:rPr lang="bn-BD" sz="3600" dirty="0" smtClean="0"/>
              <a:t> </a:t>
            </a:r>
            <a:r>
              <a:rPr lang="bn-BD" sz="3600" dirty="0"/>
              <a:t>চশমা আছে </a:t>
            </a:r>
            <a:r>
              <a:rPr lang="bn-BD" sz="3600" dirty="0" smtClean="0"/>
              <a:t>বাবারও।</a:t>
            </a:r>
            <a:endParaRPr lang="bn-BD" sz="3600" dirty="0">
              <a:solidFill>
                <a:srgbClr val="00999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0470E-29C1-462C-B412-3DCF1E535E83}" type="datetime1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980758" y="-40481"/>
            <a:ext cx="27634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আদর্শ পাঠ</a:t>
            </a:r>
            <a:endParaRPr lang="en-US" sz="6000" dirty="0"/>
          </a:p>
        </p:txBody>
      </p:sp>
      <p:pic>
        <p:nvPicPr>
          <p:cNvPr id="8" name="Picture 2" descr="C:\Users\DOEL\AppData\Desktop\Collection @picture\IMG_20161125_174208_133 - Copy -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982" y="852211"/>
            <a:ext cx="2267236" cy="18008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০৫ মিনিট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8153400" y="4775395"/>
            <a:ext cx="2702092" cy="1763517"/>
            <a:chOff x="3039232" y="2460568"/>
            <a:chExt cx="2702092" cy="2189019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9232" y="2460568"/>
              <a:ext cx="2702092" cy="2189019"/>
            </a:xfrm>
            <a:prstGeom prst="actionButtonForwardNex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8" name="Rectangle 17">
              <a:hlinkClick r:id="" action="ppaction://hlinkshowjump?jump=nextslide" highlightClick="1"/>
            </p:cNvPr>
            <p:cNvSpPr/>
            <p:nvPr/>
          </p:nvSpPr>
          <p:spPr>
            <a:xfrm>
              <a:off x="3292192" y="3426906"/>
              <a:ext cx="2092239" cy="646331"/>
            </a:xfrm>
            <a:prstGeom prst="actionButtonForwardNext">
              <a:avLst/>
            </a:prstGeom>
          </p:spPr>
          <p:txBody>
            <a:bodyPr wrap="none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>
                  <a:cs typeface="Nikosh" panose="02000000000000000000" pitchFamily="2" charset="0"/>
                </a:rPr>
                <a:t>ক্লিক</a:t>
              </a:r>
              <a:r>
                <a:rPr lang="bn-BD" sz="3600" dirty="0"/>
                <a:t> করুন</a:t>
              </a:r>
              <a:endParaRPr lang="en-US" sz="3600" dirty="0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22136" t="21107" r="23122" b="31744"/>
          <a:stretch/>
        </p:blipFill>
        <p:spPr>
          <a:xfrm>
            <a:off x="1255473" y="2254685"/>
            <a:ext cx="3511447" cy="197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164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0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0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12" grpId="0"/>
      <p:bldP spid="1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3B49-9517-4136-895B-8A151F809E37}" type="datetime1">
              <a:rPr lang="en-US" smtClean="0"/>
              <a:t>6/27/2020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548559" y="346758"/>
            <a:ext cx="28434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সরব পাঠ</a:t>
            </a:r>
            <a:endParaRPr lang="en-US" sz="6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142" y="1436940"/>
            <a:ext cx="1781175" cy="20644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59184" y="3272306"/>
            <a:ext cx="6302832" cy="1439904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/>
              <a:t>সতেরো আর আঠারো</a:t>
            </a:r>
          </a:p>
          <a:p>
            <a:r>
              <a:rPr lang="bn-BD" sz="3600" dirty="0"/>
              <a:t> চশমা আছে বাবারও।</a:t>
            </a:r>
            <a:endParaRPr lang="bn-BD" sz="3600" dirty="0">
              <a:solidFill>
                <a:srgbClr val="00999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০৫ মিনিট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8741418" y="4671689"/>
            <a:ext cx="3067050" cy="2186311"/>
            <a:chOff x="5410199" y="3543300"/>
            <a:chExt cx="3067050" cy="277177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0199" y="3543300"/>
              <a:ext cx="3067050" cy="2771775"/>
            </a:xfrm>
            <a:prstGeom prst="horizontalScroll">
              <a:avLst/>
            </a:prstGeom>
            <a:gradFill flip="none" rotWithShape="1">
              <a:gsLst>
                <a:gs pos="0">
                  <a:schemeClr val="accent4">
                    <a:lumMod val="5000"/>
                    <a:lumOff val="95000"/>
                  </a:schemeClr>
                </a:gs>
                <a:gs pos="74000">
                  <a:schemeClr val="accent4">
                    <a:lumMod val="45000"/>
                    <a:lumOff val="55000"/>
                  </a:schemeClr>
                </a:gs>
                <a:gs pos="83000">
                  <a:schemeClr val="accent4">
                    <a:lumMod val="45000"/>
                    <a:lumOff val="55000"/>
                  </a:schemeClr>
                </a:gs>
                <a:gs pos="100000">
                  <a:schemeClr val="accent4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softEdge rad="112500"/>
            </a:effectLst>
          </p:spPr>
        </p:pic>
        <p:sp>
          <p:nvSpPr>
            <p:cNvPr id="17" name="Rectangle 16"/>
            <p:cNvSpPr/>
            <p:nvPr/>
          </p:nvSpPr>
          <p:spPr>
            <a:xfrm>
              <a:off x="5930342" y="5182839"/>
              <a:ext cx="2092239" cy="646331"/>
            </a:xfrm>
            <a:prstGeom prst="horizontalScroll">
              <a:avLst/>
            </a:prstGeom>
          </p:spPr>
          <p:txBody>
            <a:bodyPr wrap="none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>
                  <a:cs typeface="Nikosh" panose="02000000000000000000" pitchFamily="2" charset="0"/>
                </a:rPr>
                <a:t>ক্লিক</a:t>
              </a:r>
              <a:r>
                <a:rPr lang="bn-BD" sz="3600" dirty="0"/>
                <a:t> করুন</a:t>
              </a:r>
              <a:endParaRPr lang="en-US" sz="3600" dirty="0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2259" t="20449" r="23491" b="32182"/>
          <a:stretch/>
        </p:blipFill>
        <p:spPr>
          <a:xfrm>
            <a:off x="519825" y="1724196"/>
            <a:ext cx="4117518" cy="202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256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2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0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4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0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6" grpId="0"/>
      <p:bldP spid="6" grpId="1"/>
      <p:bldP spid="8" grpId="0"/>
      <p:bldP spid="8" grpId="1"/>
      <p:bldP spid="11" grpId="0"/>
      <p:bldP spid="1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17343" y="3244334"/>
            <a:ext cx="240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92690" y="2609919"/>
            <a:ext cx="6276736" cy="2312524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/>
              <a:t>ঊনিশ আর কুড়ি</a:t>
            </a:r>
          </a:p>
          <a:p>
            <a:r>
              <a:rPr lang="bn-BD" sz="3600" dirty="0"/>
              <a:t>নানা রঙের ঘুড়ি।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784B9-0DF3-4936-BA91-CA01ADB80BA0}" type="datetime1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980758" y="-40481"/>
            <a:ext cx="27634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আদর্শ পাঠ</a:t>
            </a:r>
            <a:endParaRPr lang="en-US" sz="6000" dirty="0"/>
          </a:p>
        </p:txBody>
      </p:sp>
      <p:pic>
        <p:nvPicPr>
          <p:cNvPr id="8" name="Picture 2" descr="C:\Users\DOEL\AppData\Desktop\Collection @picture\IMG_20161125_174208_133 - Copy -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982" y="852211"/>
            <a:ext cx="2267236" cy="18008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০৫ মিনিট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6576646" y="4349893"/>
            <a:ext cx="4278846" cy="2189019"/>
            <a:chOff x="3039232" y="2460568"/>
            <a:chExt cx="2702092" cy="2189019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9232" y="2460568"/>
              <a:ext cx="2702092" cy="2189019"/>
            </a:xfrm>
            <a:prstGeom prst="mathNotEqual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8" name="Rectangle 17"/>
            <p:cNvSpPr/>
            <p:nvPr/>
          </p:nvSpPr>
          <p:spPr>
            <a:xfrm>
              <a:off x="3292192" y="3426906"/>
              <a:ext cx="2092239" cy="646331"/>
            </a:xfrm>
            <a:prstGeom prst="mathNotEqual">
              <a:avLst/>
            </a:prstGeom>
          </p:spPr>
          <p:txBody>
            <a:bodyPr wrap="none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>
                  <a:cs typeface="Nikosh" panose="02000000000000000000" pitchFamily="2" charset="0"/>
                </a:rPr>
                <a:t>ক্লিক</a:t>
              </a:r>
              <a:r>
                <a:rPr lang="bn-BD" sz="3600" dirty="0"/>
                <a:t> করুন</a:t>
              </a:r>
              <a:endParaRPr lang="en-US" sz="3600" dirty="0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18437" t="21107" r="23492" b="32402"/>
          <a:stretch/>
        </p:blipFill>
        <p:spPr>
          <a:xfrm>
            <a:off x="838200" y="1264050"/>
            <a:ext cx="4122822" cy="185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34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9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5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3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9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5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1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12" grpId="0"/>
      <p:bldP spid="1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6CE0-53BD-4248-B16E-B12748454BAC}" type="datetime1">
              <a:rPr lang="en-US" smtClean="0"/>
              <a:t>6/27/2020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548559" y="346758"/>
            <a:ext cx="28434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সরব পাঠ</a:t>
            </a:r>
            <a:endParaRPr lang="en-US" sz="6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142" y="1436940"/>
            <a:ext cx="1781175" cy="20644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59184" y="3272306"/>
            <a:ext cx="6302832" cy="1439904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/>
              <a:t>ঊনিশ আর কুড়ি</a:t>
            </a:r>
          </a:p>
          <a:p>
            <a:r>
              <a:rPr lang="bn-BD" sz="3600" dirty="0"/>
              <a:t>নানা রঙের ঘুড়ি।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</a:t>
            </a:r>
            <a:r>
              <a:rPr lang="bn-BD" dirty="0" smtClean="0"/>
              <a:t>০৬ </a:t>
            </a:r>
            <a:r>
              <a:rPr lang="bn-BD" dirty="0" smtClean="0"/>
              <a:t>মিনিট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8741418" y="4118563"/>
            <a:ext cx="3067050" cy="2771775"/>
            <a:chOff x="5410199" y="3543300"/>
            <a:chExt cx="3067050" cy="277177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0199" y="3543300"/>
              <a:ext cx="3067050" cy="2771775"/>
            </a:xfrm>
            <a:prstGeom prst="mathMultiply">
              <a:avLst/>
            </a:prstGeom>
            <a:gradFill flip="none" rotWithShape="1">
              <a:gsLst>
                <a:gs pos="0">
                  <a:schemeClr val="accent4">
                    <a:lumMod val="5000"/>
                    <a:lumOff val="95000"/>
                  </a:schemeClr>
                </a:gs>
                <a:gs pos="74000">
                  <a:schemeClr val="accent4">
                    <a:lumMod val="45000"/>
                    <a:lumOff val="55000"/>
                  </a:schemeClr>
                </a:gs>
                <a:gs pos="83000">
                  <a:schemeClr val="accent4">
                    <a:lumMod val="45000"/>
                    <a:lumOff val="55000"/>
                  </a:schemeClr>
                </a:gs>
                <a:gs pos="100000">
                  <a:schemeClr val="accent4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softEdge rad="112500"/>
            </a:effectLst>
          </p:spPr>
        </p:pic>
        <p:sp>
          <p:nvSpPr>
            <p:cNvPr id="17" name="Rectangle 16"/>
            <p:cNvSpPr/>
            <p:nvPr/>
          </p:nvSpPr>
          <p:spPr>
            <a:xfrm>
              <a:off x="6038130" y="4777707"/>
              <a:ext cx="2092239" cy="646331"/>
            </a:xfrm>
            <a:prstGeom prst="mathMultiply">
              <a:avLst/>
            </a:prstGeom>
          </p:spPr>
          <p:txBody>
            <a:bodyPr wrap="none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>
                  <a:cs typeface="Nikosh" panose="02000000000000000000" pitchFamily="2" charset="0"/>
                </a:rPr>
                <a:t>ক্লিক</a:t>
              </a:r>
              <a:r>
                <a:rPr lang="bn-BD" sz="3600" dirty="0"/>
                <a:t> করুন</a:t>
              </a:r>
              <a:endParaRPr lang="en-US" sz="3600" dirty="0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8313" t="21327" r="23615" b="31963"/>
          <a:stretch/>
        </p:blipFill>
        <p:spPr>
          <a:xfrm>
            <a:off x="838200" y="1193573"/>
            <a:ext cx="4499810" cy="184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1982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0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5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0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5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5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0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5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6" grpId="0"/>
      <p:bldP spid="6" grpId="1"/>
      <p:bldP spid="8" grpId="0"/>
      <p:bldP spid="8" grpId="1"/>
      <p:bldP spid="11" grpId="0"/>
      <p:bldP spid="1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45DA3-768C-4D36-976A-BB9B28A16941}" type="datetime1">
              <a:rPr lang="en-US" smtClean="0"/>
              <a:t>6/27/2020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81400" y="433601"/>
            <a:ext cx="2612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মূল্যায়নঃ</a:t>
            </a:r>
            <a:endParaRPr lang="en-US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1788998" y="1807072"/>
            <a:ext cx="8614004" cy="1278817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১. তেরো আর চৌদ্দ এ কীসের যুদ্ধ?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524000" y="2835482"/>
            <a:ext cx="8614004" cy="1278817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 ২. কোন কোন সংখ্যায় নাগরদোলায় দোলো?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524000" y="3883668"/>
            <a:ext cx="8614004" cy="1278817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 ৩. সতেরো আর কোন সংখ্যায় চশমা আছে বাবারও?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০৫ মিনিট</a:t>
            </a:r>
            <a:endParaRPr lang="en-US" dirty="0"/>
          </a:p>
        </p:txBody>
      </p:sp>
      <p:sp>
        <p:nvSpPr>
          <p:cNvPr id="11" name="32-Point Star 10"/>
          <p:cNvSpPr/>
          <p:nvPr/>
        </p:nvSpPr>
        <p:spPr>
          <a:xfrm>
            <a:off x="7692043" y="188045"/>
            <a:ext cx="2028305" cy="1506774"/>
          </a:xfrm>
          <a:prstGeom prst="star32">
            <a:avLst/>
          </a:prstGeom>
          <a:gradFill flip="none" rotWithShape="1">
            <a:gsLst>
              <a:gs pos="67000">
                <a:srgbClr val="7030A0"/>
              </a:gs>
              <a:gs pos="36000">
                <a:schemeClr val="tx1"/>
              </a:gs>
              <a:gs pos="81000">
                <a:schemeClr val="bg1">
                  <a:lumMod val="95000"/>
                </a:schemeClr>
              </a:gs>
              <a:gs pos="28000">
                <a:schemeClr val="bg1"/>
              </a:gs>
              <a:gs pos="57000">
                <a:srgbClr val="00B050"/>
              </a:gs>
            </a:gsLst>
            <a:path path="rect">
              <a:fillToRect l="100000" t="100000"/>
            </a:path>
            <a:tileRect r="-100000" b="-100000"/>
          </a:gra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করুন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88045"/>
            <a:ext cx="1905000" cy="1905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60939" y="4979395"/>
            <a:ext cx="8614004" cy="1278817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 ৪. কোন কোন সংখ্যায় নানা রঙের ঘুড়ি?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660281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4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4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 animBg="1"/>
      <p:bldP spid="12" grpId="0"/>
      <p:bldP spid="1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0756841"/>
              </p:ext>
            </p:extLst>
          </p:nvPr>
        </p:nvGraphicFramePr>
        <p:xfrm>
          <a:off x="5345722" y="2506691"/>
          <a:ext cx="3338074" cy="1319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45722" y="2506691"/>
                        <a:ext cx="3338074" cy="13197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C421-35D3-4B05-8C9B-504BCB84178E}" type="datetime1">
              <a:rPr lang="en-US" smtClean="0"/>
              <a:t>6/27/2020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dphofmrabiul@Gmail.COM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59608" y="301567"/>
            <a:ext cx="6272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/>
              <a:t>সামগ্রিক পাঠঃ (পাঠ ৪</a:t>
            </a:r>
            <a:r>
              <a:rPr lang="bn-BD" sz="6000" dirty="0" smtClean="0"/>
              <a:t>৪)</a:t>
            </a:r>
            <a:endParaRPr lang="en-US" sz="6000" dirty="0"/>
          </a:p>
        </p:txBody>
      </p:sp>
      <p:sp>
        <p:nvSpPr>
          <p:cNvPr id="16" name="TextBox 15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</a:t>
            </a:r>
            <a:r>
              <a:rPr lang="bn-BD" dirty="0" smtClean="0"/>
              <a:t>০৩মিনিট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7153795" y="3941195"/>
            <a:ext cx="4724326" cy="2699590"/>
            <a:chOff x="8014337" y="3804771"/>
            <a:chExt cx="2574355" cy="1805706"/>
          </a:xfrm>
          <a:gradFill>
            <a:gsLst>
              <a:gs pos="19000">
                <a:srgbClr val="347575"/>
              </a:gs>
              <a:gs pos="31000">
                <a:srgbClr val="92D050"/>
              </a:gs>
              <a:gs pos="38000">
                <a:srgbClr val="7030A0"/>
              </a:gs>
              <a:gs pos="21000">
                <a:srgbClr val="009999"/>
              </a:gs>
              <a:gs pos="26000">
                <a:srgbClr val="00FFFF"/>
              </a:gs>
              <a:gs pos="46000">
                <a:srgbClr val="003300"/>
              </a:gs>
              <a:gs pos="51000">
                <a:srgbClr val="00FFFF"/>
              </a:gs>
              <a:gs pos="41000">
                <a:srgbClr val="00B0F0"/>
              </a:gs>
              <a:gs pos="29000">
                <a:srgbClr val="7030A0"/>
              </a:gs>
              <a:gs pos="40000">
                <a:srgbClr val="00B050"/>
              </a:gs>
            </a:gsLst>
            <a:path path="circle">
              <a:fillToRect l="100000" t="100000"/>
            </a:path>
          </a:gradFill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4337" y="3804771"/>
              <a:ext cx="2574355" cy="1805706"/>
            </a:xfrm>
            <a:prstGeom prst="irregularSeal1">
              <a:avLst/>
            </a:prstGeom>
            <a:grpFill/>
            <a:ln>
              <a:noFill/>
            </a:ln>
            <a:effectLst>
              <a:softEdge rad="112500"/>
            </a:effectLst>
          </p:spPr>
        </p:pic>
        <p:sp>
          <p:nvSpPr>
            <p:cNvPr id="22" name="TextBox 21"/>
            <p:cNvSpPr txBox="1"/>
            <p:nvPr/>
          </p:nvSpPr>
          <p:spPr>
            <a:xfrm>
              <a:off x="8657603" y="4481112"/>
              <a:ext cx="1629576" cy="514673"/>
            </a:xfrm>
            <a:prstGeom prst="irregularSeal1">
              <a:avLst/>
            </a:prstGeom>
            <a:grp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/>
                <a:t>ক্লিক করুন</a:t>
              </a:r>
              <a:endParaRPr lang="en-US" sz="36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010730" y="1740286"/>
            <a:ext cx="4008057" cy="2356246"/>
            <a:chOff x="-371361" y="388595"/>
            <a:chExt cx="3175462" cy="1928551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006600"/>
              </a:gs>
              <a:gs pos="32000">
                <a:srgbClr val="00CCFF"/>
              </a:gs>
              <a:gs pos="29000">
                <a:srgbClr val="7030A0"/>
              </a:gs>
              <a:gs pos="71000">
                <a:schemeClr val="tx1"/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24" name="TextBox 23"/>
            <p:cNvSpPr txBox="1"/>
            <p:nvPr/>
          </p:nvSpPr>
          <p:spPr>
            <a:xfrm>
              <a:off x="-371361" y="388595"/>
              <a:ext cx="3175462" cy="1928551"/>
            </a:xfrm>
            <a:prstGeom prst="star6">
              <a:avLst/>
            </a:prstGeom>
            <a:grpFill/>
          </p:spPr>
          <p:txBody>
            <a:bodyPr wrap="square" rtlCol="0">
              <a:prstTxWarp prst="textCirclePour">
                <a:avLst/>
              </a:prstTxWarp>
              <a:spAutoFit/>
            </a:bodyPr>
            <a:lstStyle/>
            <a:p>
              <a:r>
                <a:rPr lang="en-US" sz="3600" dirty="0" smtClean="0"/>
                <a:t> </a:t>
              </a:r>
              <a:r>
                <a:rPr lang="bn-BD" sz="3600" dirty="0" smtClean="0"/>
                <a:t>ক্লিক করুন</a:t>
              </a:r>
              <a:endParaRPr lang="en-US" sz="3600" dirty="0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770" y="996944"/>
              <a:ext cx="1219200" cy="656278"/>
            </a:xfrm>
            <a:prstGeom prst="star6">
              <a:avLst/>
            </a:prstGeom>
            <a:grpFill/>
          </p:spPr>
        </p:pic>
      </p:grpSp>
      <p:sp>
        <p:nvSpPr>
          <p:cNvPr id="7" name="Can 6"/>
          <p:cNvSpPr/>
          <p:nvPr/>
        </p:nvSpPr>
        <p:spPr>
          <a:xfrm>
            <a:off x="4589100" y="1740286"/>
            <a:ext cx="4702382" cy="2454316"/>
          </a:xfrm>
          <a:prstGeom prst="can">
            <a:avLst/>
          </a:prstGeom>
          <a:gradFill flip="none" rotWithShape="1">
            <a:gsLst>
              <a:gs pos="45000">
                <a:schemeClr val="accent1">
                  <a:lumMod val="5000"/>
                  <a:lumOff val="95000"/>
                </a:schemeClr>
              </a:gs>
              <a:gs pos="74000">
                <a:srgbClr val="006600"/>
              </a:gs>
              <a:gs pos="32000">
                <a:srgbClr val="00CCFF"/>
              </a:gs>
              <a:gs pos="29000">
                <a:srgbClr val="7030A0"/>
              </a:gs>
              <a:gs pos="42000">
                <a:srgbClr val="FF3300"/>
              </a:gs>
              <a:gs pos="66000">
                <a:schemeClr val="tx1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1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0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9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4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2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9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9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4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xit" presetSubtype="54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1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16" grpId="0"/>
      <p:bldP spid="16" grpId="1"/>
      <p:bldP spid="7" grpId="0" animBg="1"/>
      <p:bldP spid="7" grpId="1" animBg="1"/>
      <p:bldP spid="7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202DE-01ED-4752-B6EF-621B121F28C5}" type="datetime1">
              <a:rPr lang="en-US" smtClean="0"/>
              <a:t>6/27/2020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56254" y="754654"/>
            <a:ext cx="9845842" cy="552932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prstTxWarp prst="textCirclePour">
              <a:avLst/>
            </a:prstTxWarp>
            <a:spAutoFit/>
          </a:bodyPr>
          <a:lstStyle/>
          <a:p>
            <a:r>
              <a:rPr lang="bn-BD" sz="3200" dirty="0" smtClean="0">
                <a:solidFill>
                  <a:srgbClr val="009999"/>
                </a:solidFill>
              </a:rPr>
              <a:t>পাঠ্যাংশঃ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“তেরো আর চৌদ্দ... নানা রঙের ঘুড়ি।” </a:t>
            </a:r>
            <a:endParaRPr lang="en-US" sz="3200" dirty="0"/>
          </a:p>
        </p:txBody>
      </p:sp>
      <p:grpSp>
        <p:nvGrpSpPr>
          <p:cNvPr id="10" name="Group 9"/>
          <p:cNvGrpSpPr/>
          <p:nvPr/>
        </p:nvGrpSpPr>
        <p:grpSpPr>
          <a:xfrm>
            <a:off x="4399731" y="2389497"/>
            <a:ext cx="3392537" cy="2104094"/>
            <a:chOff x="1244673" y="1015864"/>
            <a:chExt cx="3392537" cy="210409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75" r="8154"/>
            <a:stretch/>
          </p:blipFill>
          <p:spPr>
            <a:xfrm>
              <a:off x="1244673" y="1015864"/>
              <a:ext cx="3200399" cy="2104094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7" name="TextBox 6"/>
            <p:cNvSpPr txBox="1"/>
            <p:nvPr/>
          </p:nvSpPr>
          <p:spPr>
            <a:xfrm>
              <a:off x="2525590" y="2355840"/>
              <a:ext cx="2111620" cy="58477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  <a:scene3d>
                <a:camera prst="isometricLeftDown"/>
                <a:lightRig rig="threePt" dir="t"/>
              </a:scene3d>
            </a:bodyPr>
            <a:lstStyle/>
            <a:p>
              <a:r>
                <a:rPr lang="bn-BD" sz="3200" dirty="0" smtClean="0">
                  <a:blipFill>
                    <a:blip r:embed="rId4"/>
                    <a:tile tx="0" ty="0" sx="100000" sy="100000" flip="none" algn="tl"/>
                  </a:blipFill>
                </a:rPr>
                <a:t>বাড়ির কাজঃ</a:t>
              </a:r>
              <a:endParaRPr lang="en-US" sz="3200" dirty="0">
                <a:blipFill>
                  <a:blip r:embed="rId4"/>
                  <a:tile tx="0" ty="0" sx="100000" sy="100000" flip="none" algn="tl"/>
                </a:blip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০১ মিনিট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9801467" y="4493591"/>
            <a:ext cx="2114707" cy="1790386"/>
            <a:chOff x="3225403" y="5054396"/>
            <a:chExt cx="1905000" cy="19050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5403" y="5054396"/>
              <a:ext cx="1905000" cy="1905000"/>
            </a:xfrm>
            <a:prstGeom prst="bevel">
              <a:avLst/>
            </a:prstGeom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ln>
              <a:solidFill>
                <a:schemeClr val="bg1"/>
              </a:solidFill>
            </a:ln>
            <a:effectLst>
              <a:softEdge rad="112500"/>
            </a:effectLst>
          </p:spPr>
        </p:pic>
        <p:sp>
          <p:nvSpPr>
            <p:cNvPr id="18" name="Rectangle 17"/>
            <p:cNvSpPr/>
            <p:nvPr/>
          </p:nvSpPr>
          <p:spPr>
            <a:xfrm>
              <a:off x="3568953" y="6167183"/>
              <a:ext cx="1160205" cy="646331"/>
            </a:xfrm>
            <a:prstGeom prst="bevel">
              <a:avLst/>
            </a:prstGeom>
            <a:ln>
              <a:solidFill>
                <a:schemeClr val="bg1"/>
              </a:solidFill>
            </a:ln>
          </p:spPr>
          <p:txBody>
            <a:bodyPr wrap="none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>
                  <a:cs typeface="Nikosh" panose="02000000000000000000" pitchFamily="2" charset="0"/>
                </a:rPr>
                <a:t>ক্লিক</a:t>
              </a:r>
              <a:r>
                <a:rPr lang="bn-BD" sz="3600" dirty="0"/>
                <a:t> করুন</a:t>
              </a:r>
              <a:endParaRPr 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971360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2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4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0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8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6" grpId="0"/>
      <p:bldP spid="6" grpId="1"/>
      <p:bldP spid="8" grpId="0"/>
      <p:bldP spid="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7500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447765" y="1343210"/>
            <a:ext cx="6877731" cy="4083783"/>
            <a:chOff x="-952475" y="950898"/>
            <a:chExt cx="7014678" cy="475307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6" name="5-Point Star 5"/>
            <p:cNvSpPr/>
            <p:nvPr/>
          </p:nvSpPr>
          <p:spPr>
            <a:xfrm>
              <a:off x="-952475" y="950898"/>
              <a:ext cx="7014678" cy="4753076"/>
            </a:xfrm>
            <a:prstGeom prst="star5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83168" y="1214485"/>
              <a:ext cx="5838437" cy="4333590"/>
            </a:xfrm>
            <a:prstGeom prst="star5">
              <a:avLst/>
            </a:prstGeom>
            <a:grpFill/>
          </p:spPr>
        </p:pic>
      </p:grpSp>
      <p:sp>
        <p:nvSpPr>
          <p:cNvPr id="2" name="TextBox 1"/>
          <p:cNvSpPr txBox="1"/>
          <p:nvPr/>
        </p:nvSpPr>
        <p:spPr>
          <a:xfrm>
            <a:off x="2303663" y="1832263"/>
            <a:ext cx="7021833" cy="3198202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dirty="0" smtClean="0">
                <a:blipFill>
                  <a:blip r:embed="rId4"/>
                  <a:tile tx="0" ty="0" sx="100000" sy="100000" flip="none" algn="tl"/>
                </a:blipFill>
              </a:rPr>
              <a:t>ধ</a:t>
            </a:r>
            <a:r>
              <a:rPr lang="bn-BD" dirty="0" smtClean="0"/>
              <a:t>ন্য</a:t>
            </a:r>
            <a:r>
              <a:rPr lang="bn-BD" dirty="0" smtClean="0">
                <a:blipFill>
                  <a:blip r:embed="rId5"/>
                  <a:tile tx="0" ty="0" sx="100000" sy="100000" flip="none" algn="tl"/>
                </a:blipFill>
              </a:rPr>
              <a:t>বা</a:t>
            </a:r>
            <a:r>
              <a:rPr lang="bn-BD" dirty="0" smtClean="0">
                <a:blipFill>
                  <a:blip r:embed="rId6"/>
                  <a:tile tx="0" ty="0" sx="100000" sy="100000" flip="none" algn="tl"/>
                </a:blipFill>
              </a:rPr>
              <a:t>দ</a:t>
            </a:r>
            <a:endParaRPr lang="en-US" dirty="0">
              <a:blipFill>
                <a:blip r:embed="rId6"/>
                <a:tile tx="0" ty="0" sx="100000" sy="100000" flip="none" algn="tl"/>
              </a:blipFill>
            </a:endParaRPr>
          </a:p>
        </p:txBody>
      </p:sp>
      <p:sp>
        <p:nvSpPr>
          <p:cNvPr id="15" name="32-Point Star 14"/>
          <p:cNvSpPr/>
          <p:nvPr/>
        </p:nvSpPr>
        <p:spPr>
          <a:xfrm>
            <a:off x="9963331" y="1159682"/>
            <a:ext cx="1952844" cy="1478010"/>
          </a:xfrm>
          <a:prstGeom prst="star32">
            <a:avLst/>
          </a:prstGeom>
          <a:gradFill flip="none" rotWithShape="1">
            <a:gsLst>
              <a:gs pos="13000">
                <a:schemeClr val="accent4">
                  <a:lumMod val="0"/>
                  <a:lumOff val="100000"/>
                </a:schemeClr>
              </a:gs>
              <a:gs pos="64000">
                <a:schemeClr val="tx1"/>
              </a:gs>
              <a:gs pos="37000">
                <a:schemeClr val="accent4">
                  <a:lumMod val="20000"/>
                  <a:lumOff val="80000"/>
                </a:schemeClr>
              </a:gs>
              <a:gs pos="100000">
                <a:srgbClr val="009999"/>
              </a:gs>
            </a:gsLst>
            <a:path path="shape">
              <a:fillToRect l="50000" t="50000" r="50000" b="50000"/>
            </a:path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করুন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0"/>
          </p:nvPr>
        </p:nvSpPr>
        <p:spPr>
          <a:xfrm>
            <a:off x="1361708" y="6230243"/>
            <a:ext cx="1351524" cy="370806"/>
          </a:xfrm>
        </p:spPr>
        <p:txBody>
          <a:bodyPr/>
          <a:lstStyle/>
          <a:p>
            <a:fld id="{0161C454-839A-43FE-B1CB-2EC99F83B484}" type="datetime1">
              <a:rPr lang="en-US" smtClean="0"/>
              <a:t>6/27/2020</a:t>
            </a:fld>
            <a:endParaRPr lang="en-US" dirty="0"/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mtClean="0"/>
              <a:t>dphofmrabiul@Gmail.COM</a:t>
            </a:r>
            <a:endParaRPr lang="en-US" dirty="0"/>
          </a:p>
        </p:txBody>
      </p:sp>
      <p:pic>
        <p:nvPicPr>
          <p:cNvPr id="19" name="Picture 18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-6555475" y="-156116"/>
            <a:ext cx="6555474" cy="708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2629470" y="-156117"/>
            <a:ext cx="7487329" cy="720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০১ মিনিট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94553" y="1287950"/>
            <a:ext cx="1443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r>
              <a:rPr lang="bn-BD" dirty="0" smtClean="0">
                <a:solidFill>
                  <a:schemeClr val="bg1"/>
                </a:solidFill>
              </a:rPr>
              <a:t>আমাদের দেশ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333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2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1" presetClass="entr" presetSubtype="1" repeatCount="2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44 0.01227 L 0.50768 0.02338 " pathEditMode="relative" rAng="0" ptsTypes="AA">
                                      <p:cBhvr>
                                        <p:cTn id="3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56" y="55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88 0.00417 L -0.53164 -0.01805 " pathEditMode="relative" rAng="0" ptsTypes="AA">
                                      <p:cBhvr>
                                        <p:cTn id="36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95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8" grpId="0"/>
      <p:bldP spid="13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6875593" y="606850"/>
            <a:ext cx="2408599" cy="2161309"/>
            <a:chOff x="4607758" y="-248114"/>
            <a:chExt cx="2829350" cy="2161309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7758" y="-248114"/>
              <a:ext cx="2829350" cy="2161309"/>
            </a:xfrm>
            <a:prstGeom prst="star32">
              <a:avLst/>
            </a:prstGeom>
            <a:gradFill flip="none" rotWithShape="1">
              <a:gsLst>
                <a:gs pos="80000">
                  <a:srgbClr val="003300"/>
                </a:gs>
                <a:gs pos="79000">
                  <a:schemeClr val="accent4">
                    <a:lumMod val="75000"/>
                  </a:schemeClr>
                </a:gs>
                <a:gs pos="27000">
                  <a:schemeClr val="tx1"/>
                </a:gs>
                <a:gs pos="21000">
                  <a:srgbClr val="7030A0"/>
                </a:gs>
                <a:gs pos="67000">
                  <a:srgbClr val="FFFF00"/>
                </a:gs>
                <a:gs pos="71000">
                  <a:srgbClr val="00B050"/>
                </a:gs>
                <a:gs pos="62000">
                  <a:srgbClr val="00FFFF"/>
                </a:gs>
                <a:gs pos="72000">
                  <a:srgbClr val="0070C0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>
              <a:softEdge rad="112500"/>
            </a:effectLst>
          </p:spPr>
        </p:pic>
        <p:sp>
          <p:nvSpPr>
            <p:cNvPr id="17" name="Rectangle 3"/>
            <p:cNvSpPr/>
            <p:nvPr/>
          </p:nvSpPr>
          <p:spPr>
            <a:xfrm>
              <a:off x="4976313" y="1342201"/>
              <a:ext cx="2092239" cy="570994"/>
            </a:xfrm>
            <a:prstGeom prst="star32">
              <a:avLst/>
            </a:prstGeom>
            <a:gradFill flip="none" rotWithShape="1">
              <a:gsLst>
                <a:gs pos="0">
                  <a:srgbClr val="00B050"/>
                </a:gs>
                <a:gs pos="74000">
                  <a:srgbClr val="7030A0"/>
                </a:gs>
                <a:gs pos="53000">
                  <a:srgbClr val="00FFFF"/>
                </a:gs>
                <a:gs pos="66000">
                  <a:srgbClr val="00B050"/>
                </a:gs>
              </a:gsLst>
              <a:lin ang="2700000" scaled="1"/>
              <a:tileRect/>
            </a:gradFill>
          </p:spPr>
          <p:txBody>
            <a:bodyPr wrap="none">
              <a:prstTxWarp prst="textChevronInverted">
                <a:avLst/>
              </a:prstTxWarp>
              <a:spAutoFit/>
            </a:bodyPr>
            <a:lstStyle/>
            <a:p>
              <a:r>
                <a:rPr lang="bn-BD" sz="3600" dirty="0">
                  <a:cs typeface="Nikosh" panose="02000000000000000000" pitchFamily="2" charset="0"/>
                </a:rPr>
                <a:t>ক্লিক</a:t>
              </a:r>
              <a:r>
                <a:rPr lang="bn-BD" sz="3600" dirty="0"/>
                <a:t> করুন</a:t>
              </a:r>
              <a:endParaRPr lang="en-US" sz="3600" dirty="0"/>
            </a:p>
          </p:txBody>
        </p:sp>
      </p:grpSp>
      <p:grpSp>
        <p:nvGrpSpPr>
          <p:cNvPr id="7" name="Group 6"/>
          <p:cNvGrpSpPr/>
          <p:nvPr/>
        </p:nvGrpSpPr>
        <p:grpSpPr>
          <a:xfrm rot="20116488">
            <a:off x="3486969" y="2249039"/>
            <a:ext cx="5736165" cy="3139321"/>
            <a:chOff x="3809671" y="43670"/>
            <a:chExt cx="5736165" cy="3139321"/>
          </a:xfrm>
        </p:grpSpPr>
        <p:sp>
          <p:nvSpPr>
            <p:cNvPr id="9" name="TextBox 8"/>
            <p:cNvSpPr txBox="1"/>
            <p:nvPr/>
          </p:nvSpPr>
          <p:spPr>
            <a:xfrm>
              <a:off x="4461290" y="43670"/>
              <a:ext cx="5084546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/>
                <a:t>তথ্যপুঞ্জিঃ</a:t>
              </a:r>
            </a:p>
            <a:p>
              <a:r>
                <a:rPr lang="bn-BD" sz="3600" dirty="0" smtClean="0">
                  <a:hlinkClick r:id="rId5"/>
                </a:rPr>
                <a:t>www.google.com</a:t>
              </a:r>
              <a:endParaRPr lang="bn-BD" sz="3600" dirty="0" smtClean="0"/>
            </a:p>
            <a:p>
              <a:r>
                <a:rPr lang="bn-BD" sz="3600" dirty="0" smtClean="0">
                  <a:hlinkClick r:id="rId6"/>
                </a:rPr>
                <a:t>www.youtube.com</a:t>
              </a:r>
              <a:endParaRPr lang="bn-BD" sz="3600" dirty="0" smtClean="0"/>
            </a:p>
            <a:p>
              <a:r>
                <a:rPr lang="en-US" sz="3600" dirty="0" smtClean="0"/>
                <a:t>G</a:t>
              </a:r>
              <a:r>
                <a:rPr lang="bn-BD" sz="3600" dirty="0" smtClean="0"/>
                <a:t>oogle chrome`s image</a:t>
              </a:r>
              <a:r>
                <a:rPr lang="en-US" sz="3600" dirty="0" smtClean="0"/>
                <a:t>s</a:t>
              </a:r>
              <a:endParaRPr lang="bn-BD" sz="3600" dirty="0" smtClean="0"/>
            </a:p>
            <a:p>
              <a:r>
                <a:rPr lang="bn-BD" sz="3600" dirty="0" smtClean="0"/>
                <a:t>আমার বাংলা বই (প্রথম শ্রেণি)</a:t>
              </a:r>
            </a:p>
            <a:p>
              <a:r>
                <a:rPr lang="bn-BD" dirty="0" smtClean="0"/>
                <a:t>জাতীয় শিক্ষাক্রম ও পাঠ্যপুস্তক বোর্ড, বাংলাদেশ</a:t>
              </a:r>
              <a:endParaRPr lang="bn-BD" sz="3600" dirty="0" smtClean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9671" y="2178995"/>
              <a:ext cx="651617" cy="546896"/>
            </a:xfrm>
            <a:prstGeom prst="rect">
              <a:avLst/>
            </a:prstGeom>
          </p:spPr>
        </p:pic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30894-DBFA-46ED-BE62-304DAC886753}" type="datetime1">
              <a:rPr lang="en-US" smtClean="0"/>
              <a:t>6/27/2020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18</a:t>
            </a:fld>
            <a:endParaRPr lang="en-US"/>
          </a:p>
        </p:txBody>
      </p:sp>
      <p:sp>
        <p:nvSpPr>
          <p:cNvPr id="5" name="Cube 4"/>
          <p:cNvSpPr/>
          <p:nvPr/>
        </p:nvSpPr>
        <p:spPr>
          <a:xfrm>
            <a:off x="3012732" y="2731530"/>
            <a:ext cx="6315485" cy="2912704"/>
          </a:xfrm>
          <a:prstGeom prst="cube">
            <a:avLst/>
          </a:prstGeom>
          <a:pattFill prst="shingle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9328217" y="4297074"/>
            <a:ext cx="2693323" cy="2241838"/>
            <a:chOff x="-221427" y="3763190"/>
            <a:chExt cx="2693323" cy="2241838"/>
          </a:xfrm>
          <a:gradFill flip="none" rotWithShape="1">
            <a:gsLst>
              <a:gs pos="19000">
                <a:srgbClr val="347575"/>
              </a:gs>
              <a:gs pos="31000">
                <a:srgbClr val="92D050"/>
              </a:gs>
              <a:gs pos="38000">
                <a:srgbClr val="7030A0"/>
              </a:gs>
              <a:gs pos="21000">
                <a:srgbClr val="009999"/>
              </a:gs>
              <a:gs pos="26000">
                <a:srgbClr val="00FFFF"/>
              </a:gs>
              <a:gs pos="46000">
                <a:srgbClr val="003300"/>
              </a:gs>
              <a:gs pos="51000">
                <a:srgbClr val="00FFFF"/>
              </a:gs>
              <a:gs pos="0">
                <a:srgbClr val="00B0F0"/>
              </a:gs>
              <a:gs pos="63000">
                <a:srgbClr val="7030A0"/>
              </a:gs>
              <a:gs pos="40000">
                <a:srgbClr val="00B050"/>
              </a:gs>
            </a:gsLst>
            <a:path path="shape">
              <a:fillToRect l="50000" t="50000" r="50000" b="50000"/>
            </a:path>
            <a:tileRect/>
          </a:gradFill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1427" y="3763190"/>
              <a:ext cx="2693323" cy="2241838"/>
            </a:xfrm>
            <a:prstGeom prst="star32">
              <a:avLst/>
            </a:prstGeom>
            <a:grpFill/>
            <a:ln>
              <a:noFill/>
            </a:ln>
            <a:effectLst>
              <a:softEdge rad="112500"/>
            </a:effectLst>
          </p:spPr>
        </p:pic>
        <p:sp>
          <p:nvSpPr>
            <p:cNvPr id="12" name="Rectangle 21"/>
            <p:cNvSpPr/>
            <p:nvPr/>
          </p:nvSpPr>
          <p:spPr>
            <a:xfrm>
              <a:off x="111853" y="5188357"/>
              <a:ext cx="2092239" cy="646331"/>
            </a:xfrm>
            <a:prstGeom prst="star32">
              <a:avLst/>
            </a:prstGeom>
            <a:grpFill/>
          </p:spPr>
          <p:txBody>
            <a:bodyPr wrap="none">
              <a:prstTxWarp prst="textChevronInverted">
                <a:avLst/>
              </a:prstTxWarp>
              <a:spAutoFit/>
            </a:bodyPr>
            <a:lstStyle/>
            <a:p>
              <a:r>
                <a:rPr lang="bn-BD" sz="3600" dirty="0">
                  <a:cs typeface="Nikosh" panose="02000000000000000000" pitchFamily="2" charset="0"/>
                </a:rPr>
                <a:t>ক্লিক</a:t>
              </a:r>
              <a:r>
                <a:rPr lang="bn-BD" sz="3600" dirty="0"/>
                <a:t> করুন</a:t>
              </a:r>
              <a:endParaRPr lang="en-US" sz="3600" dirty="0"/>
            </a:p>
          </p:txBody>
        </p:sp>
      </p:grpSp>
      <p:pic>
        <p:nvPicPr>
          <p:cNvPr id="13" name="Picture 12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-6555475" y="-156116"/>
            <a:ext cx="6555474" cy="708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2673425" y="0"/>
            <a:ext cx="7487329" cy="720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52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54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4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1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54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8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2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5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2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9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2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3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xit" presetSubtype="1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44 0.01227 L 0.50768 0.02338 " pathEditMode="relative" rAng="0" ptsTypes="AA">
                                      <p:cBhvr>
                                        <p:cTn id="9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56" y="556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87 0.00417 L -0.53164 -0.01805 " pathEditMode="relative" rAng="0" ptsTypes="AA">
                                      <p:cBhvr>
                                        <p:cTn id="9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95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/>
      <p:bldP spid="3" grpId="1"/>
      <p:bldP spid="3" grpId="2"/>
      <p:bldP spid="4" grpId="0"/>
      <p:bldP spid="4" grpId="1"/>
      <p:bldP spid="4" grpId="2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926A9-B8BF-48A6-8FD3-0D0EEE30C8F1}" type="datetime1">
              <a:rPr lang="en-US" smtClean="0"/>
              <a:t>6/27/2020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87474" y="1350235"/>
            <a:ext cx="601705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মোহাঃ রবিউল ইসলাম (সিনিয়র শিক্ষক) </a:t>
            </a: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ধলসা পয়ারী হযরত ওমর ফারুক দাখিল মাদরাসা, খয়েরপুর,মিরপুর, কুষ্টিয়া,বাংলাদেশ।</a:t>
            </a:r>
            <a:r>
              <a:rPr lang="bn-BD" sz="3600" dirty="0">
                <a:latin typeface="Calibri" pitchFamily="34" charset="0"/>
                <a:cs typeface="Vrinda" pitchFamily="34" charset="0"/>
              </a:rPr>
              <a:t> </a:t>
            </a:r>
          </a:p>
        </p:txBody>
      </p:sp>
      <p:pic>
        <p:nvPicPr>
          <p:cNvPr id="47" name="Picture 2" descr="C:\Users\DOEL\AppData\Desktop\Collection @picture\IMG_20161125_174208_133 - Copy -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52" y="1244906"/>
            <a:ext cx="1769559" cy="15833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2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০২মিনিট</a:t>
            </a:r>
            <a:endParaRPr lang="en-US" dirty="0"/>
          </a:p>
        </p:txBody>
      </p:sp>
      <p:sp>
        <p:nvSpPr>
          <p:cNvPr id="9" name="32-Point Star 8"/>
          <p:cNvSpPr/>
          <p:nvPr/>
        </p:nvSpPr>
        <p:spPr>
          <a:xfrm>
            <a:off x="9858895" y="2690949"/>
            <a:ext cx="2028305" cy="1506774"/>
          </a:xfrm>
          <a:prstGeom prst="star32">
            <a:avLst/>
          </a:prstGeom>
          <a:gradFill flip="none" rotWithShape="1">
            <a:gsLst>
              <a:gs pos="61000">
                <a:srgbClr val="000099"/>
              </a:gs>
              <a:gs pos="90000">
                <a:srgbClr val="00B050"/>
              </a:gs>
              <a:gs pos="30000">
                <a:schemeClr val="accent6">
                  <a:lumMod val="0"/>
                  <a:lumOff val="100000"/>
                </a:schemeClr>
              </a:gs>
              <a:gs pos="55000">
                <a:schemeClr val="accent6">
                  <a:lumMod val="0"/>
                  <a:lumOff val="100000"/>
                </a:schemeClr>
              </a:gs>
              <a:gs pos="53000">
                <a:schemeClr val="accent6">
                  <a:lumMod val="10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করুন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384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8" grpId="0"/>
      <p:bldP spid="8" grpId="1"/>
      <p:bldP spid="12" grpId="0"/>
      <p:bldP spid="12" grpId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59886" y="4197723"/>
            <a:ext cx="5446161" cy="1828802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ছবিতে কয়টি পাখি  দেখতে পারছ?</a:t>
            </a:r>
            <a:endParaRPr lang="en-US" sz="36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D458-5D30-4B88-B651-4BB8597F29C6}" type="datetime1">
              <a:rPr lang="en-US" smtClean="0"/>
              <a:t>6/27/2020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01                                               dphofmrabiul@Gmail.COM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3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</a:t>
            </a:r>
            <a:r>
              <a:rPr lang="bn-BD" dirty="0" smtClean="0"/>
              <a:t>০৬ </a:t>
            </a:r>
            <a:r>
              <a:rPr lang="bn-BD" dirty="0" smtClean="0"/>
              <a:t>মিনিট</a:t>
            </a:r>
            <a:endParaRPr lang="en-US" dirty="0"/>
          </a:p>
        </p:txBody>
      </p:sp>
      <p:sp>
        <p:nvSpPr>
          <p:cNvPr id="12" name="32-Point Star 11"/>
          <p:cNvSpPr/>
          <p:nvPr/>
        </p:nvSpPr>
        <p:spPr>
          <a:xfrm>
            <a:off x="9842126" y="3983343"/>
            <a:ext cx="2028305" cy="1506774"/>
          </a:xfrm>
          <a:prstGeom prst="star32">
            <a:avLst/>
          </a:prstGeom>
          <a:gradFill flip="none" rotWithShape="1">
            <a:gsLst>
              <a:gs pos="74000">
                <a:schemeClr val="tx1"/>
              </a:gs>
              <a:gs pos="37000">
                <a:srgbClr val="FF3300"/>
              </a:gs>
              <a:gs pos="61000">
                <a:srgbClr val="7030A0"/>
              </a:gs>
              <a:gs pos="63000">
                <a:schemeClr val="bg1"/>
              </a:gs>
              <a:gs pos="51000">
                <a:srgbClr val="00B0F0"/>
              </a:gs>
              <a:gs pos="38000">
                <a:schemeClr val="accent6">
                  <a:lumMod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করুন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458" y="928874"/>
            <a:ext cx="3962400" cy="39624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897" y="1261035"/>
            <a:ext cx="3067050" cy="2771775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2925931" y="4092059"/>
            <a:ext cx="5446161" cy="1828802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১ এবং ২ কে কী বলে?</a:t>
            </a:r>
            <a:endParaRPr lang="en-US" sz="3600" dirty="0"/>
          </a:p>
        </p:txBody>
      </p:sp>
      <p:sp>
        <p:nvSpPr>
          <p:cNvPr id="43" name="TextBox 42"/>
          <p:cNvSpPr txBox="1"/>
          <p:nvPr/>
        </p:nvSpPr>
        <p:spPr>
          <a:xfrm>
            <a:off x="2615895" y="4439811"/>
            <a:ext cx="5446161" cy="1828802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উত্তরঃ সংখ্যা</a:t>
            </a:r>
            <a:endParaRPr lang="en-US" sz="3600" dirty="0"/>
          </a:p>
        </p:txBody>
      </p:sp>
      <p:sp>
        <p:nvSpPr>
          <p:cNvPr id="44" name="TextBox 43"/>
          <p:cNvSpPr txBox="1"/>
          <p:nvPr/>
        </p:nvSpPr>
        <p:spPr>
          <a:xfrm>
            <a:off x="1921463" y="3926505"/>
            <a:ext cx="6116127" cy="1828802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একটি ছড়া বলো...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933696" y="3941309"/>
            <a:ext cx="6116127" cy="1828802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/>
              <a:t>আ</a:t>
            </a:r>
            <a:r>
              <a:rPr lang="bn-BD" sz="3600" dirty="0" smtClean="0"/>
              <a:t>মরা এখন একটি ভিডিও দেখব...</a:t>
            </a:r>
          </a:p>
        </p:txBody>
      </p:sp>
      <p:sp>
        <p:nvSpPr>
          <p:cNvPr id="4" name="Flowchart: Manual Operation 3"/>
          <p:cNvSpPr/>
          <p:nvPr/>
        </p:nvSpPr>
        <p:spPr>
          <a:xfrm>
            <a:off x="4120601" y="1317135"/>
            <a:ext cx="3661706" cy="1772699"/>
          </a:xfrm>
          <a:prstGeom prst="flowChartManualOperatio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6368828"/>
              </p:ext>
            </p:extLst>
          </p:nvPr>
        </p:nvGraphicFramePr>
        <p:xfrm>
          <a:off x="4692882" y="1539261"/>
          <a:ext cx="2442678" cy="1458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Packager Shell Object" showAsIcon="1" r:id="rId5" imgW="914400" imgH="771480" progId="Package">
                  <p:embed/>
                </p:oleObj>
              </mc:Choice>
              <mc:Fallback>
                <p:oleObj name="Packager Shell Object" showAsIcon="1" r:id="rId5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92882" y="1539261"/>
                        <a:ext cx="2442678" cy="14582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2209800" y="709148"/>
            <a:ext cx="7632326" cy="1828802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বলতো আমাদের পাঠ্যসূচি (ছড়া)কী হতে পারে?</a:t>
            </a:r>
            <a:endParaRPr lang="en-US" sz="3600" dirty="0"/>
          </a:p>
        </p:txBody>
      </p:sp>
      <p:sp>
        <p:nvSpPr>
          <p:cNvPr id="47" name="TextBox 46"/>
          <p:cNvSpPr txBox="1"/>
          <p:nvPr/>
        </p:nvSpPr>
        <p:spPr>
          <a:xfrm>
            <a:off x="5338975" y="2567141"/>
            <a:ext cx="6116127" cy="1828802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ছড়ায় ছড়ায় সংখ্যা</a:t>
            </a:r>
          </a:p>
        </p:txBody>
      </p:sp>
    </p:spTree>
    <p:extLst>
      <p:ext uri="{BB962C8B-B14F-4D97-AF65-F5344CB8AC3E}">
        <p14:creationId xmlns:p14="http://schemas.microsoft.com/office/powerpoint/2010/main" val="26319006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xit" presetSubtype="5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6" dur="5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9" dur="5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2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3" presetClass="exit" presetSubtype="54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4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0" dur="5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xit" presetSubtype="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44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xit" presetSubtype="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56" dur="5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/>
      <p:bldP spid="7" grpId="1"/>
      <p:bldP spid="8" grpId="0"/>
      <p:bldP spid="8" grpId="1"/>
      <p:bldP spid="9" grpId="0"/>
      <p:bldP spid="9" grpId="1"/>
      <p:bldP spid="11" grpId="0"/>
      <p:bldP spid="11" grpId="1"/>
      <p:bldP spid="12" grpId="0" animBg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" grpId="0" animBg="1"/>
      <p:bldP spid="4" grpId="1" animBg="1"/>
      <p:bldP spid="46" grpId="0"/>
      <p:bldP spid="46" grpId="1"/>
      <p:bldP spid="47" grpId="0"/>
      <p:bldP spid="4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2D344-2A5E-47D1-AC76-F74E640924F3}" type="datetime1">
              <a:rPr lang="en-US" smtClean="0"/>
              <a:t>6/27/2020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01                                               dphofmrabiul@Gmail.COM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105400" y="929757"/>
            <a:ext cx="5867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শ্রেণ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িঃ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প্রথম শ্রেণি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বিষয়ঃ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আমার বাংলা বই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ছড়ায় ছড়ায় সংখ্যা। পাঠ্যাংশঃ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(“ তেরো আর চৌদ্দ...নানা রঙের ঘুড়ি।”)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মোট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শিক্ষার্থীঃ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৩৭ জন 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উপস্থিত শিক্ষার্থীঃ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৩৩ জন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শ্রেণিঃ প্রথম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৬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০মিনিট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428892" y="539262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০০ মিনিট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751862" y="1256812"/>
            <a:ext cx="4037347" cy="2249286"/>
            <a:chOff x="709979" y="929757"/>
            <a:chExt cx="4037347" cy="2249286"/>
          </a:xfrm>
        </p:grpSpPr>
        <p:grpSp>
          <p:nvGrpSpPr>
            <p:cNvPr id="12" name="Group 11"/>
            <p:cNvGrpSpPr/>
            <p:nvPr/>
          </p:nvGrpSpPr>
          <p:grpSpPr>
            <a:xfrm>
              <a:off x="709979" y="929757"/>
              <a:ext cx="4037347" cy="2249286"/>
              <a:chOff x="550694" y="1381973"/>
              <a:chExt cx="4037347" cy="2249286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714"/>
              <a:stretch/>
            </p:blipFill>
            <p:spPr>
              <a:xfrm>
                <a:off x="550694" y="1381973"/>
                <a:ext cx="4037347" cy="2249286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1272328" y="1727393"/>
                <a:ext cx="1315452" cy="1538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1400" dirty="0">
                    <a:solidFill>
                      <a:srgbClr val="FF0000"/>
                    </a:solidFill>
                  </a:rPr>
                  <a:t>ছড়ায় ছড়ায় সংখ্যা</a:t>
                </a:r>
              </a:p>
              <a:p>
                <a:r>
                  <a:rPr lang="bn-BD" sz="1000" dirty="0"/>
                  <a:t>তেরো আর চৌদ্দ</a:t>
                </a:r>
              </a:p>
              <a:p>
                <a:r>
                  <a:rPr lang="bn-BD" sz="1000" dirty="0"/>
                  <a:t>বাঘে মোষে যুদ্ধ। </a:t>
                </a:r>
              </a:p>
              <a:p>
                <a:r>
                  <a:rPr lang="bn-BD" sz="1000" dirty="0"/>
                  <a:t>পনেরো আর ষোলো</a:t>
                </a:r>
              </a:p>
              <a:p>
                <a:r>
                  <a:rPr lang="bn-BD" sz="1000" dirty="0"/>
                  <a:t>নাগরদোলায় দোলো।</a:t>
                </a:r>
              </a:p>
              <a:p>
                <a:r>
                  <a:rPr lang="bn-BD" sz="1000" dirty="0"/>
                  <a:t>সতেরো আর </a:t>
                </a:r>
                <a:r>
                  <a:rPr lang="bn-BD" sz="1000" dirty="0" smtClean="0"/>
                  <a:t>আঠারো</a:t>
                </a:r>
                <a:endParaRPr lang="en-US" sz="1000" dirty="0" smtClean="0"/>
              </a:p>
              <a:p>
                <a:r>
                  <a:rPr lang="bn-BD" sz="1000" dirty="0" smtClean="0"/>
                  <a:t> </a:t>
                </a:r>
                <a:r>
                  <a:rPr lang="bn-BD" sz="1000" dirty="0"/>
                  <a:t>চশমা আছে বাবারও।</a:t>
                </a:r>
              </a:p>
              <a:p>
                <a:r>
                  <a:rPr lang="bn-BD" sz="1000" dirty="0"/>
                  <a:t>ঊনিশ আর কুড়ি</a:t>
                </a:r>
              </a:p>
              <a:p>
                <a:r>
                  <a:rPr lang="bn-BD" sz="1000" dirty="0"/>
                  <a:t>নানা রঙের ঘুড়ি।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569368" y="2021305"/>
                <a:ext cx="14692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dirty="0" smtClean="0"/>
                  <a:t>আমার বাংলা বই</a:t>
                </a:r>
                <a:endParaRPr lang="en-US" dirty="0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2766817" y="2453251"/>
                <a:ext cx="10743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dirty="0">
                    <a:latin typeface="NikoshBAN" pitchFamily="2" charset="0"/>
                    <a:cs typeface="NikoshBAN" pitchFamily="2" charset="0"/>
                  </a:rPr>
                  <a:t>শ্রেণিঃ প্রথম </a:t>
                </a:r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3276022" y="2439583"/>
              <a:ext cx="931665" cy="1538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400" dirty="0" smtClean="0">
                  <a:latin typeface="NikoshBAN" pitchFamily="2" charset="0"/>
                  <a:cs typeface="NikoshBAN" pitchFamily="2" charset="0"/>
                </a:rPr>
                <a:t>জাতীয় শিক্ষাক্রম ও পাঠ্যপুস্তক বোর্ড, বাংলাদেশ </a:t>
              </a:r>
              <a:endParaRPr lang="bn-BD" sz="4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6913" y="2334352"/>
              <a:ext cx="449109" cy="408848"/>
            </a:xfrm>
            <a:prstGeom prst="rect">
              <a:avLst/>
            </a:prstGeom>
          </p:spPr>
        </p:pic>
      </p:grpSp>
      <p:sp>
        <p:nvSpPr>
          <p:cNvPr id="16" name="32-Point Star 15"/>
          <p:cNvSpPr/>
          <p:nvPr/>
        </p:nvSpPr>
        <p:spPr>
          <a:xfrm>
            <a:off x="9638762" y="3842416"/>
            <a:ext cx="2028305" cy="1506774"/>
          </a:xfrm>
          <a:prstGeom prst="star32">
            <a:avLst/>
          </a:prstGeom>
          <a:gradFill flip="none" rotWithShape="1">
            <a:gsLst>
              <a:gs pos="64000">
                <a:schemeClr val="tx1"/>
              </a:gs>
              <a:gs pos="53000">
                <a:schemeClr val="tx1"/>
              </a:gs>
              <a:gs pos="48000">
                <a:schemeClr val="bg1"/>
              </a:gs>
              <a:gs pos="54000">
                <a:srgbClr val="00B0F0"/>
              </a:gs>
              <a:gs pos="66000">
                <a:srgbClr val="000099"/>
              </a:gs>
              <a:gs pos="42000">
                <a:srgbClr val="FF0000"/>
              </a:gs>
            </a:gsLst>
            <a:path path="circle">
              <a:fillToRect l="50000" t="130000" r="50000" b="-30000"/>
            </a:path>
            <a:tileRect/>
          </a:gradFill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করুন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046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4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0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8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4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10" grpId="0"/>
      <p:bldP spid="10" grpId="1"/>
      <p:bldP spid="6" grpId="0"/>
      <p:bldP spid="6" grpId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9642" y="466646"/>
            <a:ext cx="3847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bn-BD" sz="3600" dirty="0" smtClean="0"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330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প্রত্যাশিত</a:t>
            </a:r>
            <a:r>
              <a:rPr lang="bn-BD" sz="3600" dirty="0" smtClean="0">
                <a:latin typeface="NikoshLight" panose="02000000000000000000" pitchFamily="2" charset="0"/>
                <a:cs typeface="NikoshLight" panose="02000000000000000000" pitchFamily="2" charset="0"/>
              </a:rPr>
              <a:t> শিখনফলঃ</a:t>
            </a:r>
            <a:endParaRPr lang="en-US" sz="3600" dirty="0">
              <a:blipFill>
                <a:blip r:embed="rId2"/>
                <a:tile tx="0" ty="0" sx="100000" sy="100000" flip="none" algn="tl"/>
              </a:blipFill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6370" y="1844240"/>
            <a:ext cx="5782102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১. আমাদের দেশের নাম বলতে পারবে।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105171" y="2511297"/>
            <a:ext cx="1050306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/>
              <a:t>২. শুদ্ধ উচ্চারণে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“তেরো আর চৌদ্দ..নানা রঙের ঘুড়ি।”  </a:t>
            </a:r>
            <a:r>
              <a:rPr lang="bn-BD" sz="3200" dirty="0"/>
              <a:t>অংশটুকু পাঠ করতে পারবে।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076317" y="4130433"/>
            <a:ext cx="7534283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৪. লেখনবোর্ডে বানান করে লেখতে পারবে। 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1155613" y="1044395"/>
            <a:ext cx="6983002" cy="646331"/>
          </a:xfrm>
          <a:prstGeom prst="rect">
            <a:avLst/>
          </a:prstGeom>
          <a:ln w="38100">
            <a:noFill/>
          </a:ln>
        </p:spPr>
        <p:txBody>
          <a:bodyPr wrap="none">
            <a:spAutoFit/>
          </a:bodyPr>
          <a:lstStyle/>
          <a:p>
            <a:r>
              <a:rPr lang="bn-BD" sz="3600" dirty="0"/>
              <a:t>প্রত্যাশা করা যাচ্ছে যে, এ পাঠ শেষে শিক্ষার্থীরা...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096370" y="3270312"/>
            <a:ext cx="4804325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৩. বানান করে পড়তে পারবে।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০০ মিনিট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C627-AED6-455E-86DF-6FAFDA84EA5A}" type="datetime1">
              <a:rPr lang="en-US" smtClean="0"/>
              <a:t>6/27/2020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5</a:t>
            </a:fld>
            <a:endParaRPr lang="en-US"/>
          </a:p>
        </p:txBody>
      </p:sp>
      <p:sp>
        <p:nvSpPr>
          <p:cNvPr id="12" name="32-Point Star 11"/>
          <p:cNvSpPr/>
          <p:nvPr/>
        </p:nvSpPr>
        <p:spPr>
          <a:xfrm>
            <a:off x="9887869" y="4539333"/>
            <a:ext cx="2028305" cy="1506774"/>
          </a:xfrm>
          <a:prstGeom prst="star32">
            <a:avLst/>
          </a:prstGeom>
          <a:gradFill flip="none" rotWithShape="1">
            <a:gsLst>
              <a:gs pos="34000">
                <a:srgbClr val="7030A0"/>
              </a:gs>
              <a:gs pos="62000">
                <a:schemeClr val="bg1"/>
              </a:gs>
              <a:gs pos="31000">
                <a:srgbClr val="FF3300"/>
              </a:gs>
              <a:gs pos="68000">
                <a:srgbClr val="000099"/>
              </a:gs>
              <a:gs pos="45000">
                <a:srgbClr val="006600"/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rgbClr val="000099"/>
            </a:solidFill>
          </a:ln>
          <a:effectLst>
            <a:outerShdw blurRad="50800" dist="50800" dir="5400000" algn="ctr" rotWithShape="0">
              <a:schemeClr val="accent6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</a:t>
            </a:r>
            <a:r>
              <a:rPr lang="bn-BD" dirty="0" smtClean="0">
                <a:solidFill>
                  <a:schemeClr val="bg1"/>
                </a:solidFill>
              </a:rPr>
              <a:t>করুন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6419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3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9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5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81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87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93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99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5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1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7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  <p:bldP spid="6" grpId="0"/>
      <p:bldP spid="10" grpId="0"/>
      <p:bldP spid="11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36918" y="2399466"/>
            <a:ext cx="5249898" cy="1589164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/>
              <a:t>তেরো আর চৌদ্দ</a:t>
            </a:r>
          </a:p>
          <a:p>
            <a:r>
              <a:rPr lang="bn-BD" sz="3600" dirty="0"/>
              <a:t>বাঘে মোষে যুদ্ধ।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38A6-C538-450C-AEDF-7C521D283C48}" type="datetime1">
              <a:rPr lang="en-US" smtClean="0"/>
              <a:t>6/27/2020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332558" y="375999"/>
            <a:ext cx="28155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আদর্শ পাঠ</a:t>
            </a:r>
            <a:endParaRPr lang="en-US" sz="6000" dirty="0"/>
          </a:p>
        </p:txBody>
      </p:sp>
      <p:pic>
        <p:nvPicPr>
          <p:cNvPr id="7" name="Picture 2" descr="C:\Users\DOEL\AppData\Desktop\Collection @picture\IMG_20161125_174208_133 - Copy -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237" y="1233543"/>
            <a:ext cx="1564061" cy="12930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০৫ মিনিট</a:t>
            </a:r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7205506" y="4154858"/>
            <a:ext cx="3181310" cy="2566617"/>
            <a:chOff x="8153400" y="3589362"/>
            <a:chExt cx="2574355" cy="1805706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3400" y="3589362"/>
              <a:ext cx="2574355" cy="1805706"/>
            </a:xfrm>
            <a:prstGeom prst="star6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9" name="TextBox 28"/>
            <p:cNvSpPr txBox="1"/>
            <p:nvPr/>
          </p:nvSpPr>
          <p:spPr>
            <a:xfrm>
              <a:off x="8673244" y="3966068"/>
              <a:ext cx="1842448" cy="1074374"/>
            </a:xfrm>
            <a:prstGeom prst="star6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/>
                <a:t>ক্লিক করুন</a:t>
              </a:r>
              <a:endParaRPr lang="en-US" sz="3600" dirty="0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18930" t="20888" r="22875" b="32182"/>
          <a:stretch/>
        </p:blipFill>
        <p:spPr>
          <a:xfrm>
            <a:off x="1237428" y="1880092"/>
            <a:ext cx="3327808" cy="183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7732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2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5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5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5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2" dur="5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9" grpId="0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C71B-D9BE-4E1B-8353-CDCD9882F329}" type="datetime1">
              <a:rPr lang="en-US" smtClean="0"/>
              <a:t>6/27/2020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086097" y="208258"/>
            <a:ext cx="28434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সরব পাঠ</a:t>
            </a:r>
            <a:endParaRPr lang="en-US" sz="6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22" y="1163145"/>
            <a:ext cx="1781175" cy="1899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77799" y="3032115"/>
            <a:ext cx="6038799" cy="1752885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       </a:t>
            </a:r>
            <a:r>
              <a:rPr lang="bn-BD" sz="3600" dirty="0"/>
              <a:t>তেরো আর চৌদ্দ</a:t>
            </a:r>
          </a:p>
          <a:p>
            <a:r>
              <a:rPr lang="bn-BD" sz="3600" dirty="0"/>
              <a:t>বাঘে মোষে যুদ্ধ।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০৫ মিনিট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8610601" y="4785000"/>
            <a:ext cx="3306496" cy="2177241"/>
            <a:chOff x="-436981" y="1676399"/>
            <a:chExt cx="2404325" cy="1866900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36981" y="1676399"/>
              <a:ext cx="2404325" cy="1866900"/>
            </a:xfrm>
            <a:prstGeom prst="flowChartDecision">
              <a:avLst/>
            </a:prstGeom>
            <a:gradFill flip="none" rotWithShape="1">
              <a:gsLst>
                <a:gs pos="38000">
                  <a:schemeClr val="accent4">
                    <a:lumMod val="5000"/>
                    <a:lumOff val="95000"/>
                  </a:schemeClr>
                </a:gs>
                <a:gs pos="74000">
                  <a:schemeClr val="accent4">
                    <a:lumMod val="45000"/>
                    <a:lumOff val="55000"/>
                  </a:schemeClr>
                </a:gs>
                <a:gs pos="83000">
                  <a:schemeClr val="accent4">
                    <a:lumMod val="45000"/>
                    <a:lumOff val="55000"/>
                  </a:schemeClr>
                </a:gs>
                <a:gs pos="100000">
                  <a:schemeClr val="accent4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softEdge rad="112500"/>
            </a:effectLst>
          </p:spPr>
        </p:pic>
        <p:sp>
          <p:nvSpPr>
            <p:cNvPr id="30" name="TextBox 29"/>
            <p:cNvSpPr txBox="1"/>
            <p:nvPr/>
          </p:nvSpPr>
          <p:spPr>
            <a:xfrm>
              <a:off x="-127462" y="2316727"/>
              <a:ext cx="1848606" cy="766904"/>
            </a:xfrm>
            <a:prstGeom prst="flowChartDecision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dirty="0">
                  <a:solidFill>
                    <a:schemeClr val="bg1"/>
                  </a:solidFill>
                  <a:cs typeface="Nikosh" panose="02000000000000000000" pitchFamily="2" charset="0"/>
                </a:rPr>
                <a:t>ক্লিক</a:t>
              </a:r>
              <a:r>
                <a:rPr lang="bn-BD" dirty="0">
                  <a:solidFill>
                    <a:schemeClr val="bg1"/>
                  </a:solidFill>
                  <a:latin typeface="+mj-lt"/>
                </a:rPr>
                <a:t> করুন</a:t>
              </a:r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5247" t="32196" r="36956" b="31743"/>
          <a:stretch/>
        </p:blipFill>
        <p:spPr>
          <a:xfrm>
            <a:off x="1969477" y="1652954"/>
            <a:ext cx="2708031" cy="145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82507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51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4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55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8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5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2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6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2" presetClass="exit" presetSubtype="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6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0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71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2" presetClass="exit" presetSubtype="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4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75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8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7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2" presetClass="exit" presetSubtype="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2" dur="5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83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6" grpId="0"/>
      <p:bldP spid="6" grpId="1"/>
      <p:bldP spid="8" grpId="0"/>
      <p:bldP spid="8" grpId="1"/>
      <p:bldP spid="11" grpId="0"/>
      <p:bldP spid="1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2782" y="2416310"/>
            <a:ext cx="6243129" cy="2485623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/>
              <a:t>পনেরো আর ষোলো</a:t>
            </a:r>
          </a:p>
          <a:p>
            <a:r>
              <a:rPr lang="bn-BD" sz="3600" dirty="0"/>
              <a:t>নাগরদোলায় দোলো।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A917-A28C-4510-8D97-8154D1065969}" type="datetime1">
              <a:rPr lang="en-US" smtClean="0"/>
              <a:t>6/27/2020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72676" y="601471"/>
            <a:ext cx="411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আদর্শ পাঠ</a:t>
            </a:r>
            <a:endParaRPr lang="en-US" sz="6000" dirty="0"/>
          </a:p>
        </p:txBody>
      </p:sp>
      <p:pic>
        <p:nvPicPr>
          <p:cNvPr id="7" name="Picture 2" descr="C:\Users\DOEL\AppData\Desktop\Collection @picture\IMG_20161125_174208_133 - Copy - Co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347" y="966621"/>
            <a:ext cx="1636294" cy="14082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০৫ মিনিট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8071914" y="4901933"/>
            <a:ext cx="2831123" cy="2079137"/>
            <a:chOff x="3534428" y="531177"/>
            <a:chExt cx="2829350" cy="2161309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4428" y="531177"/>
              <a:ext cx="2829350" cy="2161309"/>
            </a:xfrm>
            <a:prstGeom prst="flowChartMerge">
              <a:avLst/>
            </a:prstGeom>
            <a:pattFill prst="diagBrick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>
              <a:softEdge rad="112500"/>
            </a:effectLst>
          </p:spPr>
        </p:pic>
        <p:sp>
          <p:nvSpPr>
            <p:cNvPr id="22" name="Rectangle 21"/>
            <p:cNvSpPr/>
            <p:nvPr/>
          </p:nvSpPr>
          <p:spPr>
            <a:xfrm>
              <a:off x="4039698" y="1822997"/>
              <a:ext cx="2092239" cy="646331"/>
            </a:xfrm>
            <a:prstGeom prst="flowChartMerge">
              <a:avLst/>
            </a:prstGeom>
          </p:spPr>
          <p:txBody>
            <a:bodyPr wrap="none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>
                  <a:cs typeface="Nikosh" panose="02000000000000000000" pitchFamily="2" charset="0"/>
                </a:rPr>
                <a:t>ক্লিক</a:t>
              </a:r>
              <a:r>
                <a:rPr lang="bn-BD" sz="3600" dirty="0"/>
                <a:t> করুন</a:t>
              </a:r>
              <a:endParaRPr lang="en-US" sz="3600" dirty="0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18683" t="21327" r="23492" b="32401"/>
          <a:stretch/>
        </p:blipFill>
        <p:spPr>
          <a:xfrm>
            <a:off x="1315452" y="1074820"/>
            <a:ext cx="3481137" cy="186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7415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4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2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6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0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4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13" grpId="0"/>
      <p:bldP spid="1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5A8E-6F5D-40B5-A8F4-5436D107BFA4}" type="datetime1">
              <a:rPr lang="en-US" smtClean="0"/>
              <a:t>6/27/2020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731668" y="346758"/>
            <a:ext cx="28434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সরব পাঠ</a:t>
            </a:r>
            <a:endParaRPr lang="en-US" sz="6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24" y="1371108"/>
            <a:ext cx="1781175" cy="20644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53896" y="3636912"/>
            <a:ext cx="5769181" cy="1439904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/>
              <a:t>পনেরো আর ষোলো</a:t>
            </a:r>
          </a:p>
          <a:p>
            <a:r>
              <a:rPr lang="bn-BD" sz="3600" dirty="0"/>
              <a:t>নাগরদোলায় দোলো।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০৫ মিনিট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9575131" y="4913517"/>
            <a:ext cx="2147946" cy="1606132"/>
            <a:chOff x="7668722" y="1950613"/>
            <a:chExt cx="2633836" cy="2145464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722" y="1950613"/>
              <a:ext cx="2633836" cy="2145464"/>
            </a:xfrm>
            <a:prstGeom prst="cub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8" name="Rectangle 17"/>
            <p:cNvSpPr/>
            <p:nvPr/>
          </p:nvSpPr>
          <p:spPr>
            <a:xfrm>
              <a:off x="8130369" y="2700180"/>
              <a:ext cx="2092239" cy="646331"/>
            </a:xfrm>
            <a:prstGeom prst="cube">
              <a:avLst/>
            </a:prstGeom>
          </p:spPr>
          <p:txBody>
            <a:bodyPr wrap="none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>
                  <a:solidFill>
                    <a:schemeClr val="bg1"/>
                  </a:solidFill>
                  <a:cs typeface="Nikosh" panose="02000000000000000000" pitchFamily="2" charset="0"/>
                </a:rPr>
                <a:t>ক্লিক</a:t>
              </a:r>
              <a:r>
                <a:rPr lang="bn-BD" sz="3600" dirty="0">
                  <a:solidFill>
                    <a:schemeClr val="bg1"/>
                  </a:solidFill>
                </a:rPr>
                <a:t> করুন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8683" t="20669" r="23245" b="31524"/>
          <a:stretch/>
        </p:blipFill>
        <p:spPr>
          <a:xfrm>
            <a:off x="1277797" y="3136136"/>
            <a:ext cx="4193833" cy="186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670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7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7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2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7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2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6" grpId="0"/>
      <p:bldP spid="6" grpId="1"/>
      <p:bldP spid="8" grpId="0"/>
      <p:bldP spid="8" grpId="1"/>
      <p:bldP spid="11" grpId="0"/>
      <p:bldP spid="11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9">
      <a:majorFont>
        <a:latin typeface="NikoshBAN"/>
        <a:ea typeface=""/>
        <a:cs typeface=""/>
      </a:majorFont>
      <a:minorFont>
        <a:latin typeface="Calibri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1413</TotalTime>
  <Words>504</Words>
  <Application>Microsoft Office PowerPoint</Application>
  <PresentationFormat>Widescreen</PresentationFormat>
  <Paragraphs>178</Paragraphs>
  <Slides>18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Nikosh</vt:lpstr>
      <vt:lpstr>NikoshBAN</vt:lpstr>
      <vt:lpstr>NikoshLight</vt:lpstr>
      <vt:lpstr>Vrinda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188</cp:revision>
  <dcterms:created xsi:type="dcterms:W3CDTF">2020-04-11T07:17:33Z</dcterms:created>
  <dcterms:modified xsi:type="dcterms:W3CDTF">2020-06-27T10:09:07Z</dcterms:modified>
</cp:coreProperties>
</file>