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77" r:id="rId3"/>
    <p:sldId id="260" r:id="rId4"/>
    <p:sldId id="261" r:id="rId5"/>
    <p:sldId id="262" r:id="rId6"/>
    <p:sldId id="279" r:id="rId7"/>
    <p:sldId id="263" r:id="rId8"/>
    <p:sldId id="266" r:id="rId9"/>
    <p:sldId id="267" r:id="rId10"/>
    <p:sldId id="269" r:id="rId11"/>
    <p:sldId id="285" r:id="rId12"/>
    <p:sldId id="273" r:id="rId13"/>
    <p:sldId id="274" r:id="rId14"/>
    <p:sldId id="275" r:id="rId15"/>
    <p:sldId id="288" r:id="rId16"/>
    <p:sldId id="287" r:id="rId17"/>
    <p:sldId id="286" r:id="rId18"/>
    <p:sldId id="289" r:id="rId19"/>
    <p:sldId id="290" r:id="rId20"/>
    <p:sldId id="291" r:id="rId21"/>
    <p:sldId id="292" r:id="rId22"/>
    <p:sldId id="303" r:id="rId23"/>
    <p:sldId id="304" r:id="rId24"/>
    <p:sldId id="293" r:id="rId25"/>
    <p:sldId id="296" r:id="rId26"/>
    <p:sldId id="297" r:id="rId27"/>
    <p:sldId id="298" r:id="rId28"/>
    <p:sldId id="276" r:id="rId29"/>
  </p:sldIdLst>
  <p:sldSz cx="128016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62" d="100"/>
          <a:sy n="62" d="100"/>
        </p:scale>
        <p:origin x="876" y="48"/>
      </p:cViewPr>
      <p:guideLst>
        <p:guide orient="horz" pos="2448"/>
        <p:guide pos="4032"/>
      </p:guideLst>
    </p:cSldViewPr>
  </p:slideViewPr>
  <p:outlineViewPr>
    <p:cViewPr>
      <p:scale>
        <a:sx n="33" d="100"/>
        <a:sy n="33" d="100"/>
      </p:scale>
      <p:origin x="18" y="4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59A9F-9343-4351-8019-5DC7F327C0DA}" type="datetimeFigureOut">
              <a:rPr lang="en-US" smtClean="0"/>
              <a:pPr/>
              <a:t>6/28/2020</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715C8-1183-483F-BC7E-9382CA72AD92}" type="slidenum">
              <a:rPr lang="en-US" smtClean="0"/>
              <a:pPr/>
              <a:t>‹#›</a:t>
            </a:fld>
            <a:endParaRPr lang="en-US"/>
          </a:p>
        </p:txBody>
      </p:sp>
    </p:spTree>
    <p:extLst>
      <p:ext uri="{BB962C8B-B14F-4D97-AF65-F5344CB8AC3E}">
        <p14:creationId xmlns:p14="http://schemas.microsoft.com/office/powerpoint/2010/main" val="186606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3715C8-1183-483F-BC7E-9382CA72AD92}" type="slidenum">
              <a:rPr lang="en-US" smtClean="0"/>
              <a:pPr/>
              <a:t>2</a:t>
            </a:fld>
            <a:endParaRPr lang="en-US"/>
          </a:p>
        </p:txBody>
      </p:sp>
    </p:spTree>
    <p:extLst>
      <p:ext uri="{BB962C8B-B14F-4D97-AF65-F5344CB8AC3E}">
        <p14:creationId xmlns:p14="http://schemas.microsoft.com/office/powerpoint/2010/main" val="74198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a:t>Click to edit Master title style</a:t>
            </a:r>
          </a:p>
        </p:txBody>
      </p:sp>
      <p:sp>
        <p:nvSpPr>
          <p:cNvPr id="3" name="Subtitle 2"/>
          <p:cNvSpPr>
            <a:spLocks noGrp="1"/>
          </p:cNvSpPr>
          <p:nvPr>
            <p:ph type="subTitle" idx="1"/>
          </p:nvPr>
        </p:nvSpPr>
        <p:spPr>
          <a:xfrm>
            <a:off x="1920240" y="4404360"/>
            <a:ext cx="8961120" cy="1986280"/>
          </a:xfrm>
        </p:spPr>
        <p:txBody>
          <a:bodyPr/>
          <a:lstStyle>
            <a:lvl1pPr marL="0" indent="0" algn="ctr">
              <a:buNone/>
              <a:defRPr/>
            </a:lvl1pPr>
            <a:lvl2pPr marL="587822" indent="0" algn="ctr">
              <a:buNone/>
              <a:defRPr/>
            </a:lvl2pPr>
            <a:lvl3pPr marL="1175644" indent="0" algn="ctr">
              <a:buNone/>
              <a:defRPr/>
            </a:lvl3pPr>
            <a:lvl4pPr marL="1763466" indent="0" algn="ctr">
              <a:buNone/>
              <a:defRPr/>
            </a:lvl4pPr>
            <a:lvl5pPr marL="2351288" indent="0" algn="ctr">
              <a:buNone/>
              <a:defRPr/>
            </a:lvl5pPr>
            <a:lvl6pPr marL="2939110" indent="0" algn="ctr">
              <a:buNone/>
              <a:defRPr/>
            </a:lvl6pPr>
            <a:lvl7pPr marL="3526932" indent="0" algn="ctr">
              <a:buNone/>
              <a:defRPr/>
            </a:lvl7pPr>
            <a:lvl8pPr marL="4114754" indent="0" algn="ctr">
              <a:buNone/>
              <a:defRPr/>
            </a:lvl8pPr>
            <a:lvl9pPr marL="470257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1CFC8-9CD4-4C19-81BA-690372E954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F7594-D8B9-4F15-A6BE-8A62CA031D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52C79-93A3-4CF9-A87A-C097C281C0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72987A-061E-426B-9774-CF50BB758D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lvl1pPr>
            <a:lvl2pPr marL="587822" indent="0">
              <a:buNone/>
              <a:defRPr sz="2300"/>
            </a:lvl2pPr>
            <a:lvl3pPr marL="1175644" indent="0">
              <a:buNone/>
              <a:defRPr sz="2100"/>
            </a:lvl3pPr>
            <a:lvl4pPr marL="1763466" indent="0">
              <a:buNone/>
              <a:defRPr sz="1800"/>
            </a:lvl4pPr>
            <a:lvl5pPr marL="2351288" indent="0">
              <a:buNone/>
              <a:defRPr sz="1800"/>
            </a:lvl5pPr>
            <a:lvl6pPr marL="2939110" indent="0">
              <a:buNone/>
              <a:defRPr sz="1800"/>
            </a:lvl6pPr>
            <a:lvl7pPr marL="3526932" indent="0">
              <a:buNone/>
              <a:defRPr sz="1800"/>
            </a:lvl7pPr>
            <a:lvl8pPr marL="4114754" indent="0">
              <a:buNone/>
              <a:defRPr sz="1800"/>
            </a:lvl8pPr>
            <a:lvl9pPr marL="4702576" indent="0">
              <a:buNone/>
              <a:defRPr sz="18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E01393-F925-45E5-837D-BAA0B0CEAB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9457F1-D3FF-4233-AC18-9FD965D3E8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58F50A-53EF-4141-9970-012CD50CBC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BA2BE3-7AA4-4945-AD39-F2BDCC9D89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84CEE9-4415-4B78-B2CD-9EF331E60F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B380E-6AE8-4FEB-85A4-42EDE9B2F1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32BE14-9311-4734-B815-B8ABF298C4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0080" y="311256"/>
            <a:ext cx="11521440" cy="12954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40080" y="1813560"/>
            <a:ext cx="11521440" cy="5129425"/>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40080" y="7077922"/>
            <a:ext cx="2987040" cy="5397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defRPr sz="1800"/>
            </a:lvl1pPr>
          </a:lstStyle>
          <a:p>
            <a:pPr>
              <a:defRPr/>
            </a:pPr>
            <a:endParaRPr lang="en-US"/>
          </a:p>
        </p:txBody>
      </p:sp>
      <p:sp>
        <p:nvSpPr>
          <p:cNvPr id="1029" name="Rectangle 5"/>
          <p:cNvSpPr>
            <a:spLocks noGrp="1" noChangeArrowheads="1"/>
          </p:cNvSpPr>
          <p:nvPr>
            <p:ph type="ftr" sz="quarter" idx="3"/>
          </p:nvPr>
        </p:nvSpPr>
        <p:spPr bwMode="auto">
          <a:xfrm>
            <a:off x="4373880" y="7077922"/>
            <a:ext cx="4053840" cy="5397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lgn="ctr">
              <a:defRPr sz="1800"/>
            </a:lvl1pPr>
          </a:lstStyle>
          <a:p>
            <a:pPr>
              <a:defRPr/>
            </a:pPr>
            <a:endParaRPr lang="en-US"/>
          </a:p>
        </p:txBody>
      </p:sp>
      <p:sp>
        <p:nvSpPr>
          <p:cNvPr id="1030" name="Rectangle 6"/>
          <p:cNvSpPr>
            <a:spLocks noGrp="1" noChangeArrowheads="1"/>
          </p:cNvSpPr>
          <p:nvPr>
            <p:ph type="sldNum" sz="quarter" idx="4"/>
          </p:nvPr>
        </p:nvSpPr>
        <p:spPr bwMode="auto">
          <a:xfrm>
            <a:off x="9174480" y="7077922"/>
            <a:ext cx="2987040" cy="539750"/>
          </a:xfrm>
          <a:prstGeom prst="rect">
            <a:avLst/>
          </a:prstGeom>
          <a:noFill/>
          <a:ln w="9525">
            <a:noFill/>
            <a:miter lim="800000"/>
            <a:headEnd/>
            <a:tailEnd/>
          </a:ln>
          <a:effectLst/>
        </p:spPr>
        <p:txBody>
          <a:bodyPr vert="horz" wrap="square" lIns="117564" tIns="58782" rIns="117564" bIns="58782" numCol="1" anchor="t" anchorCtr="0" compatLnSpc="1">
            <a:prstTxWarp prst="textNoShape">
              <a:avLst/>
            </a:prstTxWarp>
          </a:bodyPr>
          <a:lstStyle>
            <a:lvl1pPr algn="r">
              <a:defRPr sz="1800"/>
            </a:lvl1pPr>
          </a:lstStyle>
          <a:p>
            <a:pPr>
              <a:defRPr/>
            </a:pPr>
            <a:fld id="{7D69478B-BC25-40BA-8DFE-1C2FB6AD94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700">
          <a:solidFill>
            <a:schemeClr val="tx2"/>
          </a:solidFill>
          <a:latin typeface="+mj-lt"/>
          <a:ea typeface="+mj-ea"/>
          <a:cs typeface="+mj-cs"/>
        </a:defRPr>
      </a:lvl1pPr>
      <a:lvl2pPr algn="ctr" rtl="0" eaLnBrk="0" fontAlgn="base" hangingPunct="0">
        <a:spcBef>
          <a:spcPct val="0"/>
        </a:spcBef>
        <a:spcAft>
          <a:spcPct val="0"/>
        </a:spcAft>
        <a:defRPr sz="5700">
          <a:solidFill>
            <a:schemeClr val="tx2"/>
          </a:solidFill>
          <a:latin typeface="Arial" charset="0"/>
          <a:cs typeface="Arial" charset="0"/>
        </a:defRPr>
      </a:lvl2pPr>
      <a:lvl3pPr algn="ctr" rtl="0" eaLnBrk="0" fontAlgn="base" hangingPunct="0">
        <a:spcBef>
          <a:spcPct val="0"/>
        </a:spcBef>
        <a:spcAft>
          <a:spcPct val="0"/>
        </a:spcAft>
        <a:defRPr sz="5700">
          <a:solidFill>
            <a:schemeClr val="tx2"/>
          </a:solidFill>
          <a:latin typeface="Arial" charset="0"/>
          <a:cs typeface="Arial" charset="0"/>
        </a:defRPr>
      </a:lvl3pPr>
      <a:lvl4pPr algn="ctr" rtl="0" eaLnBrk="0" fontAlgn="base" hangingPunct="0">
        <a:spcBef>
          <a:spcPct val="0"/>
        </a:spcBef>
        <a:spcAft>
          <a:spcPct val="0"/>
        </a:spcAft>
        <a:defRPr sz="5700">
          <a:solidFill>
            <a:schemeClr val="tx2"/>
          </a:solidFill>
          <a:latin typeface="Arial" charset="0"/>
          <a:cs typeface="Arial" charset="0"/>
        </a:defRPr>
      </a:lvl4pPr>
      <a:lvl5pPr algn="ctr" rtl="0" eaLnBrk="0" fontAlgn="base" hangingPunct="0">
        <a:spcBef>
          <a:spcPct val="0"/>
        </a:spcBef>
        <a:spcAft>
          <a:spcPct val="0"/>
        </a:spcAft>
        <a:defRPr sz="5700">
          <a:solidFill>
            <a:schemeClr val="tx2"/>
          </a:solidFill>
          <a:latin typeface="Arial" charset="0"/>
          <a:cs typeface="Arial" charset="0"/>
        </a:defRPr>
      </a:lvl5pPr>
      <a:lvl6pPr marL="587822" algn="ctr" rtl="0" fontAlgn="base">
        <a:spcBef>
          <a:spcPct val="0"/>
        </a:spcBef>
        <a:spcAft>
          <a:spcPct val="0"/>
        </a:spcAft>
        <a:defRPr sz="5700">
          <a:solidFill>
            <a:schemeClr val="tx2"/>
          </a:solidFill>
          <a:latin typeface="Arial" charset="0"/>
          <a:cs typeface="Arial" charset="0"/>
        </a:defRPr>
      </a:lvl6pPr>
      <a:lvl7pPr marL="1175644" algn="ctr" rtl="0" fontAlgn="base">
        <a:spcBef>
          <a:spcPct val="0"/>
        </a:spcBef>
        <a:spcAft>
          <a:spcPct val="0"/>
        </a:spcAft>
        <a:defRPr sz="5700">
          <a:solidFill>
            <a:schemeClr val="tx2"/>
          </a:solidFill>
          <a:latin typeface="Arial" charset="0"/>
          <a:cs typeface="Arial" charset="0"/>
        </a:defRPr>
      </a:lvl7pPr>
      <a:lvl8pPr marL="1763466" algn="ctr" rtl="0" fontAlgn="base">
        <a:spcBef>
          <a:spcPct val="0"/>
        </a:spcBef>
        <a:spcAft>
          <a:spcPct val="0"/>
        </a:spcAft>
        <a:defRPr sz="5700">
          <a:solidFill>
            <a:schemeClr val="tx2"/>
          </a:solidFill>
          <a:latin typeface="Arial" charset="0"/>
          <a:cs typeface="Arial" charset="0"/>
        </a:defRPr>
      </a:lvl8pPr>
      <a:lvl9pPr marL="2351288" algn="ctr" rtl="0" fontAlgn="base">
        <a:spcBef>
          <a:spcPct val="0"/>
        </a:spcBef>
        <a:spcAft>
          <a:spcPct val="0"/>
        </a:spcAft>
        <a:defRPr sz="5700">
          <a:solidFill>
            <a:schemeClr val="tx2"/>
          </a:solidFill>
          <a:latin typeface="Arial" charset="0"/>
          <a:cs typeface="Arial" charset="0"/>
        </a:defRPr>
      </a:lvl9pPr>
    </p:titleStyle>
    <p:bodyStyle>
      <a:lvl1pPr marL="440867" indent="-440867" algn="l" rtl="0" eaLnBrk="0" fontAlgn="base" hangingPunct="0">
        <a:spcBef>
          <a:spcPct val="20000"/>
        </a:spcBef>
        <a:spcAft>
          <a:spcPct val="0"/>
        </a:spcAft>
        <a:buChar char="•"/>
        <a:defRPr sz="4100">
          <a:solidFill>
            <a:schemeClr val="tx1"/>
          </a:solidFill>
          <a:latin typeface="+mn-lt"/>
          <a:ea typeface="+mn-ea"/>
          <a:cs typeface="+mn-cs"/>
        </a:defRPr>
      </a:lvl1pPr>
      <a:lvl2pPr marL="955211" indent="-367389" algn="l" rtl="0" eaLnBrk="0" fontAlgn="base" hangingPunct="0">
        <a:spcBef>
          <a:spcPct val="20000"/>
        </a:spcBef>
        <a:spcAft>
          <a:spcPct val="0"/>
        </a:spcAft>
        <a:buChar char="–"/>
        <a:defRPr sz="3600">
          <a:solidFill>
            <a:schemeClr val="tx1"/>
          </a:solidFill>
          <a:latin typeface="+mn-lt"/>
          <a:cs typeface="+mn-cs"/>
        </a:defRPr>
      </a:lvl2pPr>
      <a:lvl3pPr marL="1469555" indent="-293911" algn="l" rtl="0" eaLnBrk="0" fontAlgn="base" hangingPunct="0">
        <a:spcBef>
          <a:spcPct val="20000"/>
        </a:spcBef>
        <a:spcAft>
          <a:spcPct val="0"/>
        </a:spcAft>
        <a:buChar char="•"/>
        <a:defRPr sz="3100">
          <a:solidFill>
            <a:schemeClr val="tx1"/>
          </a:solidFill>
          <a:latin typeface="+mn-lt"/>
          <a:cs typeface="+mn-cs"/>
        </a:defRPr>
      </a:lvl3pPr>
      <a:lvl4pPr marL="2057377" indent="-293911" algn="l" rtl="0" eaLnBrk="0" fontAlgn="base" hangingPunct="0">
        <a:spcBef>
          <a:spcPct val="20000"/>
        </a:spcBef>
        <a:spcAft>
          <a:spcPct val="0"/>
        </a:spcAft>
        <a:buChar char="–"/>
        <a:defRPr sz="2600">
          <a:solidFill>
            <a:schemeClr val="tx1"/>
          </a:solidFill>
          <a:latin typeface="+mn-lt"/>
          <a:cs typeface="+mn-cs"/>
        </a:defRPr>
      </a:lvl4pPr>
      <a:lvl5pPr marL="2645199" indent="-293911" algn="l" rtl="0" eaLnBrk="0" fontAlgn="base" hangingPunct="0">
        <a:spcBef>
          <a:spcPct val="20000"/>
        </a:spcBef>
        <a:spcAft>
          <a:spcPct val="0"/>
        </a:spcAft>
        <a:buChar char="»"/>
        <a:defRPr sz="2600">
          <a:solidFill>
            <a:schemeClr val="tx1"/>
          </a:solidFill>
          <a:latin typeface="+mn-lt"/>
          <a:cs typeface="+mn-cs"/>
        </a:defRPr>
      </a:lvl5pPr>
      <a:lvl6pPr marL="3233021" indent="-293911" algn="l" rtl="0" fontAlgn="base">
        <a:spcBef>
          <a:spcPct val="20000"/>
        </a:spcBef>
        <a:spcAft>
          <a:spcPct val="0"/>
        </a:spcAft>
        <a:buChar char="»"/>
        <a:defRPr sz="2600">
          <a:solidFill>
            <a:schemeClr val="tx1"/>
          </a:solidFill>
          <a:latin typeface="+mn-lt"/>
          <a:cs typeface="+mn-cs"/>
        </a:defRPr>
      </a:lvl6pPr>
      <a:lvl7pPr marL="3820843" indent="-293911" algn="l" rtl="0" fontAlgn="base">
        <a:spcBef>
          <a:spcPct val="20000"/>
        </a:spcBef>
        <a:spcAft>
          <a:spcPct val="0"/>
        </a:spcAft>
        <a:buChar char="»"/>
        <a:defRPr sz="2600">
          <a:solidFill>
            <a:schemeClr val="tx1"/>
          </a:solidFill>
          <a:latin typeface="+mn-lt"/>
          <a:cs typeface="+mn-cs"/>
        </a:defRPr>
      </a:lvl7pPr>
      <a:lvl8pPr marL="4408665" indent="-293911" algn="l" rtl="0" fontAlgn="base">
        <a:spcBef>
          <a:spcPct val="20000"/>
        </a:spcBef>
        <a:spcAft>
          <a:spcPct val="0"/>
        </a:spcAft>
        <a:buChar char="»"/>
        <a:defRPr sz="2600">
          <a:solidFill>
            <a:schemeClr val="tx1"/>
          </a:solidFill>
          <a:latin typeface="+mn-lt"/>
          <a:cs typeface="+mn-cs"/>
        </a:defRPr>
      </a:lvl8pPr>
      <a:lvl9pPr marL="4996487" indent="-293911"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fif"/><Relationship Id="rId5" Type="http://schemas.openxmlformats.org/officeDocument/2006/relationships/image" Target="../media/image4.jfif"/><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9.jfi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fi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12786360" cy="7772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0922"/>
            <a:ext cx="4770418" cy="2703278"/>
          </a:xfrm>
          <a:prstGeom prst="rect">
            <a:avLst/>
          </a:prstGeom>
          <a:ln>
            <a:noFill/>
          </a:ln>
          <a:effectLst>
            <a:glow rad="101600">
              <a:srgbClr val="00B050">
                <a:alpha val="60000"/>
              </a:srgbClr>
            </a:glow>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978" y="420922"/>
            <a:ext cx="4881659" cy="2703278"/>
          </a:xfrm>
          <a:prstGeom prst="rect">
            <a:avLst/>
          </a:prstGeom>
          <a:ln>
            <a:noFill/>
          </a:ln>
          <a:effectLst>
            <a:glow rad="101600">
              <a:srgbClr val="00B050">
                <a:alpha val="60000"/>
              </a:srgbClr>
            </a:glow>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429000"/>
            <a:ext cx="4884080" cy="2743200"/>
          </a:xfrm>
          <a:prstGeom prst="rect">
            <a:avLst/>
          </a:prstGeom>
          <a:ln>
            <a:noFill/>
          </a:ln>
          <a:effectLst>
            <a:glow rad="101600">
              <a:srgbClr val="00B050">
                <a:alpha val="60000"/>
              </a:srgbClr>
            </a:glow>
            <a:softEdge rad="11250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4804" y="3450036"/>
            <a:ext cx="4831396" cy="2645964"/>
          </a:xfrm>
          <a:prstGeom prst="rect">
            <a:avLst/>
          </a:prstGeom>
          <a:ln>
            <a:noFill/>
          </a:ln>
          <a:effectLst>
            <a:glow rad="101600">
              <a:srgbClr val="00B050">
                <a:alpha val="60000"/>
              </a:srgbClr>
            </a:glow>
            <a:softEdge rad="112500"/>
          </a:effectLst>
        </p:spPr>
      </p:pic>
      <p:sp>
        <p:nvSpPr>
          <p:cNvPr id="11" name="TextBox 3"/>
          <p:cNvSpPr txBox="1">
            <a:spLocks noChangeArrowheads="1"/>
          </p:cNvSpPr>
          <p:nvPr/>
        </p:nvSpPr>
        <p:spPr bwMode="auto">
          <a:xfrm>
            <a:off x="1371600" y="6019800"/>
            <a:ext cx="9982200" cy="1426762"/>
          </a:xfrm>
          <a:prstGeom prst="rect">
            <a:avLst/>
          </a:prstGeom>
          <a:noFill/>
          <a:ln w="9525">
            <a:noFill/>
            <a:miter lim="800000"/>
            <a:headEnd/>
            <a:tailEnd/>
          </a:ln>
        </p:spPr>
        <p:txBody>
          <a:bodyPr wrap="square" lIns="117564" tIns="58782" rIns="117564" bIns="58782">
            <a:spAutoFit/>
          </a:bodyPr>
          <a:lstStyle/>
          <a:p>
            <a:r>
              <a:rPr lang="bn-BD" sz="6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 পাঠে </a:t>
            </a:r>
            <a:r>
              <a:rPr lang="bn-BD" sz="85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তোমাদের স্বাগতম</a:t>
            </a:r>
            <a:endParaRPr lang="en-US" sz="85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729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plus(i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descr="E:\New Accounting -9\GFHFGHGFTYTF.jpg"/>
          <p:cNvPicPr>
            <a:picLocks noChangeAspect="1" noChangeArrowheads="1"/>
          </p:cNvPicPr>
          <p:nvPr/>
        </p:nvPicPr>
        <p:blipFill>
          <a:blip r:embed="rId3"/>
          <a:srcRect/>
          <a:stretch>
            <a:fillRect/>
          </a:stretch>
        </p:blipFill>
        <p:spPr bwMode="auto">
          <a:xfrm>
            <a:off x="2552700" y="1252662"/>
            <a:ext cx="2209800" cy="2561359"/>
          </a:xfrm>
          <a:prstGeom prst="rect">
            <a:avLst/>
          </a:prstGeom>
          <a:noFill/>
        </p:spPr>
      </p:pic>
      <p:pic>
        <p:nvPicPr>
          <p:cNvPr id="5" name="Picture 3" descr="E:\New Accounting -9\UIOIYIY.jpg"/>
          <p:cNvPicPr>
            <a:picLocks noChangeAspect="1" noChangeArrowheads="1"/>
          </p:cNvPicPr>
          <p:nvPr/>
        </p:nvPicPr>
        <p:blipFill>
          <a:blip r:embed="rId4"/>
          <a:srcRect/>
          <a:stretch>
            <a:fillRect/>
          </a:stretch>
        </p:blipFill>
        <p:spPr bwMode="auto">
          <a:xfrm>
            <a:off x="7185660" y="1226258"/>
            <a:ext cx="2057400" cy="2529683"/>
          </a:xfrm>
          <a:prstGeom prst="rect">
            <a:avLst/>
          </a:prstGeom>
          <a:noFill/>
        </p:spPr>
      </p:pic>
      <p:sp>
        <p:nvSpPr>
          <p:cNvPr id="6" name="Rectangle 5"/>
          <p:cNvSpPr/>
          <p:nvPr/>
        </p:nvSpPr>
        <p:spPr>
          <a:xfrm>
            <a:off x="1066800" y="3814021"/>
            <a:ext cx="10675620" cy="1580204"/>
          </a:xfrm>
          <a:prstGeom prst="rect">
            <a:avLst/>
          </a:prstGeom>
        </p:spPr>
        <p:txBody>
          <a:bodyPr wrap="square" lIns="101882" tIns="50941" rIns="101882" bIns="50941">
            <a:spAutoFit/>
          </a:bodyPr>
          <a:lstStyle/>
          <a:p>
            <a:r>
              <a:rPr lang="as-IN" sz="32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উত্তর: হিসাববিজ্ঞান হলো এমন একটি শাস্ত্র, যা পাঠের মাধ্যমে কোনো ব্যক্তি বা প্রতিষ্ঠানের অর্থ দ্বারা পরিমাপযোগ্য ঘটনা ও লেনদেনগুলো শ্রেণীবদ্ধকরণ, লিপিবদ্ধকরণ, সংক্ষিপ্তকরণ, ফলাফল নিরূপণ এবং আর্থিক প্রতিবেদন প্রস্তুত করা যায়।</a:t>
            </a:r>
            <a:endParaRPr lang="en-US" sz="32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endParaRPr>
          </a:p>
        </p:txBody>
      </p:sp>
      <p:sp>
        <p:nvSpPr>
          <p:cNvPr id="7" name="Rectangle 6"/>
          <p:cNvSpPr/>
          <p:nvPr/>
        </p:nvSpPr>
        <p:spPr>
          <a:xfrm>
            <a:off x="3657600" y="533400"/>
            <a:ext cx="4556760" cy="423814"/>
          </a:xfrm>
          <a:prstGeom prst="rect">
            <a:avLst/>
          </a:prstGeom>
        </p:spPr>
        <p:txBody>
          <a:bodyPr wrap="square">
            <a:prstTxWarp prst="textPlain">
              <a:avLst/>
            </a:prstTxWarp>
            <a:spAutoFit/>
          </a:bodyPr>
          <a:lstStyle/>
          <a:p>
            <a:pPr marL="571500" indent="-571500">
              <a:buFont typeface="Wingdings" panose="05000000000000000000" pitchFamily="2" charset="2"/>
              <a:buChar char="v"/>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 কী</a:t>
            </a: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endParaRPr>
          </a:p>
        </p:txBody>
      </p:sp>
      <p:sp>
        <p:nvSpPr>
          <p:cNvPr id="2" name="Rectangle 1"/>
          <p:cNvSpPr/>
          <p:nvPr/>
        </p:nvSpPr>
        <p:spPr>
          <a:xfrm>
            <a:off x="1097280" y="5363745"/>
            <a:ext cx="10919460" cy="2062103"/>
          </a:xfrm>
          <a:prstGeom prst="rect">
            <a:avLst/>
          </a:prstGeom>
        </p:spPr>
        <p:txBody>
          <a:bodyPr wrap="squar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 শাস্ত্র পাঠ করলে কোনো ব্যক্তি বা প্রতিষ্ঠানের যাবতীয় আর্থিক কার্যাবলী হিসাবের বইতে সুষ্ঠুভাবে লিপিবদ্ধ করা যায় এবং নির্দিষ্ট সময় শেষে এর সঠিক ফলাফল পাওয়া যায়, তাকেই হিসাববিজ্ঞান বলা হয়। হিসাবশাস্ত্র বা হিসাববিজ্ঞান বা অ্যাকাউন্টিং হলো একটি প্রতিষ্ঠানের আর্থিক বিবৃতি তৈরী করার বিজ্ঞান।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descr="Purple mesh"/>
          <p:cNvSpPr>
            <a:spLocks noChangeArrowheads="1"/>
          </p:cNvSpPr>
          <p:nvPr/>
        </p:nvSpPr>
        <p:spPr bwMode="auto">
          <a:xfrm>
            <a:off x="2590800" y="381000"/>
            <a:ext cx="6858000" cy="557693"/>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86967" tIns="43484" rIns="86967" bIns="43484">
            <a:prstTxWarp prst="textPlain">
              <a:avLst/>
            </a:prstTxWarp>
            <a:spAutoFit/>
          </a:bodyPr>
          <a:lstStyle/>
          <a:p>
            <a:pPr marL="571500" indent="-571500" algn="ctr">
              <a:buFont typeface="Wingdings" panose="05000000000000000000" pitchFamily="2" charset="2"/>
              <a:buChar char="v"/>
            </a:pPr>
            <a:r>
              <a:rPr lang="bn-BD" sz="3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হিসাববিজ্ঞানের জনক লুকা প্যাসিওলি</a:t>
            </a:r>
            <a:r>
              <a:rPr lang="en-US" sz="3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a:t>
            </a:r>
            <a:endPar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5" name="Picture 4" descr="E:\New Accounting -9\UIOPIP,MMNJKHJKH.jpg"/>
          <p:cNvPicPr>
            <a:picLocks noChangeAspect="1" noChangeArrowheads="1"/>
          </p:cNvPicPr>
          <p:nvPr/>
        </p:nvPicPr>
        <p:blipFill>
          <a:blip r:embed="rId3"/>
          <a:srcRect/>
          <a:stretch>
            <a:fillRect/>
          </a:stretch>
        </p:blipFill>
        <p:spPr bwMode="auto">
          <a:xfrm>
            <a:off x="6477000" y="969173"/>
            <a:ext cx="4495800" cy="2875085"/>
          </a:xfrm>
          <a:prstGeom prst="rect">
            <a:avLst/>
          </a:prstGeom>
          <a:ln>
            <a:noFill/>
          </a:ln>
          <a:effectLst>
            <a:softEdge rad="112500"/>
          </a:effectLst>
        </p:spPr>
      </p:pic>
      <p:pic>
        <p:nvPicPr>
          <p:cNvPr id="6" name="Picture 5" descr="E:\New Accounting -9\XZCZCX.jpg"/>
          <p:cNvPicPr>
            <a:picLocks noChangeAspect="1" noChangeArrowheads="1"/>
          </p:cNvPicPr>
          <p:nvPr/>
        </p:nvPicPr>
        <p:blipFill>
          <a:blip r:embed="rId4"/>
          <a:srcRect/>
          <a:stretch>
            <a:fillRect/>
          </a:stretch>
        </p:blipFill>
        <p:spPr bwMode="auto">
          <a:xfrm>
            <a:off x="914400" y="969173"/>
            <a:ext cx="4495800" cy="2819400"/>
          </a:xfrm>
          <a:prstGeom prst="rect">
            <a:avLst/>
          </a:prstGeom>
          <a:ln>
            <a:noFill/>
          </a:ln>
          <a:effectLst>
            <a:softEdge rad="112500"/>
          </a:effectLst>
        </p:spPr>
      </p:pic>
      <p:sp>
        <p:nvSpPr>
          <p:cNvPr id="7" name="Rectangle 6"/>
          <p:cNvSpPr/>
          <p:nvPr/>
        </p:nvSpPr>
        <p:spPr>
          <a:xfrm>
            <a:off x="457200" y="3844258"/>
            <a:ext cx="11887200" cy="1200329"/>
          </a:xfrm>
          <a:prstGeom prst="rect">
            <a:avLst/>
          </a:prstGeom>
        </p:spPr>
        <p:txBody>
          <a:bodyPr wrap="square">
            <a:spAutoFit/>
          </a:bodyPr>
          <a:lstStyle/>
          <a:p>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লুকা প্যাসিওলি  </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Summa de </a:t>
            </a:r>
            <a:r>
              <a:rPr lang="en-US" sz="2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Arithmetica</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Geometria</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Proportioniet</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Proportionalite</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গ্রন্থের আবিস্কার করেন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দুতরফা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  পদ্ধতি (</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Double entry System)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 হিসাবরক্ষণের এক অনন্য পদ্ধতির ব্যাখ্যা দেন। যা পরবর্তীতে হিসাববজ্ঞানের সর্বশ্রেষ্ঠ পদ্ধতি হিসেবে গণ্য হয়। এ যুগে ব্যাংকিং ও যৌথকারবারের উন্মেষ ঘটে।</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Content Placeholder 2"/>
          <p:cNvSpPr txBox="1">
            <a:spLocks/>
          </p:cNvSpPr>
          <p:nvPr/>
        </p:nvSpPr>
        <p:spPr bwMode="auto">
          <a:xfrm>
            <a:off x="640080" y="5044587"/>
            <a:ext cx="11521440" cy="241808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marL="382059" indent="-382059" defTabSz="1018824" eaLnBrk="0" hangingPunct="0">
              <a:spcBef>
                <a:spcPct val="20000"/>
              </a:spcBef>
              <a:defRPr/>
            </a:pPr>
            <a:r>
              <a:rPr lang="en-US" sz="3100" kern="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bn-BD" sz="3100" kern="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হিসাব বিজ্ঞানের জনক লুকা প্যাসিওলি।তিনি ছিলেন এক জন ইতালিয় ধর্ম যাজক, দার্শনিক ও গনিত বিদ। ১৪৯৪ খ্রীঃ সুম্মাডি এরিথমেটিকা জিওমেট্টিকা প্রপোরশনিয়েট প্রপোরশনালিটা নামক গ্রন্থে দু-তরফা দাখিলা মূলনীতি ব্যাখ্যা করেন।</a:t>
            </a:r>
            <a:r>
              <a:rPr lang="en-US" sz="3100" kern="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bn-BD" sz="3100" kern="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ইতালির ভেনিস শহরে এ পদ্ধতিতে হিসাব রাখা শুরু হয় এবং অতি অল্প সময়ে সারা বিশ্বে ছড়িয়ে পড়ে।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33800" y="533400"/>
            <a:ext cx="3993401" cy="555486"/>
          </a:xfrm>
          <a:prstGeom prst="rect">
            <a:avLst/>
          </a:prstGeom>
        </p:spPr>
        <p:txBody>
          <a:bodyPr wrap="none">
            <a:prstTxWarp prst="textPlain">
              <a:avLst/>
            </a:prstTxWarp>
            <a:spAutoFit/>
          </a:bodyPr>
          <a:lstStyle/>
          <a:p>
            <a:r>
              <a:rPr lang="as-IN" sz="4000" b="1" dirty="0">
                <a:ln w="10160">
                  <a:solidFill>
                    <a:srgbClr val="FFC0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হিসাববিজ্ঞানের ইতিহাস </a:t>
            </a:r>
            <a:endParaRPr lang="en-US" sz="4000" b="1" dirty="0">
              <a:ln w="10160">
                <a:solidFill>
                  <a:srgbClr val="FFC000"/>
                </a:solidFill>
                <a:prstDash val="solid"/>
              </a:ln>
              <a:solidFill>
                <a:srgbClr val="FFFF00"/>
              </a:solidFill>
              <a:effectLst>
                <a:glow rad="228600">
                  <a:schemeClr val="accent1">
                    <a:satMod val="175000"/>
                    <a:alpha val="40000"/>
                  </a:schemeClr>
                </a:glow>
                <a:outerShdw blurRad="38100" dist="22860" dir="5400000" algn="tl" rotWithShape="0">
                  <a:srgbClr val="000000">
                    <a:alpha val="30000"/>
                  </a:srgbClr>
                </a:outerShdw>
              </a:effectLst>
            </a:endParaRPr>
          </a:p>
        </p:txBody>
      </p:sp>
      <p:sp>
        <p:nvSpPr>
          <p:cNvPr id="6" name="Rectangle 5"/>
          <p:cNvSpPr/>
          <p:nvPr/>
        </p:nvSpPr>
        <p:spPr>
          <a:xfrm>
            <a:off x="838199" y="1229023"/>
            <a:ext cx="11049000" cy="1200329"/>
          </a:xfrm>
          <a:prstGeom prst="rect">
            <a:avLst/>
          </a:prstGeom>
        </p:spPr>
        <p:txBody>
          <a:bodyPr wrap="square">
            <a:spAutoFit/>
          </a:bodyPr>
          <a:lstStyle/>
          <a:p>
            <a:r>
              <a:rPr lang="as-IN"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হিসাববিজ্ঞানের ইতিহাস মানব সভ্যতার মতো প্রাচীন ও বৈচিত্র্যময়। আনুমানিক  প্রায় চার হাজার বছর পূর্বে হিসাববিজ্ঞানের উৎপত্তি ঘটে ।</a:t>
            </a:r>
            <a:endPar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838199" y="2286000"/>
            <a:ext cx="11525250" cy="1754326"/>
          </a:xfrm>
          <a:prstGeom prst="rect">
            <a:avLst/>
          </a:prstGeom>
        </p:spPr>
        <p:txBody>
          <a:bodyPr wrap="square">
            <a:spAutoFit/>
          </a:bodyPr>
          <a:lstStyle/>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১৪৯৪ খ্রস্টিাব্দে ইতালিয়ান গণতিবদি “লুকাপ্যাসিওলি” রচতি ‘সুম্মা ডি এরিথমেটিকা জিওমেট্রিয়া প্রপোরশনিয়েট প্রপোরশনালিটা” নামে একটি বইয়রে হিসাবরক্ষণের ইতহিাস পাওয়া যায়।</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838199" y="4066251"/>
            <a:ext cx="9814561" cy="2862322"/>
          </a:xfrm>
          <a:prstGeom prst="rect">
            <a:avLst/>
          </a:prstGeom>
        </p:spPr>
        <p:txBody>
          <a:bodyPr wrap="square">
            <a:spAutoFit/>
          </a:bodyPr>
          <a:lstStyle/>
          <a:p>
            <a:r>
              <a:rPr lang="as-IN"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হিসাববিজ্ঞানের উৎপত্তি ও ক্রমবিকাশ : ০১। মানবসভ্যতার সূচনালগ্ন থেকে হিসাববিজ্ঞানের যাত্রা শুরু হয় । ০২। গাছের গায়ে,গুহায় বা পাথরে চিহ্ন দিয়ে হিসাব রাখা হতো । ০৩। বিনিময় প্রথার অসুবিধা দূর করার জন্য মুদ্রার প্রচলন হয় । ০৪। মানুষ সমাজবদ্ধ হয়ে বসবাস শুরু করার পর আরম্ভ করে কৃষিকাজ ।</a:t>
            </a:r>
            <a:endPar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a:spLocks noChangeArrowheads="1"/>
          </p:cNvSpPr>
          <p:nvPr/>
        </p:nvSpPr>
        <p:spPr bwMode="auto">
          <a:xfrm>
            <a:off x="2895600" y="538098"/>
            <a:ext cx="6172200" cy="641625"/>
          </a:xfrm>
          <a:prstGeom prst="roundRect">
            <a:avLst>
              <a:gd name="adj" fmla="val 16667"/>
            </a:avLst>
          </a:prstGeom>
          <a:noFill/>
          <a:ln w="57150" algn="ctr">
            <a:noFill/>
            <a:round/>
            <a:headEnd/>
            <a:tailEnd/>
          </a:ln>
          <a:effectLst>
            <a:glow rad="228600">
              <a:schemeClr val="accent2">
                <a:satMod val="175000"/>
                <a:alpha val="40000"/>
              </a:schemeClr>
            </a:glow>
            <a:outerShdw dist="20000" dir="5400000" rotWithShape="0">
              <a:srgbClr val="000000">
                <a:alpha val="37999"/>
              </a:srgbClr>
            </a:outerShdw>
          </a:effectLst>
        </p:spPr>
        <p:txBody>
          <a:bodyPr wrap="square" lIns="101882" tIns="50941" rIns="101882" bIns="50941">
            <a:prstTxWarp prst="textPlain">
              <a:avLst/>
            </a:prstTxWarp>
            <a:spAutoFit/>
          </a:bodyPr>
          <a:lstStyle/>
          <a:p>
            <a:pPr marL="457200" indent="-457200" fontAlgn="auto">
              <a:spcBef>
                <a:spcPts val="0"/>
              </a:spcBef>
              <a:spcAft>
                <a:spcPts val="0"/>
              </a:spcAft>
              <a:buFont typeface="Wingdings" panose="05000000000000000000" pitchFamily="2" charset="2"/>
              <a:buChar char="v"/>
              <a:defRPr/>
            </a:pP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তথ্য</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সরবরাহের</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ভাষা</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বিজ্ঞান</a:t>
            </a:r>
            <a:r>
              <a:rPr lang="en-US" sz="31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3" name="Rectangle 2"/>
          <p:cNvSpPr/>
          <p:nvPr/>
        </p:nvSpPr>
        <p:spPr>
          <a:xfrm>
            <a:off x="640080" y="4038600"/>
            <a:ext cx="11475720" cy="3057532"/>
          </a:xfrm>
          <a:prstGeom prst="rect">
            <a:avLst/>
          </a:prstGeom>
        </p:spPr>
        <p:txBody>
          <a:bodyPr wrap="square" lIns="101882" tIns="50941" rIns="101882" bIns="50941">
            <a:spAutoFit/>
          </a:bodyPr>
          <a:lstStyle/>
          <a:p>
            <a:r>
              <a:rPr lang="as-IN" sz="32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হিসাববিজ্ঞানকে তথ্য সরবরাহের ভাষা বলা হয় কেন?</a:t>
            </a:r>
            <a:br>
              <a:rPr lang="as-IN" sz="32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32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আধুনিক</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বিশ্বে</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হিসাববিজ্ঞান</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ব্যবসায়িক</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সামাজিক</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প্রতিষ্ঠানের</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প্রাণস্বরূপ</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  </a:t>
            </a:r>
            <a:r>
              <a:rPr lang="as-IN" sz="3200" dirty="0" smtClean="0">
                <a:ln w="0"/>
                <a:effectLst>
                  <a:outerShdw blurRad="38100" dist="19050" dir="2700000" algn="tl" rotWithShape="0">
                    <a:schemeClr val="dk1">
                      <a:alpha val="40000"/>
                    </a:schemeClr>
                  </a:outerShdw>
                </a:effectLst>
                <a:latin typeface="NikoshBAN" pitchFamily="2" charset="0"/>
                <a:cs typeface="NikoshBAN" pitchFamily="2" charset="0"/>
              </a:rPr>
              <a:t>ভাষার মাধ্যমে যেমন কোনো অবস্থা কিংবা তথ্য জানা যায়, তেমনই হিসাববিজ্ঞানের মাধ্যমে কোনো প্রতিষ্ঠানের আর্থিক ফলাফল এবং আর্থিক অবস্থা বোঝা বা জানা যায়। ভাষা না বুঝলে যেমন ভাবের আদান-প্রদান করা যায় না, তেমনই হিসাববিজ্ঞান ছাড়া সংশ্লিষ্ট তথ্য জ্ঞাপন করতে পারে না। তাই হিসাববিজ্ঞানকে তথ্য সরবরাহের ভাষা বলা হয়।</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p>
        </p:txBody>
      </p:sp>
      <p:pic>
        <p:nvPicPr>
          <p:cNvPr id="4" name="Picture 2" descr="C:\Users\grfdsss\Pictures\Picture1vv.jpg"/>
          <p:cNvPicPr>
            <a:picLocks noChangeAspect="1" noChangeArrowheads="1"/>
          </p:cNvPicPr>
          <p:nvPr/>
        </p:nvPicPr>
        <p:blipFill>
          <a:blip r:embed="rId3"/>
          <a:srcRect/>
          <a:stretch>
            <a:fillRect/>
          </a:stretch>
        </p:blipFill>
        <p:spPr bwMode="auto">
          <a:xfrm>
            <a:off x="990600" y="1524000"/>
            <a:ext cx="4501080" cy="2354700"/>
          </a:xfrm>
          <a:prstGeom prst="rect">
            <a:avLst/>
          </a:prstGeom>
          <a:ln>
            <a:noFill/>
          </a:ln>
          <a:effectLst>
            <a:softEdge rad="112500"/>
          </a:effectLst>
        </p:spPr>
      </p:pic>
      <p:pic>
        <p:nvPicPr>
          <p:cNvPr id="5" name="Picture 3" descr="C:\Users\HARUNNCCJUNE\Pictures\Picture6.jpg"/>
          <p:cNvPicPr>
            <a:picLocks noChangeAspect="1" noChangeArrowheads="1"/>
          </p:cNvPicPr>
          <p:nvPr/>
        </p:nvPicPr>
        <p:blipFill>
          <a:blip r:embed="rId4"/>
          <a:srcRect/>
          <a:stretch>
            <a:fillRect/>
          </a:stretch>
        </p:blipFill>
        <p:spPr bwMode="auto">
          <a:xfrm>
            <a:off x="6362700" y="1524000"/>
            <a:ext cx="4495800" cy="24371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1066800"/>
            <a:ext cx="10515600" cy="1360373"/>
          </a:xfrm>
          <a:prstGeom prst="rect">
            <a:avLst/>
          </a:prstGeom>
        </p:spPr>
        <p:txBody>
          <a:bodyPr wrap="square" lIns="101882" tIns="50941" rIns="101882" bIns="50941">
            <a:prstTxWarp prst="textPlain">
              <a:avLst/>
            </a:prstTxWarp>
            <a:spAutoFit/>
          </a:bodyPr>
          <a:lstStyle/>
          <a:p>
            <a:r>
              <a:rPr lang="as-IN"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প্রশ্ন: হিসাববিজ্ঞানকে ব্যবসায়ের ভাষা বলা হয় কেন?</a:t>
            </a:r>
            <a:br>
              <a:rPr lang="as-IN"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br>
            <a:r>
              <a:rPr lang="as-IN"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উত্তর: হিসাববিজ্ঞানে প্রস্তুত করা বিবরণী ও প্রতিবেদনের মাধ্যমেই প্রতিষ্ঠানের আর্থিক অবস্থা জানা ও বোঝা যায় বলেই একে ব্যবসায়ের ভাষা বলা হয়</a:t>
            </a:r>
            <a:r>
              <a:rPr lang="en-US"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as-IN"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endParaRPr lang="en-US" sz="2700"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1"/>
          <p:cNvSpPr>
            <a:spLocks noChangeArrowheads="1"/>
          </p:cNvSpPr>
          <p:nvPr/>
        </p:nvSpPr>
        <p:spPr bwMode="auto">
          <a:xfrm>
            <a:off x="3505200" y="381000"/>
            <a:ext cx="5196840" cy="656066"/>
          </a:xfrm>
          <a:prstGeom prst="roundRect">
            <a:avLst>
              <a:gd name="adj" fmla="val 16667"/>
            </a:avLst>
          </a:prstGeom>
          <a:noFill/>
          <a:ln w="57150" algn="ctr">
            <a:noFill/>
            <a:round/>
            <a:headEnd/>
            <a:tailEnd/>
          </a:ln>
          <a:effectLst>
            <a:glow rad="228600">
              <a:schemeClr val="accent2">
                <a:satMod val="175000"/>
                <a:alpha val="40000"/>
              </a:schemeClr>
            </a:glow>
            <a:outerShdw dist="20000" dir="5400000" rotWithShape="0">
              <a:srgbClr val="000000">
                <a:alpha val="37999"/>
              </a:srgbClr>
            </a:outerShdw>
          </a:effectLst>
        </p:spPr>
        <p:txBody>
          <a:bodyPr wrap="square" lIns="101882" tIns="50941" rIns="101882" bIns="50941">
            <a:spAutoFit/>
          </a:bodyPr>
          <a:lstStyle/>
          <a:p>
            <a:pPr algn="ctr" fontAlgn="auto">
              <a:spcBef>
                <a:spcPts val="0"/>
              </a:spcBef>
              <a:spcAft>
                <a:spcPts val="0"/>
              </a:spcAft>
              <a:defRPr/>
            </a:pP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ব্যবসায়ের</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ভাষা</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হিসেবে</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হিসাব</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বিজ্ঞান</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Rectangle 3"/>
          <p:cNvSpPr/>
          <p:nvPr/>
        </p:nvSpPr>
        <p:spPr>
          <a:xfrm>
            <a:off x="1219200" y="2563270"/>
            <a:ext cx="9403080" cy="4765692"/>
          </a:xfrm>
          <a:prstGeom prst="rect">
            <a:avLst/>
          </a:prstGeom>
        </p:spPr>
        <p:txBody>
          <a:bodyPr wrap="square" lIns="101882" tIns="50941" rIns="101882" bIns="50941">
            <a:spAutoFit/>
          </a:bodyPr>
          <a:lstStyle/>
          <a:p>
            <a:pPr algn="ctr"/>
            <a:r>
              <a:rPr lang="en-US" sz="3600" u="sng"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হিসাববিজ্ঞানকে</a:t>
            </a:r>
            <a:r>
              <a:rPr lang="en-US" sz="3600" u="sng"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u="sng"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ব্যবসায়ের</a:t>
            </a:r>
            <a:r>
              <a:rPr lang="en-US" sz="3600" u="sng"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u="sng"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ভাষা</a:t>
            </a:r>
            <a:r>
              <a:rPr lang="en-US" sz="3600" u="sng"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u="sng"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বলার</a:t>
            </a:r>
            <a:r>
              <a:rPr lang="en-US" sz="3600" u="sng"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600" u="sng" dirty="0" err="1"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কারণ</a:t>
            </a:r>
            <a:r>
              <a:rPr lang="en-US" sz="3600" u="sng" dirty="0" smtClean="0">
                <a:ln w="0"/>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১।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নিজস্ব</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রীতিনীতি</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২।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অধ্যবসায়</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৩।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আর্থিক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ফলাফল</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নির্নয়</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৪।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আর্থিক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অবস্থা</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প্রকাশ</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৫।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নগদ</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প্রবাহ</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বিবরনী</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৬।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ব্যবস্থাপনা</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কর্তৃপক্ষকে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সহায়তা</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প্রদান</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৭।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ঋণের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পরিমাণ</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সম্পর্কে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অবগত</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হওয়া</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৮।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ব্যবসায়ের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দেনাদার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ও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পাওনাদারের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অবস্থা</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৯।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বিভিন্ন</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প্রকার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সঞ্চিতি</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সম্পর্কে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ধারণা</a:t>
            </a:r>
            <a:endPar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১০।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বিভিন্ন</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অনুপাত</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ও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মুনাফার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হার</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সম্পর্কে</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তথ্য</a:t>
            </a:r>
            <a:r>
              <a:rPr lang="en-US" sz="27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801600" cy="7741920"/>
          </a:xfrm>
          <a:prstGeom prst="rect">
            <a:avLst/>
          </a:prstGeom>
        </p:spPr>
      </p:pic>
      <p:sp>
        <p:nvSpPr>
          <p:cNvPr id="4" name="TextBox 1" descr="Bouquet"/>
          <p:cNvSpPr>
            <a:spLocks noChangeArrowheads="1"/>
          </p:cNvSpPr>
          <p:nvPr/>
        </p:nvSpPr>
        <p:spPr bwMode="auto">
          <a:xfrm>
            <a:off x="4480560" y="350520"/>
            <a:ext cx="3215640" cy="853440"/>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3764280" y="1467904"/>
            <a:ext cx="4648200" cy="356129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lowchart: Alternate Process 5"/>
          <p:cNvSpPr/>
          <p:nvPr/>
        </p:nvSpPr>
        <p:spPr>
          <a:xfrm>
            <a:off x="914400" y="5013960"/>
            <a:ext cx="10347960" cy="2072640"/>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1874" tIns="50936" rIns="101874" bIns="50936" rtlCol="0" anchor="ctr">
            <a:prstTxWarp prst="textPlain">
              <a:avLst/>
            </a:prstTxWarp>
          </a:bodyPr>
          <a:lstStyle/>
          <a:p>
            <a:pPr>
              <a:buNone/>
            </a:pP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১।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a:p>
            <a:pPr>
              <a:buNone/>
            </a:pP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২।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বিজ্ঞানকে</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কেন</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ব্যবসায়ের</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ভাষা</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বলা</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a:p>
            <a:pPr>
              <a:buNone/>
            </a:pPr>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৩। </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প্রথমে</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মানুষ</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কিভাবে</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রাখত</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endPar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r>
              <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৪।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আধুনিক</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হিসাববিজ্ঞানের</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প্রবর্তক</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a:t>
            </a:r>
            <a:r>
              <a:rPr lang="en-US" sz="2700" b="1" kern="0"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27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08782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4" name="TextBox 1" descr="Purple mesh"/>
          <p:cNvSpPr>
            <a:spLocks noChangeArrowheads="1"/>
          </p:cNvSpPr>
          <p:nvPr/>
        </p:nvSpPr>
        <p:spPr bwMode="auto">
          <a:xfrm>
            <a:off x="2677479" y="456139"/>
            <a:ext cx="6644640" cy="733251"/>
          </a:xfrm>
          <a:prstGeom prst="roundRect">
            <a:avLst>
              <a:gd name="adj" fmla="val 16667"/>
            </a:avLst>
          </a:prstGeom>
          <a:noFill/>
          <a:ln w="57150" algn="ctr">
            <a:noFill/>
            <a:round/>
            <a:headEnd/>
            <a:tailEnd/>
          </a:ln>
          <a:effectLst>
            <a:glow rad="139700">
              <a:schemeClr val="accent1">
                <a:satMod val="175000"/>
                <a:alpha val="40000"/>
              </a:schemeClr>
            </a:glow>
            <a:outerShdw blurRad="107950" dist="12700" dir="5400000" algn="ctr">
              <a:srgbClr val="000000"/>
            </a:outerShdw>
          </a:effectLst>
        </p:spPr>
        <p:txBody>
          <a:bodyPr wrap="square" lIns="101882" tIns="50941" rIns="101882" bIns="50941">
            <a:prstTxWarp prst="textPlain">
              <a:avLst/>
            </a:prstTxWarp>
            <a:spAutoFit/>
          </a:bodyPr>
          <a:lstStyle/>
          <a:p>
            <a:pPr marL="571500" indent="-571500" algn="ctr">
              <a:buFont typeface="Wingdings" panose="05000000000000000000" pitchFamily="2" charset="2"/>
              <a:buChar char="v"/>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হিসাব</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ব্যবহারের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ক্রমবিকাশের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ধারা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sp>
        <p:nvSpPr>
          <p:cNvPr id="5" name="TextBox 4"/>
          <p:cNvSpPr txBox="1"/>
          <p:nvPr/>
        </p:nvSpPr>
        <p:spPr>
          <a:xfrm>
            <a:off x="640080" y="6431999"/>
            <a:ext cx="2880360" cy="1056984"/>
          </a:xfrm>
          <a:prstGeom prst="rect">
            <a:avLst/>
          </a:prstGeom>
          <a:noFill/>
        </p:spPr>
        <p:txBody>
          <a:bodyPr wrap="square" lIns="101882" tIns="50941" rIns="101882" bIns="50941" rtlCol="0">
            <a:spAutoFit/>
          </a:bodyPr>
          <a:lstStyle/>
          <a:p>
            <a:pPr algn="ctr"/>
            <a:r>
              <a:rPr lang="en-US" sz="3100" dirty="0" err="1" smtClean="0">
                <a:latin typeface="NikoshBAN" panose="02000000000000000000" pitchFamily="2" charset="0"/>
                <a:cs typeface="NikoshBAN" panose="02000000000000000000" pitchFamily="2" charset="0"/>
              </a:rPr>
              <a:t>প্রথম</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আবিষ্কৃত</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হিসাবকারী</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যন্ত্র</a:t>
            </a:r>
            <a:endParaRPr lang="en-US" sz="3100" dirty="0">
              <a:latin typeface="NikoshBAN" panose="02000000000000000000" pitchFamily="2" charset="0"/>
              <a:cs typeface="NikoshBAN" panose="02000000000000000000" pitchFamily="2" charset="0"/>
            </a:endParaRPr>
          </a:p>
        </p:txBody>
      </p:sp>
      <p:sp>
        <p:nvSpPr>
          <p:cNvPr id="6" name="TextBox 5"/>
          <p:cNvSpPr txBox="1"/>
          <p:nvPr/>
        </p:nvSpPr>
        <p:spPr>
          <a:xfrm>
            <a:off x="4800600" y="6431999"/>
            <a:ext cx="3840480" cy="1056984"/>
          </a:xfrm>
          <a:prstGeom prst="rect">
            <a:avLst/>
          </a:prstGeom>
          <a:noFill/>
        </p:spPr>
        <p:txBody>
          <a:bodyPr wrap="square" lIns="101882" tIns="50941" rIns="101882" bIns="50941" rtlCol="0">
            <a:spAutoFit/>
          </a:bodyPr>
          <a:lstStyle/>
          <a:p>
            <a:pPr algn="ctr"/>
            <a:r>
              <a:rPr lang="en-US" sz="3100" dirty="0" err="1" smtClean="0">
                <a:latin typeface="NikoshBAN" panose="02000000000000000000" pitchFamily="2" charset="0"/>
                <a:cs typeface="NikoshBAN" panose="02000000000000000000" pitchFamily="2" charset="0"/>
              </a:rPr>
              <a:t>হিসাব-নিকাশে</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প্রথম</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ইলেক্ট্রনিকস্</a:t>
            </a:r>
            <a:r>
              <a:rPr lang="en-US" sz="3100" dirty="0" smtClean="0">
                <a:latin typeface="NikoshBAN" panose="02000000000000000000" pitchFamily="2" charset="0"/>
                <a:cs typeface="NikoshBAN" panose="02000000000000000000" pitchFamily="2" charset="0"/>
              </a:rPr>
              <a:t>‌ </a:t>
            </a:r>
            <a:r>
              <a:rPr lang="en-US" sz="3100" dirty="0" err="1" smtClean="0">
                <a:latin typeface="NikoshBAN" panose="02000000000000000000" pitchFamily="2" charset="0"/>
                <a:cs typeface="NikoshBAN" panose="02000000000000000000" pitchFamily="2" charset="0"/>
              </a:rPr>
              <a:t>যন্ত্র</a:t>
            </a:r>
            <a:endParaRPr lang="en-US" sz="3100" dirty="0">
              <a:latin typeface="NikoshBAN" panose="02000000000000000000" pitchFamily="2" charset="0"/>
              <a:cs typeface="NikoshBAN" panose="02000000000000000000" pitchFamily="2" charset="0"/>
            </a:endParaRPr>
          </a:p>
        </p:txBody>
      </p:sp>
      <p:pic>
        <p:nvPicPr>
          <p:cNvPr id="7" name="Picture 3" descr="E:\MOTIAR\D,contennt Picture 2\calculator.jpg"/>
          <p:cNvPicPr>
            <a:picLocks noChangeAspect="1" noChangeArrowheads="1"/>
          </p:cNvPicPr>
          <p:nvPr/>
        </p:nvPicPr>
        <p:blipFill>
          <a:blip r:embed="rId3"/>
          <a:srcRect/>
          <a:stretch>
            <a:fillRect/>
          </a:stretch>
        </p:blipFill>
        <p:spPr bwMode="auto">
          <a:xfrm>
            <a:off x="4800601" y="4231641"/>
            <a:ext cx="3402487" cy="2373079"/>
          </a:xfrm>
          <a:prstGeom prst="rect">
            <a:avLst/>
          </a:prstGeom>
          <a:ln>
            <a:noFill/>
          </a:ln>
          <a:effectLst>
            <a:softEdge rad="112500"/>
          </a:effectLst>
        </p:spPr>
      </p:pic>
      <p:sp>
        <p:nvSpPr>
          <p:cNvPr id="8" name="Rounded Rectangle 7"/>
          <p:cNvSpPr/>
          <p:nvPr/>
        </p:nvSpPr>
        <p:spPr>
          <a:xfrm>
            <a:off x="8641081" y="6563360"/>
            <a:ext cx="3333750" cy="8636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1882" tIns="50941" rIns="101882" bIns="50941" anchor="ctr"/>
          <a:lstStyle/>
          <a:p>
            <a:pPr algn="ctr" fontAlgn="auto">
              <a:spcBef>
                <a:spcPts val="0"/>
              </a:spcBef>
              <a:spcAft>
                <a:spcPts val="0"/>
              </a:spcAft>
              <a:defRPr/>
            </a:pPr>
            <a:r>
              <a:rPr lang="en-US" sz="3100" b="1" dirty="0" err="1" smtClean="0">
                <a:solidFill>
                  <a:schemeClr val="tx1"/>
                </a:solidFill>
                <a:latin typeface="NikoshLight" pitchFamily="2" charset="0"/>
                <a:cs typeface="NikoshLight" pitchFamily="2" charset="0"/>
              </a:rPr>
              <a:t>আধুনিক</a:t>
            </a:r>
            <a:r>
              <a:rPr lang="en-US" sz="3100" b="1" dirty="0" smtClean="0">
                <a:solidFill>
                  <a:schemeClr val="tx1"/>
                </a:solidFill>
                <a:latin typeface="NikoshLight" pitchFamily="2" charset="0"/>
                <a:cs typeface="NikoshLight" pitchFamily="2" charset="0"/>
              </a:rPr>
              <a:t> </a:t>
            </a:r>
            <a:r>
              <a:rPr lang="en-US" sz="3100" b="1" dirty="0" err="1" smtClean="0">
                <a:solidFill>
                  <a:schemeClr val="tx1"/>
                </a:solidFill>
                <a:latin typeface="NikoshLight" pitchFamily="2" charset="0"/>
                <a:cs typeface="NikoshLight" pitchFamily="2" charset="0"/>
              </a:rPr>
              <a:t>হিসাব-নিকাশে</a:t>
            </a:r>
            <a:r>
              <a:rPr lang="en-US" sz="3100" b="1" dirty="0" smtClean="0">
                <a:solidFill>
                  <a:schemeClr val="tx1"/>
                </a:solidFill>
                <a:latin typeface="NikoshLight" pitchFamily="2" charset="0"/>
                <a:cs typeface="NikoshLight" pitchFamily="2" charset="0"/>
              </a:rPr>
              <a:t> </a:t>
            </a:r>
            <a:r>
              <a:rPr lang="en-US" sz="3100" b="1" dirty="0" err="1" smtClean="0">
                <a:solidFill>
                  <a:schemeClr val="tx1"/>
                </a:solidFill>
                <a:latin typeface="NikoshLight" pitchFamily="2" charset="0"/>
                <a:cs typeface="NikoshLight" pitchFamily="2" charset="0"/>
              </a:rPr>
              <a:t>কম্পিউটার</a:t>
            </a:r>
            <a:endParaRPr lang="en-US" sz="3100" b="1" dirty="0">
              <a:solidFill>
                <a:schemeClr val="tx1"/>
              </a:solidFill>
              <a:latin typeface="NikoshLight" pitchFamily="2" charset="0"/>
              <a:cs typeface="NikoshLight" pitchFamily="2" charset="0"/>
            </a:endParaRPr>
          </a:p>
        </p:txBody>
      </p:sp>
      <p:pic>
        <p:nvPicPr>
          <p:cNvPr id="9" name="Picture 8" descr="indexabacush.jpg"/>
          <p:cNvPicPr>
            <a:picLocks noChangeAspect="1"/>
          </p:cNvPicPr>
          <p:nvPr/>
        </p:nvPicPr>
        <p:blipFill>
          <a:blip r:embed="rId4"/>
          <a:stretch>
            <a:fillRect/>
          </a:stretch>
        </p:blipFill>
        <p:spPr>
          <a:xfrm>
            <a:off x="813436" y="4350387"/>
            <a:ext cx="3667126" cy="2126615"/>
          </a:xfrm>
          <a:prstGeom prst="rect">
            <a:avLst/>
          </a:prstGeom>
          <a:ln>
            <a:noFill/>
          </a:ln>
          <a:effectLst>
            <a:softEdge rad="112500"/>
          </a:effectLst>
        </p:spPr>
      </p:pic>
      <p:pic>
        <p:nvPicPr>
          <p:cNvPr id="10" name="Picture 6" descr="lathi 2"/>
          <p:cNvPicPr>
            <a:picLocks noChangeAspect="1" noChangeArrowheads="1"/>
          </p:cNvPicPr>
          <p:nvPr/>
        </p:nvPicPr>
        <p:blipFill>
          <a:blip r:embed="rId5"/>
          <a:srcRect/>
          <a:stretch>
            <a:fillRect/>
          </a:stretch>
        </p:blipFill>
        <p:spPr bwMode="auto">
          <a:xfrm>
            <a:off x="746761" y="1468122"/>
            <a:ext cx="3271925" cy="2342515"/>
          </a:xfrm>
          <a:prstGeom prst="rect">
            <a:avLst/>
          </a:prstGeom>
          <a:ln>
            <a:noFill/>
          </a:ln>
          <a:effectLst>
            <a:softEdge rad="112500"/>
          </a:effectLst>
        </p:spPr>
      </p:pic>
      <p:sp>
        <p:nvSpPr>
          <p:cNvPr id="11" name="Text Box 13"/>
          <p:cNvSpPr txBox="1">
            <a:spLocks noChangeArrowheads="1"/>
          </p:cNvSpPr>
          <p:nvPr/>
        </p:nvSpPr>
        <p:spPr bwMode="auto">
          <a:xfrm>
            <a:off x="1066800" y="3799841"/>
            <a:ext cx="2773680" cy="592983"/>
          </a:xfrm>
          <a:prstGeom prst="rect">
            <a:avLst/>
          </a:prstGeom>
          <a:noFill/>
          <a:ln w="9525">
            <a:noFill/>
            <a:miter lim="800000"/>
            <a:headEnd/>
            <a:tailEnd/>
          </a:ln>
          <a:effectLst/>
        </p:spPr>
        <p:txBody>
          <a:bodyPr wrap="square" lIns="101882" tIns="50941" rIns="101882" bIns="50941">
            <a:spAutoFit/>
          </a:bodyPr>
          <a:lstStyle/>
          <a:p>
            <a:pPr>
              <a:spcBef>
                <a:spcPct val="50000"/>
              </a:spcBef>
            </a:pPr>
            <a:r>
              <a:rPr lang="bn-BD" sz="3100" b="1" dirty="0">
                <a:latin typeface="NikoshBAN" pitchFamily="2" charset="0"/>
                <a:cs typeface="NikoshBAN" pitchFamily="2" charset="0"/>
              </a:rPr>
              <a:t>লাঠিতে সংকেত</a:t>
            </a:r>
            <a:endParaRPr lang="en-US" sz="3100" b="1" dirty="0">
              <a:latin typeface="NikoshBAN" pitchFamily="2" charset="0"/>
              <a:cs typeface="NikoshBAN" pitchFamily="2" charset="0"/>
            </a:endParaRPr>
          </a:p>
        </p:txBody>
      </p:sp>
      <p:sp>
        <p:nvSpPr>
          <p:cNvPr id="12" name="Text Box 15"/>
          <p:cNvSpPr txBox="1">
            <a:spLocks noChangeArrowheads="1"/>
          </p:cNvSpPr>
          <p:nvPr/>
        </p:nvSpPr>
        <p:spPr bwMode="auto">
          <a:xfrm>
            <a:off x="4267200" y="3713480"/>
            <a:ext cx="4587240" cy="592983"/>
          </a:xfrm>
          <a:prstGeom prst="rect">
            <a:avLst/>
          </a:prstGeom>
          <a:noFill/>
          <a:ln w="9525">
            <a:noFill/>
            <a:miter lim="800000"/>
            <a:headEnd/>
            <a:tailEnd/>
          </a:ln>
          <a:effectLst/>
        </p:spPr>
        <p:txBody>
          <a:bodyPr wrap="square" lIns="101882" tIns="50941" rIns="101882" bIns="50941">
            <a:spAutoFit/>
          </a:bodyPr>
          <a:lstStyle/>
          <a:p>
            <a:pPr>
              <a:spcBef>
                <a:spcPct val="50000"/>
              </a:spcBef>
            </a:pPr>
            <a:r>
              <a:rPr lang="bn-BD" sz="3100" b="1" dirty="0">
                <a:latin typeface="NikoshBAN" pitchFamily="2" charset="0"/>
                <a:cs typeface="NikoshBAN" pitchFamily="2" charset="0"/>
              </a:rPr>
              <a:t>পাথরের গায়ে দাগ কেটে</a:t>
            </a:r>
            <a:endParaRPr lang="en-US" sz="3100" b="1" dirty="0">
              <a:latin typeface="NikoshBAN" pitchFamily="2" charset="0"/>
              <a:cs typeface="NikoshBAN" pitchFamily="2" charset="0"/>
            </a:endParaRPr>
          </a:p>
        </p:txBody>
      </p:sp>
      <p:pic>
        <p:nvPicPr>
          <p:cNvPr id="13" name="Picture 6"/>
          <p:cNvPicPr>
            <a:picLocks noChangeAspect="1"/>
          </p:cNvPicPr>
          <p:nvPr/>
        </p:nvPicPr>
        <p:blipFill>
          <a:blip r:embed="rId6"/>
          <a:srcRect/>
          <a:stretch>
            <a:fillRect/>
          </a:stretch>
        </p:blipFill>
        <p:spPr bwMode="auto">
          <a:xfrm>
            <a:off x="4373880" y="1554480"/>
            <a:ext cx="3733800" cy="2245360"/>
          </a:xfrm>
          <a:prstGeom prst="rect">
            <a:avLst/>
          </a:prstGeom>
          <a:ln>
            <a:noFill/>
          </a:ln>
          <a:effectLst>
            <a:softEdge rad="112500"/>
          </a:effectLst>
        </p:spPr>
      </p:pic>
      <p:pic>
        <p:nvPicPr>
          <p:cNvPr id="14" name="Picture 3"/>
          <p:cNvPicPr>
            <a:picLocks noChangeAspect="1" noChangeArrowheads="1"/>
          </p:cNvPicPr>
          <p:nvPr/>
        </p:nvPicPr>
        <p:blipFill>
          <a:blip r:embed="rId7"/>
          <a:srcRect/>
          <a:stretch>
            <a:fillRect/>
          </a:stretch>
        </p:blipFill>
        <p:spPr bwMode="auto">
          <a:xfrm>
            <a:off x="8427720" y="1468120"/>
            <a:ext cx="3733800" cy="2331720"/>
          </a:xfrm>
          <a:prstGeom prst="rect">
            <a:avLst/>
          </a:prstGeom>
          <a:ln>
            <a:noFill/>
          </a:ln>
          <a:effectLst>
            <a:softEdge rad="112500"/>
          </a:effectLst>
        </p:spPr>
      </p:pic>
      <p:sp>
        <p:nvSpPr>
          <p:cNvPr id="15" name="TextBox 1"/>
          <p:cNvSpPr txBox="1">
            <a:spLocks noChangeArrowheads="1"/>
          </p:cNvSpPr>
          <p:nvPr/>
        </p:nvSpPr>
        <p:spPr bwMode="auto">
          <a:xfrm>
            <a:off x="8534400" y="3713480"/>
            <a:ext cx="3413760" cy="592983"/>
          </a:xfrm>
          <a:prstGeom prst="rect">
            <a:avLst/>
          </a:prstGeom>
          <a:noFill/>
          <a:ln w="9525">
            <a:noFill/>
            <a:miter lim="800000"/>
            <a:headEnd/>
            <a:tailEnd/>
          </a:ln>
        </p:spPr>
        <p:txBody>
          <a:bodyPr wrap="square" lIns="101882" tIns="50941" rIns="101882" bIns="50941">
            <a:spAutoFit/>
          </a:bodyPr>
          <a:lstStyle/>
          <a:p>
            <a:r>
              <a:rPr lang="bn-BD" sz="3100" b="1" dirty="0">
                <a:latin typeface="NikoshBAN" pitchFamily="2" charset="0"/>
                <a:cs typeface="NikoshBAN" pitchFamily="2" charset="0"/>
              </a:rPr>
              <a:t>দেওয়ালে দাগ কেটে</a:t>
            </a:r>
            <a:endParaRPr lang="en-US" sz="3100" b="1" dirty="0">
              <a:latin typeface="NikoshBAN" pitchFamily="2" charset="0"/>
              <a:cs typeface="NikoshBAN" pitchFamily="2" charset="0"/>
            </a:endParaRPr>
          </a:p>
        </p:txBody>
      </p:sp>
      <p:pic>
        <p:nvPicPr>
          <p:cNvPr id="16" name="Picture 2" descr="D:\New Upload\images123234.jpg"/>
          <p:cNvPicPr>
            <a:picLocks noChangeAspect="1" noChangeArrowheads="1"/>
          </p:cNvPicPr>
          <p:nvPr/>
        </p:nvPicPr>
        <p:blipFill>
          <a:blip r:embed="rId8"/>
          <a:srcRect/>
          <a:stretch>
            <a:fillRect/>
          </a:stretch>
        </p:blipFill>
        <p:spPr bwMode="auto">
          <a:xfrm>
            <a:off x="8321040" y="4231640"/>
            <a:ext cx="3840480" cy="2331720"/>
          </a:xfrm>
          <a:prstGeom prst="rect">
            <a:avLst/>
          </a:prstGeom>
          <a:ln>
            <a:noFill/>
          </a:ln>
          <a:effectLst>
            <a:softEdge rad="112500"/>
          </a:effectLst>
        </p:spPr>
      </p:pic>
    </p:spTree>
    <p:extLst>
      <p:ext uri="{BB962C8B-B14F-4D97-AF65-F5344CB8AC3E}">
        <p14:creationId xmlns:p14="http://schemas.microsoft.com/office/powerpoint/2010/main" val="34405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Horizontal)">
                                      <p:cBhvr>
                                        <p:cTn id="13" dur="500"/>
                                        <p:tgtEl>
                                          <p:spTgt spid="10"/>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par>
                                <p:cTn id="17" presetID="16" presetClass="entr" presetSubtype="2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Horizontal)">
                                      <p:cBhvr>
                                        <p:cTn id="19" dur="500"/>
                                        <p:tgtEl>
                                          <p:spTgt spid="13"/>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Horizontal)">
                                      <p:cBhvr>
                                        <p:cTn id="22" dur="500"/>
                                        <p:tgtEl>
                                          <p:spTgt spid="12"/>
                                        </p:tgtEl>
                                      </p:cBhvr>
                                    </p:animEffect>
                                  </p:childTnLst>
                                </p:cTn>
                              </p:par>
                              <p:par>
                                <p:cTn id="23" presetID="16" presetClass="entr" presetSubtype="2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trips(downLeft)">
                                      <p:cBhvr>
                                        <p:cTn id="53" dur="500"/>
                                        <p:tgtEl>
                                          <p:spTgt spid="16"/>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trips(down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801600" cy="7757160"/>
          </a:xfrm>
          <a:prstGeom prst="rect">
            <a:avLst/>
          </a:prstGeom>
        </p:spPr>
      </p:pic>
      <p:sp>
        <p:nvSpPr>
          <p:cNvPr id="3" name="Rectangle 2"/>
          <p:cNvSpPr txBox="1">
            <a:spLocks noChangeArrowheads="1"/>
          </p:cNvSpPr>
          <p:nvPr/>
        </p:nvSpPr>
        <p:spPr bwMode="auto">
          <a:xfrm>
            <a:off x="3519594" y="431800"/>
            <a:ext cx="4892040" cy="690880"/>
          </a:xfrm>
          <a:prstGeom prst="flowChartAlternateProcess">
            <a:avLst/>
          </a:prstGeom>
          <a:noFill/>
          <a:ln w="9525">
            <a:noFill/>
            <a:miter lim="800000"/>
            <a:headEnd/>
            <a:tailEnd/>
          </a:ln>
          <a:effectLst>
            <a:outerShdw blurRad="107950" dist="12700" dir="5400000" algn="ctr">
              <a:srgbClr val="000000"/>
            </a:outerShdw>
          </a:effectLst>
        </p:spPr>
        <p:txBody>
          <a:bodyPr vert="horz" wrap="square" lIns="101882" tIns="50941" rIns="101882" bIns="50941" numCol="1" anchor="ctr" anchorCtr="0" compatLnSpc="1">
            <a:prstTxWarp prst="textPlain">
              <a:avLst/>
            </a:prstTxWarp>
          </a:bodyPr>
          <a:lstStyle/>
          <a:p>
            <a:pPr marL="571500" indent="-571500" algn="ctr" defTabSz="1018824">
              <a:buFont typeface="Wingdings" panose="05000000000000000000" pitchFamily="2" charset="2"/>
              <a:buChar char="v"/>
              <a:defRPr/>
            </a:pPr>
            <a:r>
              <a:rPr lang="bn-BD" sz="3600" kern="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হিসাব</a:t>
            </a:r>
            <a:r>
              <a:rPr lang="en-US" sz="3600" kern="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 </a:t>
            </a:r>
            <a:r>
              <a:rPr lang="en-US" sz="3600" kern="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রাখার</a:t>
            </a:r>
            <a:r>
              <a:rPr lang="en-US" sz="3600" kern="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 </a:t>
            </a:r>
            <a:r>
              <a:rPr lang="en-US" sz="3600" kern="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বিভিন্ন</a:t>
            </a:r>
            <a:r>
              <a:rPr lang="en-US" sz="3600" kern="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 </a:t>
            </a:r>
            <a:r>
              <a:rPr lang="en-US" sz="3600" kern="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rPr>
              <a:t>চিত্র</a:t>
            </a:r>
            <a:endParaRPr lang="en-US" sz="3600" kern="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NikoshBAN" pitchFamily="2" charset="0"/>
              <a:ea typeface="+mj-ea"/>
              <a:cs typeface="NikoshBAN" pitchFamily="2" charset="0"/>
            </a:endParaRPr>
          </a:p>
        </p:txBody>
      </p:sp>
      <p:pic>
        <p:nvPicPr>
          <p:cNvPr id="4" name="Picture 2"/>
          <p:cNvPicPr>
            <a:picLocks noChangeAspect="1" noChangeArrowheads="1"/>
          </p:cNvPicPr>
          <p:nvPr/>
        </p:nvPicPr>
        <p:blipFill>
          <a:blip r:embed="rId3"/>
          <a:srcRect/>
          <a:stretch>
            <a:fillRect/>
          </a:stretch>
        </p:blipFill>
        <p:spPr>
          <a:xfrm>
            <a:off x="746760" y="1381760"/>
            <a:ext cx="4053840" cy="2245360"/>
          </a:xfrm>
          <a:prstGeom prst="rect">
            <a:avLst/>
          </a:prstGeom>
          <a:ln>
            <a:noFill/>
          </a:ln>
          <a:effectLst>
            <a:softEdge rad="112500"/>
          </a:effectLst>
        </p:spPr>
      </p:pic>
      <p:sp>
        <p:nvSpPr>
          <p:cNvPr id="5" name="Text Box 13"/>
          <p:cNvSpPr txBox="1">
            <a:spLocks noChangeArrowheads="1"/>
          </p:cNvSpPr>
          <p:nvPr/>
        </p:nvSpPr>
        <p:spPr bwMode="auto">
          <a:xfrm>
            <a:off x="1173480" y="3627122"/>
            <a:ext cx="3520440" cy="662745"/>
          </a:xfrm>
          <a:prstGeom prst="rect">
            <a:avLst/>
          </a:prstGeom>
          <a:noFill/>
          <a:ln w="9525">
            <a:noFill/>
            <a:miter lim="800000"/>
            <a:headEnd/>
            <a:tailEnd/>
          </a:ln>
          <a:effectLst/>
        </p:spPr>
        <p:txBody>
          <a:bodyPr wrap="square" lIns="101882" tIns="50941" rIns="101882" bIns="50941">
            <a:spAutoFit/>
          </a:bodyPr>
          <a:lstStyle/>
          <a:p>
            <a:pPr>
              <a:spcBef>
                <a:spcPct val="50000"/>
              </a:spcBef>
            </a:pPr>
            <a:r>
              <a:rPr lang="bn-BD" sz="3600" b="1" dirty="0">
                <a:latin typeface="NikoshBAN" pitchFamily="2" charset="0"/>
                <a:cs typeface="NikoshBAN" pitchFamily="2" charset="0"/>
              </a:rPr>
              <a:t>লাঠিতে সংকেত</a:t>
            </a:r>
            <a:endParaRPr lang="en-US" sz="3600" b="1" dirty="0">
              <a:latin typeface="NikoshBAN" pitchFamily="2" charset="0"/>
              <a:cs typeface="NikoshBAN" pitchFamily="2" charset="0"/>
            </a:endParaRPr>
          </a:p>
        </p:txBody>
      </p:sp>
      <p:sp>
        <p:nvSpPr>
          <p:cNvPr id="6" name="Text Box 15"/>
          <p:cNvSpPr txBox="1">
            <a:spLocks noChangeArrowheads="1"/>
          </p:cNvSpPr>
          <p:nvPr/>
        </p:nvSpPr>
        <p:spPr bwMode="auto">
          <a:xfrm>
            <a:off x="4480560" y="3627121"/>
            <a:ext cx="4160520" cy="592983"/>
          </a:xfrm>
          <a:prstGeom prst="rect">
            <a:avLst/>
          </a:prstGeom>
          <a:noFill/>
          <a:ln w="9525">
            <a:noFill/>
            <a:miter lim="800000"/>
            <a:headEnd/>
            <a:tailEnd/>
          </a:ln>
          <a:effectLst/>
        </p:spPr>
        <p:txBody>
          <a:bodyPr wrap="square" lIns="101882" tIns="50941" rIns="101882" bIns="50941">
            <a:spAutoFit/>
          </a:bodyPr>
          <a:lstStyle/>
          <a:p>
            <a:pPr>
              <a:spcBef>
                <a:spcPct val="50000"/>
              </a:spcBef>
            </a:pPr>
            <a:r>
              <a:rPr lang="bn-BD" sz="3100" b="1" dirty="0">
                <a:latin typeface="NikoshBAN" pitchFamily="2" charset="0"/>
                <a:cs typeface="NikoshBAN" pitchFamily="2" charset="0"/>
              </a:rPr>
              <a:t>পাথরের গায়ে দাগ কেটে</a:t>
            </a:r>
            <a:endParaRPr lang="en-US" sz="3100" b="1" dirty="0">
              <a:latin typeface="NikoshBAN" pitchFamily="2" charset="0"/>
              <a:cs typeface="NikoshBAN" pitchFamily="2" charset="0"/>
            </a:endParaRPr>
          </a:p>
        </p:txBody>
      </p:sp>
      <p:pic>
        <p:nvPicPr>
          <p:cNvPr id="7" name="Picture 6"/>
          <p:cNvPicPr>
            <a:picLocks noChangeAspect="1"/>
          </p:cNvPicPr>
          <p:nvPr/>
        </p:nvPicPr>
        <p:blipFill>
          <a:blip r:embed="rId4"/>
          <a:srcRect/>
          <a:stretch>
            <a:fillRect/>
          </a:stretch>
        </p:blipFill>
        <p:spPr bwMode="auto">
          <a:xfrm>
            <a:off x="5120640" y="1381760"/>
            <a:ext cx="3306234" cy="2159000"/>
          </a:xfrm>
          <a:prstGeom prst="rect">
            <a:avLst/>
          </a:prstGeom>
          <a:ln>
            <a:noFill/>
          </a:ln>
          <a:effectLst>
            <a:softEdge rad="112500"/>
          </a:effectLst>
        </p:spPr>
      </p:pic>
      <p:pic>
        <p:nvPicPr>
          <p:cNvPr id="8" name="Picture 7" descr="stone 8"/>
          <p:cNvPicPr>
            <a:picLocks noChangeAspect="1" noChangeArrowheads="1"/>
          </p:cNvPicPr>
          <p:nvPr/>
        </p:nvPicPr>
        <p:blipFill>
          <a:blip r:embed="rId5"/>
          <a:srcRect/>
          <a:stretch>
            <a:fillRect/>
          </a:stretch>
        </p:blipFill>
        <p:spPr bwMode="auto">
          <a:xfrm>
            <a:off x="8641080" y="1381762"/>
            <a:ext cx="3520440" cy="2061845"/>
          </a:xfrm>
          <a:prstGeom prst="rect">
            <a:avLst/>
          </a:prstGeom>
          <a:ln>
            <a:noFill/>
          </a:ln>
          <a:effectLst>
            <a:softEdge rad="112500"/>
          </a:effectLst>
        </p:spPr>
      </p:pic>
      <p:sp>
        <p:nvSpPr>
          <p:cNvPr id="9" name="Text Box 14"/>
          <p:cNvSpPr txBox="1">
            <a:spLocks noChangeArrowheads="1"/>
          </p:cNvSpPr>
          <p:nvPr/>
        </p:nvSpPr>
        <p:spPr bwMode="auto">
          <a:xfrm>
            <a:off x="8854440" y="3627121"/>
            <a:ext cx="3307080" cy="592983"/>
          </a:xfrm>
          <a:prstGeom prst="rect">
            <a:avLst/>
          </a:prstGeom>
          <a:noFill/>
          <a:ln w="9525">
            <a:noFill/>
            <a:miter lim="800000"/>
            <a:headEnd/>
            <a:tailEnd/>
          </a:ln>
          <a:effectLst/>
        </p:spPr>
        <p:txBody>
          <a:bodyPr wrap="square" lIns="101882" tIns="50941" rIns="101882" bIns="50941">
            <a:spAutoFit/>
          </a:bodyPr>
          <a:lstStyle/>
          <a:p>
            <a:pPr algn="ctr">
              <a:spcBef>
                <a:spcPct val="50000"/>
              </a:spcBef>
            </a:pPr>
            <a:r>
              <a:rPr lang="bn-BD" sz="3100" b="1" dirty="0">
                <a:latin typeface="NikoshBAN" pitchFamily="2" charset="0"/>
                <a:cs typeface="NikoshBAN" pitchFamily="2" charset="0"/>
              </a:rPr>
              <a:t>দেওয়ালে দাগ কেটে</a:t>
            </a:r>
            <a:endParaRPr lang="en-US" sz="3100" b="1" dirty="0">
              <a:latin typeface="NikoshBAN" pitchFamily="2" charset="0"/>
              <a:cs typeface="NikoshBAN" pitchFamily="2" charset="0"/>
            </a:endParaRPr>
          </a:p>
        </p:txBody>
      </p:sp>
      <p:pic>
        <p:nvPicPr>
          <p:cNvPr id="10" name="Picture 4"/>
          <p:cNvPicPr>
            <a:picLocks noChangeAspect="1"/>
          </p:cNvPicPr>
          <p:nvPr/>
        </p:nvPicPr>
        <p:blipFill>
          <a:blip r:embed="rId6"/>
          <a:srcRect/>
          <a:stretch>
            <a:fillRect/>
          </a:stretch>
        </p:blipFill>
        <p:spPr bwMode="auto">
          <a:xfrm>
            <a:off x="533400" y="4231640"/>
            <a:ext cx="3520440" cy="2072640"/>
          </a:xfrm>
          <a:prstGeom prst="rect">
            <a:avLst/>
          </a:prstGeom>
          <a:ln>
            <a:noFill/>
          </a:ln>
          <a:effectLst>
            <a:softEdge rad="112500"/>
          </a:effectLst>
        </p:spPr>
      </p:pic>
      <p:sp>
        <p:nvSpPr>
          <p:cNvPr id="11" name="TextBox 7"/>
          <p:cNvSpPr txBox="1">
            <a:spLocks noChangeArrowheads="1"/>
          </p:cNvSpPr>
          <p:nvPr/>
        </p:nvSpPr>
        <p:spPr bwMode="auto">
          <a:xfrm>
            <a:off x="533403" y="6304282"/>
            <a:ext cx="3627119" cy="1056984"/>
          </a:xfrm>
          <a:prstGeom prst="rect">
            <a:avLst/>
          </a:prstGeom>
          <a:noFill/>
          <a:ln w="9525">
            <a:noFill/>
            <a:miter lim="800000"/>
            <a:headEnd/>
            <a:tailEnd/>
          </a:ln>
        </p:spPr>
        <p:txBody>
          <a:bodyPr wrap="square" lIns="101882" tIns="50941" rIns="101882" bIns="50941">
            <a:spAutoFit/>
          </a:bodyPr>
          <a:lstStyle/>
          <a:p>
            <a:pPr algn="ctr"/>
            <a:r>
              <a:rPr lang="bn-BD" sz="3100" b="1" dirty="0">
                <a:latin typeface="NikoshBAN" pitchFamily="2" charset="0"/>
                <a:cs typeface="NikoshBAN" pitchFamily="2" charset="0"/>
              </a:rPr>
              <a:t>চাকতির মাধ্যমে </a:t>
            </a:r>
            <a:endParaRPr lang="en-US" sz="3100" b="1" dirty="0" smtClean="0">
              <a:latin typeface="NikoshBAN" pitchFamily="2" charset="0"/>
              <a:cs typeface="NikoshBAN" pitchFamily="2" charset="0"/>
            </a:endParaRPr>
          </a:p>
          <a:p>
            <a:pPr algn="ctr"/>
            <a:r>
              <a:rPr lang="bn-BD" sz="3100" b="1" dirty="0" smtClean="0">
                <a:latin typeface="NikoshBAN" pitchFamily="2" charset="0"/>
                <a:cs typeface="NikoshBAN" pitchFamily="2" charset="0"/>
              </a:rPr>
              <a:t>হিসাব রাখা</a:t>
            </a:r>
            <a:endParaRPr lang="en-US" sz="3100" b="1" dirty="0">
              <a:latin typeface="NikoshBAN" pitchFamily="2" charset="0"/>
              <a:cs typeface="NikoshBAN" pitchFamily="2" charset="0"/>
            </a:endParaRPr>
          </a:p>
        </p:txBody>
      </p:sp>
      <p:pic>
        <p:nvPicPr>
          <p:cNvPr id="12" name="Picture 4" descr="es"/>
          <p:cNvPicPr>
            <a:picLocks noChangeAspect="1" noChangeArrowheads="1"/>
          </p:cNvPicPr>
          <p:nvPr/>
        </p:nvPicPr>
        <p:blipFill>
          <a:blip r:embed="rId7"/>
          <a:srcRect/>
          <a:stretch>
            <a:fillRect/>
          </a:stretch>
        </p:blipFill>
        <p:spPr>
          <a:xfrm>
            <a:off x="4373880" y="4231640"/>
            <a:ext cx="3627120" cy="2072640"/>
          </a:xfrm>
          <a:prstGeom prst="rect">
            <a:avLst/>
          </a:prstGeom>
          <a:ln>
            <a:noFill/>
          </a:ln>
          <a:effectLst>
            <a:softEdge rad="112500"/>
          </a:effectLst>
        </p:spPr>
      </p:pic>
      <p:sp>
        <p:nvSpPr>
          <p:cNvPr id="13" name="Horizontal Scroll 12"/>
          <p:cNvSpPr/>
          <p:nvPr/>
        </p:nvSpPr>
        <p:spPr>
          <a:xfrm>
            <a:off x="4587240" y="6477000"/>
            <a:ext cx="3093720" cy="777240"/>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bn-BD" sz="3100" b="1" dirty="0">
              <a:solidFill>
                <a:schemeClr val="tx1"/>
              </a:solidFill>
              <a:latin typeface="NikoshBAN" pitchFamily="2" charset="0"/>
              <a:cs typeface="NikoshBAN" pitchFamily="2" charset="0"/>
            </a:endParaRPr>
          </a:p>
          <a:p>
            <a:pPr algn="ctr">
              <a:defRPr/>
            </a:pPr>
            <a:r>
              <a:rPr lang="bn-BD" sz="3100" b="1" dirty="0">
                <a:solidFill>
                  <a:schemeClr val="tx1"/>
                </a:solidFill>
                <a:latin typeface="NikoshBAN" pitchFamily="2" charset="0"/>
                <a:cs typeface="NikoshBAN" pitchFamily="2" charset="0"/>
              </a:rPr>
              <a:t>মুদ্রার মাধ্যমে হিসাব রাখা</a:t>
            </a:r>
            <a:endParaRPr lang="en-US" sz="3100" b="1" dirty="0">
              <a:solidFill>
                <a:schemeClr val="tx1"/>
              </a:solidFill>
              <a:latin typeface="NikoshBAN" pitchFamily="2" charset="0"/>
              <a:cs typeface="NikoshBAN" pitchFamily="2" charset="0"/>
            </a:endParaRPr>
          </a:p>
          <a:p>
            <a:pPr algn="ctr">
              <a:defRPr/>
            </a:pPr>
            <a:endParaRPr lang="en-US" sz="3100" b="1" dirty="0">
              <a:solidFill>
                <a:schemeClr val="tx1"/>
              </a:solidFill>
              <a:latin typeface="NikoshBAN" pitchFamily="2" charset="0"/>
              <a:cs typeface="NikoshBAN" pitchFamily="2" charset="0"/>
            </a:endParaRPr>
          </a:p>
        </p:txBody>
      </p:sp>
      <p:pic>
        <p:nvPicPr>
          <p:cNvPr id="14" name="Picture 13" descr="hh.jpg"/>
          <p:cNvPicPr>
            <a:picLocks noChangeAspect="1"/>
          </p:cNvPicPr>
          <p:nvPr/>
        </p:nvPicPr>
        <p:blipFill>
          <a:blip r:embed="rId8"/>
          <a:stretch>
            <a:fillRect/>
          </a:stretch>
        </p:blipFill>
        <p:spPr>
          <a:xfrm>
            <a:off x="8321040" y="4231640"/>
            <a:ext cx="3840480" cy="2072640"/>
          </a:xfrm>
          <a:prstGeom prst="rect">
            <a:avLst/>
          </a:prstGeom>
          <a:ln>
            <a:noFill/>
          </a:ln>
          <a:effectLst>
            <a:softEdge rad="112500"/>
          </a:effectLst>
        </p:spPr>
      </p:pic>
      <p:sp>
        <p:nvSpPr>
          <p:cNvPr id="15" name="TextBox 7"/>
          <p:cNvSpPr txBox="1">
            <a:spLocks noChangeArrowheads="1"/>
          </p:cNvSpPr>
          <p:nvPr/>
        </p:nvSpPr>
        <p:spPr bwMode="auto">
          <a:xfrm>
            <a:off x="8107682" y="6390641"/>
            <a:ext cx="3627119" cy="1056984"/>
          </a:xfrm>
          <a:prstGeom prst="rect">
            <a:avLst/>
          </a:prstGeom>
          <a:noFill/>
          <a:ln w="9525">
            <a:noFill/>
            <a:miter lim="800000"/>
            <a:headEnd/>
            <a:tailEnd/>
          </a:ln>
        </p:spPr>
        <p:txBody>
          <a:bodyPr wrap="square" lIns="101882" tIns="50941" rIns="101882" bIns="50941">
            <a:spAutoFit/>
          </a:bodyPr>
          <a:lstStyle/>
          <a:p>
            <a:pPr algn="ctr"/>
            <a:r>
              <a:rPr lang="en-US" sz="3100" b="1" dirty="0" err="1" smtClean="0">
                <a:latin typeface="NikoshBAN" pitchFamily="2" charset="0"/>
                <a:cs typeface="NikoshBAN" pitchFamily="2" charset="0"/>
              </a:rPr>
              <a:t>আধুনিক</a:t>
            </a:r>
            <a:r>
              <a:rPr lang="en-US" sz="3100" b="1" dirty="0" smtClean="0">
                <a:latin typeface="NikoshBAN" pitchFamily="2" charset="0"/>
                <a:cs typeface="NikoshBAN" pitchFamily="2" charset="0"/>
              </a:rPr>
              <a:t> </a:t>
            </a:r>
            <a:r>
              <a:rPr lang="en-US" sz="3100" b="1" dirty="0" err="1" smtClean="0">
                <a:latin typeface="NikoshBAN" pitchFamily="2" charset="0"/>
                <a:cs typeface="NikoshBAN" pitchFamily="2" charset="0"/>
              </a:rPr>
              <a:t>পদ্ধতিতে</a:t>
            </a:r>
            <a:r>
              <a:rPr lang="bn-BD" sz="3100" b="1" dirty="0" smtClean="0">
                <a:latin typeface="NikoshBAN" pitchFamily="2" charset="0"/>
                <a:cs typeface="NikoshBAN" pitchFamily="2" charset="0"/>
              </a:rPr>
              <a:t> </a:t>
            </a:r>
            <a:endParaRPr lang="en-US" sz="3100" b="1" dirty="0" smtClean="0">
              <a:latin typeface="NikoshBAN" pitchFamily="2" charset="0"/>
              <a:cs typeface="NikoshBAN" pitchFamily="2" charset="0"/>
            </a:endParaRPr>
          </a:p>
          <a:p>
            <a:pPr algn="ctr"/>
            <a:r>
              <a:rPr lang="bn-BD" sz="3100" b="1" dirty="0" smtClean="0">
                <a:latin typeface="NikoshBAN" pitchFamily="2" charset="0"/>
                <a:cs typeface="NikoshBAN" pitchFamily="2" charset="0"/>
              </a:rPr>
              <a:t>হিসাব রাখা</a:t>
            </a:r>
            <a:endParaRPr lang="en-US" sz="3100" b="1" dirty="0">
              <a:latin typeface="NikoshBAN" pitchFamily="2" charset="0"/>
              <a:cs typeface="NikoshBAN" pitchFamily="2" charset="0"/>
            </a:endParaRPr>
          </a:p>
        </p:txBody>
      </p:sp>
    </p:spTree>
    <p:extLst>
      <p:ext uri="{BB962C8B-B14F-4D97-AF65-F5344CB8AC3E}">
        <p14:creationId xmlns:p14="http://schemas.microsoft.com/office/powerpoint/2010/main" val="42180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4"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5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par>
                                <p:cTn id="54" presetID="6"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ircle(in)">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801600" cy="7741920"/>
          </a:xfrm>
          <a:prstGeom prst="rect">
            <a:avLst/>
          </a:prstGeom>
        </p:spPr>
      </p:pic>
      <p:sp>
        <p:nvSpPr>
          <p:cNvPr id="3" name="Rectangle 2"/>
          <p:cNvSpPr txBox="1">
            <a:spLocks noChangeArrowheads="1"/>
          </p:cNvSpPr>
          <p:nvPr/>
        </p:nvSpPr>
        <p:spPr bwMode="auto">
          <a:xfrm>
            <a:off x="3276600" y="609600"/>
            <a:ext cx="5059680" cy="500380"/>
          </a:xfrm>
          <a:prstGeom prst="rect">
            <a:avLst/>
          </a:prstGeom>
          <a:noFill/>
          <a:ln w="9525">
            <a:noFill/>
            <a:miter lim="800000"/>
            <a:headEnd/>
            <a:tailEnd/>
          </a:ln>
          <a:effectLst/>
        </p:spPr>
        <p:txBody>
          <a:bodyPr vert="horz" wrap="square" lIns="101882" tIns="50941" rIns="101882" bIns="50941" numCol="1" anchor="ctr" anchorCtr="0" compatLnSpc="1">
            <a:prstTxWarp prst="textPlain">
              <a:avLst/>
            </a:prstTxWarp>
          </a:bodyPr>
          <a:lstStyle/>
          <a:p>
            <a:pPr marL="571500" lvl="0" indent="-571500" algn="ctr">
              <a:buFont typeface="Wingdings" panose="05000000000000000000" pitchFamily="2" charset="2"/>
              <a:buChar char="v"/>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বিজ্ঞানের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উদ্দেশ্য</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endPar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endParaRPr>
          </a:p>
        </p:txBody>
      </p:sp>
      <p:sp>
        <p:nvSpPr>
          <p:cNvPr id="4" name="Rectangle 3"/>
          <p:cNvSpPr/>
          <p:nvPr/>
        </p:nvSpPr>
        <p:spPr>
          <a:xfrm>
            <a:off x="533400" y="3972560"/>
            <a:ext cx="11734800" cy="2688200"/>
          </a:xfrm>
          <a:prstGeom prst="rect">
            <a:avLst/>
          </a:prstGeom>
        </p:spPr>
        <p:txBody>
          <a:bodyPr wrap="square" lIns="101882" tIns="50941" rIns="101882" bIns="50941">
            <a:spAutoFit/>
          </a:bodyPr>
          <a:lstStyle/>
          <a:p>
            <a:r>
              <a:rPr lang="en-US" sz="2800" dirty="0" err="1" smtClean="0">
                <a:latin typeface="NikoshBAN" pitchFamily="2" charset="0"/>
                <a:cs typeface="NikoshBAN" pitchFamily="2" charset="0"/>
              </a:rPr>
              <a:t>ব্যক্তি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প্রতিষ্ঠানে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নির্দিষ্ট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লেনদেন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সংঘটিত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নিরূপণ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অন্যতম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a:t>
            </a:r>
          </a:p>
          <a:p>
            <a:r>
              <a:rPr lang="en-US" sz="2800" b="1" dirty="0" smtClean="0">
                <a:latin typeface="NikoshBAN" pitchFamily="2" charset="0"/>
                <a:cs typeface="NikoshBAN" pitchFamily="2" charset="0"/>
              </a:rPr>
              <a:t>১. </a:t>
            </a:r>
            <a:r>
              <a:rPr lang="en-US" sz="2800" b="1" dirty="0" err="1" smtClean="0">
                <a:latin typeface="NikoshBAN" pitchFamily="2" charset="0"/>
                <a:cs typeface="NikoshBAN" pitchFamily="2" charset="0"/>
              </a:rPr>
              <a:t>লেনদেনের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সুষ্ঠু</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লিপিবদ্ধকরণ</a:t>
            </a:r>
            <a:r>
              <a:rPr lang="en-US" sz="2800" b="1"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সর্বপ্রথম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লেনদেনগুলো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ধারাবাহিকভাবে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বইতে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লিপিবদ্ধ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p>
          <a:p>
            <a:r>
              <a:rPr lang="en-US" sz="2800" b="1" dirty="0" smtClean="0">
                <a:latin typeface="NikoshBAN" pitchFamily="2" charset="0"/>
                <a:cs typeface="NikoshBAN" pitchFamily="2" charset="0"/>
              </a:rPr>
              <a:t>২. </a:t>
            </a:r>
            <a:r>
              <a:rPr lang="en-US" sz="2800" b="1" dirty="0" err="1" smtClean="0">
                <a:latin typeface="NikoshBAN" pitchFamily="2" charset="0"/>
                <a:cs typeface="NikoshBAN" pitchFamily="2" charset="0"/>
              </a:rPr>
              <a:t>ফলাফল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নির্ণয়</a:t>
            </a:r>
            <a:r>
              <a:rPr lang="en-US" sz="2800" b="1"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প্রত্যেক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প্রতিষ্ঠানই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নির্দিষ্ট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কার্যাবলির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আগ্রহী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অর্থনৈতিক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কার্যাবলির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নির্ণয়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বিজ্ঞানেরঅন্যতম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a:t>
            </a:r>
          </a:p>
        </p:txBody>
      </p:sp>
      <p:pic>
        <p:nvPicPr>
          <p:cNvPr id="5" name="Picture 2" descr="E:\New Accounting -9\GFHFGHGFTYTF.jpg"/>
          <p:cNvPicPr>
            <a:picLocks noChangeAspect="1" noChangeArrowheads="1"/>
          </p:cNvPicPr>
          <p:nvPr/>
        </p:nvPicPr>
        <p:blipFill>
          <a:blip r:embed="rId3"/>
          <a:srcRect/>
          <a:stretch>
            <a:fillRect/>
          </a:stretch>
        </p:blipFill>
        <p:spPr bwMode="auto">
          <a:xfrm>
            <a:off x="5013960" y="1381760"/>
            <a:ext cx="2346960" cy="2288540"/>
          </a:xfrm>
          <a:prstGeom prst="rect">
            <a:avLst/>
          </a:prstGeom>
          <a:ln>
            <a:noFill/>
          </a:ln>
          <a:effectLst>
            <a:softEdge rad="112500"/>
          </a:effectLst>
        </p:spPr>
      </p:pic>
      <p:pic>
        <p:nvPicPr>
          <p:cNvPr id="6" name="Picture 5" descr="hh.jpg"/>
          <p:cNvPicPr>
            <a:picLocks noChangeAspect="1"/>
          </p:cNvPicPr>
          <p:nvPr/>
        </p:nvPicPr>
        <p:blipFill>
          <a:blip r:embed="rId4"/>
          <a:stretch>
            <a:fillRect/>
          </a:stretch>
        </p:blipFill>
        <p:spPr>
          <a:xfrm>
            <a:off x="1066800" y="1295400"/>
            <a:ext cx="2773680" cy="2418080"/>
          </a:xfrm>
          <a:prstGeom prst="rect">
            <a:avLst/>
          </a:prstGeom>
          <a:ln>
            <a:noFill/>
          </a:ln>
          <a:effectLst>
            <a:softEdge rad="112500"/>
          </a:effectLst>
        </p:spPr>
      </p:pic>
      <p:pic>
        <p:nvPicPr>
          <p:cNvPr id="7" name="Picture 3" descr="E:\New Accounting -9\1428066775.jpg"/>
          <p:cNvPicPr>
            <a:picLocks noChangeAspect="1" noChangeArrowheads="1"/>
          </p:cNvPicPr>
          <p:nvPr/>
        </p:nvPicPr>
        <p:blipFill>
          <a:blip r:embed="rId5"/>
          <a:srcRect/>
          <a:stretch>
            <a:fillRect/>
          </a:stretch>
        </p:blipFill>
        <p:spPr bwMode="auto">
          <a:xfrm>
            <a:off x="8747760" y="1381760"/>
            <a:ext cx="2453640" cy="2331720"/>
          </a:xfrm>
          <a:prstGeom prst="rect">
            <a:avLst/>
          </a:prstGeom>
          <a:ln>
            <a:noFill/>
          </a:ln>
          <a:effectLst>
            <a:softEdge rad="112500"/>
          </a:effectLst>
        </p:spPr>
      </p:pic>
    </p:spTree>
    <p:extLst>
      <p:ext uri="{BB962C8B-B14F-4D97-AF65-F5344CB8AC3E}">
        <p14:creationId xmlns:p14="http://schemas.microsoft.com/office/powerpoint/2010/main" val="551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4" name="Rectangle 3"/>
          <p:cNvSpPr/>
          <p:nvPr/>
        </p:nvSpPr>
        <p:spPr>
          <a:xfrm>
            <a:off x="640080" y="4219564"/>
            <a:ext cx="11734800" cy="2688200"/>
          </a:xfrm>
          <a:prstGeom prst="rect">
            <a:avLst/>
          </a:prstGeom>
        </p:spPr>
        <p:txBody>
          <a:bodyPr wrap="square" lIns="101882" tIns="50941" rIns="101882" bIns="50941">
            <a:spAutoFit/>
          </a:bodyPr>
          <a:lstStyle/>
          <a:p>
            <a:r>
              <a:rPr lang="en-US" sz="2800" b="1" dirty="0" smtClean="0">
                <a:latin typeface="NikoshBAN" pitchFamily="2" charset="0"/>
                <a:cs typeface="NikoshBAN" pitchFamily="2" charset="0"/>
              </a:rPr>
              <a:t>৩. </a:t>
            </a:r>
            <a:r>
              <a:rPr lang="en-US" sz="2800" b="1" dirty="0" err="1" smtClean="0">
                <a:latin typeface="NikoshBAN" pitchFamily="2" charset="0"/>
                <a:cs typeface="NikoshBAN" pitchFamily="2" charset="0"/>
              </a:rPr>
              <a:t>আর্থিক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অবস্থা</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নিরূপণ</a:t>
            </a:r>
            <a:r>
              <a:rPr lang="en-US" sz="2800" b="1"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নির্দিষ্ট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প্রতিষ্ঠানের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পাওনা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সম্পদ</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তথঅ</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সামগ্রিক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নিরূপণ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প্রধান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a:t>
            </a:r>
          </a:p>
          <a:p>
            <a:r>
              <a:rPr lang="en-US" sz="2800" b="1" dirty="0" smtClean="0">
                <a:latin typeface="NikoshBAN" pitchFamily="2" charset="0"/>
                <a:cs typeface="NikoshBAN" pitchFamily="2" charset="0"/>
              </a:rPr>
              <a:t>৪. </a:t>
            </a:r>
            <a:r>
              <a:rPr lang="en-US" sz="2800" b="1" dirty="0" err="1" smtClean="0">
                <a:latin typeface="NikoshBAN" pitchFamily="2" charset="0"/>
                <a:cs typeface="NikoshBAN" pitchFamily="2" charset="0"/>
              </a:rPr>
              <a:t>অর্থনৈতিক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তথ্য</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পরিবেশন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a:t>
            </a:r>
            <a:r>
              <a:rPr lang="en-US" sz="2800" b="1"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বিবরণী</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প্রতিবেদন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প্রতিষ্ঠানের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যাবতীয়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অর্থনৈতিক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তথ্য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যথাশীঘ্র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সংশ্লিষ্ট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পক্ষকে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a:t>
            </a:r>
          </a:p>
          <a:p>
            <a:r>
              <a:rPr lang="en-US" sz="2800" b="1" dirty="0" smtClean="0">
                <a:latin typeface="NikoshBAN" pitchFamily="2" charset="0"/>
                <a:cs typeface="NikoshBAN" pitchFamily="2" charset="0"/>
              </a:rPr>
              <a:t>৫. </a:t>
            </a:r>
            <a:r>
              <a:rPr lang="en-US" sz="2800" b="1" dirty="0" err="1" smtClean="0">
                <a:latin typeface="NikoshBAN" pitchFamily="2" charset="0"/>
                <a:cs typeface="NikoshBAN" pitchFamily="2" charset="0"/>
              </a:rPr>
              <a:t>অর্থ</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আত্নসা</a:t>
            </a:r>
            <a:r>
              <a:rPr lang="en-US" sz="2800" b="1" dirty="0" smtClean="0">
                <a:latin typeface="NikoshBAN" pitchFamily="2" charset="0"/>
                <a:cs typeface="NikoshBAN" pitchFamily="2" charset="0"/>
              </a:rPr>
              <a:t>ৎ </a:t>
            </a:r>
            <a:r>
              <a:rPr lang="en-US" sz="2800" b="1" dirty="0" err="1" smtClean="0">
                <a:latin typeface="NikoshBAN" pitchFamily="2" charset="0"/>
                <a:cs typeface="NikoshBAN" pitchFamily="2" charset="0"/>
              </a:rPr>
              <a:t>প্রতিরোধ</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নিয়ন্ত্রণ</a:t>
            </a:r>
            <a:r>
              <a:rPr lang="en-US" sz="2800" b="1"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জুয়াচুরির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অর্থ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আত্নসা</a:t>
            </a:r>
            <a:r>
              <a:rPr lang="en-US" sz="2800" dirty="0" smtClean="0">
                <a:latin typeface="NikoshBAN" pitchFamily="2" charset="0"/>
                <a:cs typeface="NikoshBAN" pitchFamily="2" charset="0"/>
              </a:rPr>
              <a:t>ৎ </a:t>
            </a:r>
            <a:r>
              <a:rPr lang="en-US" sz="2800" dirty="0" err="1" smtClean="0">
                <a:latin typeface="NikoshBAN" pitchFamily="2" charset="0"/>
                <a:cs typeface="NikoshBAN" pitchFamily="2" charset="0"/>
              </a:rPr>
              <a:t>ওপ্রতিরোধ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প্রতিষ্ঠানের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নিয়ন্ত্রণে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উদ্দেশ্য</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5" name="Picture 2" descr="E:\New Accounting -9\FGHGHFY.jpg"/>
          <p:cNvPicPr>
            <a:picLocks noChangeAspect="1" noChangeArrowheads="1"/>
          </p:cNvPicPr>
          <p:nvPr/>
        </p:nvPicPr>
        <p:blipFill>
          <a:blip r:embed="rId3"/>
          <a:srcRect/>
          <a:stretch>
            <a:fillRect/>
          </a:stretch>
        </p:blipFill>
        <p:spPr bwMode="auto">
          <a:xfrm>
            <a:off x="4907280" y="1381760"/>
            <a:ext cx="2667000" cy="2677160"/>
          </a:xfrm>
          <a:prstGeom prst="rect">
            <a:avLst/>
          </a:prstGeom>
          <a:ln>
            <a:noFill/>
          </a:ln>
          <a:effectLst>
            <a:softEdge rad="112500"/>
          </a:effectLst>
        </p:spPr>
      </p:pic>
      <p:pic>
        <p:nvPicPr>
          <p:cNvPr id="6" name="Picture 3" descr="D:\New fold E\Teachers,gov,bd OK\Bakti Jibon Ict\indexatmm.jpg"/>
          <p:cNvPicPr>
            <a:picLocks noChangeAspect="1" noChangeArrowheads="1"/>
          </p:cNvPicPr>
          <p:nvPr/>
        </p:nvPicPr>
        <p:blipFill>
          <a:blip r:embed="rId4"/>
          <a:srcRect/>
          <a:stretch>
            <a:fillRect/>
          </a:stretch>
        </p:blipFill>
        <p:spPr bwMode="auto">
          <a:xfrm>
            <a:off x="853440" y="1381760"/>
            <a:ext cx="2987040" cy="2677160"/>
          </a:xfrm>
          <a:prstGeom prst="rect">
            <a:avLst/>
          </a:prstGeom>
          <a:ln>
            <a:noFill/>
          </a:ln>
          <a:effectLst>
            <a:softEdge rad="112500"/>
          </a:effectLst>
        </p:spPr>
      </p:pic>
      <p:pic>
        <p:nvPicPr>
          <p:cNvPr id="7" name="Picture 4" descr="D:\New fold E\Teachers,gov,bd OK\Bakti Jibon Ict\Picture2.png"/>
          <p:cNvPicPr>
            <a:picLocks noChangeAspect="1" noChangeArrowheads="1"/>
          </p:cNvPicPr>
          <p:nvPr/>
        </p:nvPicPr>
        <p:blipFill>
          <a:blip r:embed="rId5"/>
          <a:srcRect/>
          <a:stretch>
            <a:fillRect/>
          </a:stretch>
        </p:blipFill>
        <p:spPr bwMode="auto">
          <a:xfrm>
            <a:off x="8747760" y="1381760"/>
            <a:ext cx="2880360" cy="2677160"/>
          </a:xfrm>
          <a:prstGeom prst="rect">
            <a:avLst/>
          </a:prstGeom>
          <a:ln>
            <a:noFill/>
          </a:ln>
          <a:effectLst>
            <a:softEdge rad="112500"/>
          </a:effectLst>
        </p:spPr>
      </p:pic>
      <p:sp>
        <p:nvSpPr>
          <p:cNvPr id="8" name="Rectangle 2"/>
          <p:cNvSpPr txBox="1">
            <a:spLocks noChangeArrowheads="1"/>
          </p:cNvSpPr>
          <p:nvPr/>
        </p:nvSpPr>
        <p:spPr bwMode="auto">
          <a:xfrm>
            <a:off x="3276600" y="609600"/>
            <a:ext cx="5059680" cy="500380"/>
          </a:xfrm>
          <a:prstGeom prst="rect">
            <a:avLst/>
          </a:prstGeom>
          <a:noFill/>
          <a:ln w="9525">
            <a:noFill/>
            <a:miter lim="800000"/>
            <a:headEnd/>
            <a:tailEnd/>
          </a:ln>
          <a:effectLst/>
        </p:spPr>
        <p:txBody>
          <a:bodyPr vert="horz" wrap="square" lIns="101882" tIns="50941" rIns="101882" bIns="50941" numCol="1" anchor="ctr" anchorCtr="0" compatLnSpc="1">
            <a:prstTxWarp prst="textPlain">
              <a:avLst/>
            </a:prstTxWarp>
          </a:bodyPr>
          <a:lstStyle/>
          <a:p>
            <a:pPr marL="571500" lvl="0" indent="-571500" algn="ctr">
              <a:buFont typeface="Wingdings" panose="05000000000000000000" pitchFamily="2" charset="2"/>
              <a:buChar char="v"/>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বিজ্ঞানের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উদ্দেশ্য</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endPar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endParaRPr>
          </a:p>
        </p:txBody>
      </p:sp>
    </p:spTree>
    <p:extLst>
      <p:ext uri="{BB962C8B-B14F-4D97-AF65-F5344CB8AC3E}">
        <p14:creationId xmlns:p14="http://schemas.microsoft.com/office/powerpoint/2010/main" val="39071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Flowchart: Alternate Process 5"/>
          <p:cNvSpPr/>
          <p:nvPr/>
        </p:nvSpPr>
        <p:spPr>
          <a:xfrm>
            <a:off x="4876800" y="432642"/>
            <a:ext cx="2753790" cy="866776"/>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4600" dirty="0" err="1" smtClean="0">
                <a:ln w="18415" cmpd="sng">
                  <a:solidFill>
                    <a:srgbClr val="FFFFFF"/>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পরিচিতি</a:t>
            </a:r>
            <a:endParaRPr lang="en-US" sz="4600" dirty="0">
              <a:ln w="18415" cmpd="sng">
                <a:solidFill>
                  <a:srgbClr val="FFFFFF"/>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14" name="Picture 3" descr="E:\New Accounting -9\GFHFGHGFTYTF.jpg"/>
          <p:cNvPicPr>
            <a:picLocks noChangeAspect="1" noChangeArrowheads="1"/>
          </p:cNvPicPr>
          <p:nvPr/>
        </p:nvPicPr>
        <p:blipFill>
          <a:blip r:embed="rId4"/>
          <a:srcRect/>
          <a:stretch>
            <a:fillRect/>
          </a:stretch>
        </p:blipFill>
        <p:spPr bwMode="auto">
          <a:xfrm>
            <a:off x="8534400" y="1299418"/>
            <a:ext cx="2234644" cy="2404985"/>
          </a:xfrm>
          <a:prstGeom prst="rect">
            <a:avLst/>
          </a:prstGeom>
          <a:noFill/>
        </p:spPr>
      </p:pic>
      <p:sp>
        <p:nvSpPr>
          <p:cNvPr id="15" name="TextBox 14"/>
          <p:cNvSpPr txBox="1"/>
          <p:nvPr/>
        </p:nvSpPr>
        <p:spPr>
          <a:xfrm>
            <a:off x="6477000" y="3886201"/>
            <a:ext cx="5791200" cy="2872856"/>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1874" tIns="50936" rIns="101874" bIns="50936" rtlCol="0">
            <a:prstTxWarp prst="textPlain">
              <a:avLst/>
            </a:prstTxWarp>
            <a:spAutoFit/>
          </a:bodyPr>
          <a:lstStyle/>
          <a:p>
            <a:pPr algn="ct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বিষয়ঃ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হিসাব</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বিজ্ঞান</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১ম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পত্র</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endPar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endParaRPr>
          </a:p>
          <a:p>
            <a:pPr algn="ct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একাদশ</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ও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দ্বাদ্বশ</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শ্রেণি</a:t>
            </a:r>
          </a:p>
          <a:p>
            <a:pPr algn="ct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অধ্যায়ঃ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প্রথম</a:t>
            </a:r>
            <a:endPar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endParaRPr>
          </a:p>
          <a:p>
            <a:pPr algn="ct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পাঠ</a:t>
            </a: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শিরোনামঃ</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হিসাব</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বিজ্ঞান</a:t>
            </a:r>
            <a:r>
              <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পরিচিতি</a:t>
            </a:r>
            <a:endParaRPr lang="en-US"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endParaRPr>
          </a:p>
          <a:p>
            <a:pPr algn="ctr"/>
            <a:r>
              <a:rPr lang="bn-BD" sz="3600" dirty="0" smtClean="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rPr>
              <a:t>সময়ঃ ৫০মি</a:t>
            </a:r>
            <a:endParaRPr lang="bn-BD" sz="3600" dirty="0">
              <a:ln w="18415" cmpd="sng">
                <a:solidFill>
                  <a:srgbClr val="FFFFFF"/>
                </a:solidFill>
                <a:prstDash val="solid"/>
              </a:ln>
              <a:solidFill>
                <a:srgbClr val="FFFFFF"/>
              </a:solidFill>
              <a:effectLst>
                <a:glow rad="228600">
                  <a:srgbClr val="FF0000">
                    <a:alpha val="40000"/>
                  </a:srgbClr>
                </a:glow>
                <a:outerShdw blurRad="63500" dir="3600000" algn="tl" rotWithShape="0">
                  <a:srgbClr val="000000">
                    <a:alpha val="70000"/>
                  </a:srgbClr>
                </a:outerShdw>
              </a:effectLst>
              <a:latin typeface="NikoshBAN" pitchFamily="2" charset="0"/>
              <a:cs typeface="NikoshBAN" pitchFamily="2" charset="0"/>
            </a:endParaRPr>
          </a:p>
        </p:txBody>
      </p:sp>
      <p:pic>
        <p:nvPicPr>
          <p:cNvPr id="16" name="Picture 15" descr="picture-73310-1440962543"/>
          <p:cNvPicPr>
            <a:picLocks noChangeAspect="1" noChangeArrowheads="1"/>
          </p:cNvPicPr>
          <p:nvPr/>
        </p:nvPicPr>
        <p:blipFill>
          <a:blip r:embed="rId5"/>
          <a:srcRect/>
          <a:stretch>
            <a:fillRect/>
          </a:stretch>
        </p:blipFill>
        <p:spPr bwMode="auto">
          <a:xfrm>
            <a:off x="1524000" y="1271488"/>
            <a:ext cx="2667000" cy="2271447"/>
          </a:xfrm>
          <a:prstGeom prst="rect">
            <a:avLst/>
          </a:prstGeom>
          <a:ln>
            <a:noFill/>
          </a:ln>
          <a:effectLst>
            <a:softEdge rad="112500"/>
          </a:effectLst>
        </p:spPr>
      </p:pic>
      <p:sp>
        <p:nvSpPr>
          <p:cNvPr id="17" name="TextBox 16"/>
          <p:cNvSpPr txBox="1"/>
          <p:nvPr/>
        </p:nvSpPr>
        <p:spPr>
          <a:xfrm>
            <a:off x="838200" y="3733800"/>
            <a:ext cx="5638800" cy="2862322"/>
          </a:xfrm>
          <a:prstGeom prst="rect">
            <a:avLst/>
          </a:prstGeom>
          <a:noFill/>
        </p:spPr>
        <p:txBody>
          <a:bodyPr wrap="square" rtlCol="0">
            <a:prstTxWarp prst="textPlain">
              <a:avLst/>
            </a:prstTxWarp>
            <a:spAutoFit/>
          </a:bodyPr>
          <a:lstStyle/>
          <a:p>
            <a:pPr defTabSz="457172">
              <a:spcBef>
                <a:spcPct val="0"/>
              </a:spcBef>
              <a:defRPr/>
            </a:pP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হারুনর</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রশীদ</a:t>
            </a:r>
            <a:endParaRPr lang="bn-BD"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SutonnyMJ" pitchFamily="2" charset="0"/>
              <a:cs typeface="NikoshBAN" panose="02000000000000000000" pitchFamily="2" charset="0"/>
            </a:endParaRPr>
          </a:p>
          <a:p>
            <a:pPr defTabSz="457172">
              <a:spcBef>
                <a:spcPct val="0"/>
              </a:spcBef>
              <a:defRPr/>
            </a:pP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সহকারী</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শিক্ষক</a:t>
            </a:r>
            <a:endParaRPr lang="bn-BD"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মালেকা</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মমতাজ</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বালিকা</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উচ্চ</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বিদ্যালয়</a:t>
            </a:r>
            <a:r>
              <a:rPr lang="bn-BD"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ছোটরা</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আদর্শসদর</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কুমিল্লা</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BD"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b="1" dirty="0" err="1"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মোবাইলঃ</a:t>
            </a:r>
            <a:r>
              <a:rPr lang="en-US" sz="3600" b="1" dirty="0" smtClean="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০১৮৭১১১৭৩০৮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0480"/>
            <a:ext cx="12786360" cy="7741920"/>
          </a:xfrm>
          <a:prstGeom prst="rect">
            <a:avLst/>
          </a:prstGeom>
        </p:spPr>
      </p:pic>
      <p:sp>
        <p:nvSpPr>
          <p:cNvPr id="16" name="TextBox 1" descr="Purple mesh"/>
          <p:cNvSpPr>
            <a:spLocks noChangeArrowheads="1"/>
          </p:cNvSpPr>
          <p:nvPr/>
        </p:nvSpPr>
        <p:spPr bwMode="auto">
          <a:xfrm>
            <a:off x="2667000" y="400418"/>
            <a:ext cx="6050280" cy="716302"/>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86967" tIns="43484" rIns="86967" bIns="43484">
            <a:prstTxWarp prst="textPlain">
              <a:avLst/>
            </a:prstTxWarp>
            <a:spAutoFit/>
          </a:bodyPr>
          <a:lstStyle/>
          <a:p>
            <a:pPr marL="571500" lvl="0" indent="-571500" algn="ctr">
              <a:buFont typeface="Wingdings" panose="05000000000000000000" pitchFamily="2" charset="2"/>
              <a:buChar char="v"/>
              <a:defRPr/>
            </a:pPr>
            <a:r>
              <a:rPr lang="bn-BD"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হিসাববিজ্ঞান ও এর উৎপত্তির ইতিহাস</a:t>
            </a:r>
            <a:endPar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7" name="Rectangle 16"/>
          <p:cNvSpPr/>
          <p:nvPr/>
        </p:nvSpPr>
        <p:spPr>
          <a:xfrm>
            <a:off x="426720" y="3641491"/>
            <a:ext cx="11521440" cy="3119087"/>
          </a:xfrm>
          <a:prstGeom prst="rect">
            <a:avLst/>
          </a:prstGeom>
        </p:spPr>
        <p:txBody>
          <a:bodyPr wrap="square" lIns="101882" tIns="50941" rIns="101882" bIns="50941">
            <a:spAutoFit/>
          </a:bodyPr>
          <a:lstStyle/>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উৎপত্তি</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বিবর্তনের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বৈশিষ্ট্য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a:t>
            </a:r>
            <a:r>
              <a:rPr lang="en-US" sz="2800" dirty="0" smtClean="0">
                <a:latin typeface="NikoshBAN" pitchFamily="2" charset="0"/>
                <a:cs typeface="NikoshBAN" pitchFamily="2" charset="0"/>
              </a:rPr>
              <a:t> ৪০০০ </a:t>
            </a:r>
            <a:r>
              <a:rPr lang="en-US" sz="2800" dirty="0" err="1" smtClean="0">
                <a:latin typeface="NikoshBAN" pitchFamily="2" charset="0"/>
                <a:cs typeface="NikoshBAN" pitchFamily="2" charset="0"/>
              </a:rPr>
              <a:t>হাজার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বছরের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ইতিহাসকে</a:t>
            </a:r>
            <a:r>
              <a:rPr lang="en-US" sz="2800" dirty="0" smtClean="0">
                <a:latin typeface="NikoshBAN" pitchFamily="2" charset="0"/>
                <a:cs typeface="NikoshBAN" pitchFamily="2" charset="0"/>
              </a:rPr>
              <a:t> ১৯৯৪ </a:t>
            </a:r>
            <a:r>
              <a:rPr lang="en-US" sz="2800" dirty="0" err="1" smtClean="0">
                <a:latin typeface="NikoshBAN" pitchFamily="2" charset="0"/>
                <a:cs typeface="NikoshBAN" pitchFamily="2" charset="0"/>
              </a:rPr>
              <a:t>সালের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সূচনাকাল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a:t>
            </a:r>
            <a:r>
              <a:rPr lang="en-US" sz="2800" dirty="0" smtClean="0">
                <a:latin typeface="NikoshBAN" pitchFamily="2" charset="0"/>
                <a:cs typeface="NikoshBAN" pitchFamily="2" charset="0"/>
              </a:rPr>
              <a:t> । এ </a:t>
            </a:r>
            <a:r>
              <a:rPr lang="en-US" sz="2800" dirty="0" err="1" smtClean="0">
                <a:latin typeface="NikoshBAN" pitchFamily="2" charset="0"/>
                <a:cs typeface="NikoshBAN" pitchFamily="2" charset="0"/>
              </a:rPr>
              <a:t>সময়কে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a:t>
            </a:r>
            <a:r>
              <a:rPr lang="en-US" sz="2800" dirty="0" smtClean="0">
                <a:latin typeface="NikoshBAN" pitchFamily="2" charset="0"/>
                <a:cs typeface="NikoshBAN" pitchFamily="2" charset="0"/>
              </a:rPr>
              <a:t> ।</a:t>
            </a:r>
          </a:p>
          <a:p>
            <a:r>
              <a:rPr lang="en-US" sz="2800" dirty="0" smtClean="0">
                <a:latin typeface="NikoshBAN" pitchFamily="2" charset="0"/>
                <a:cs typeface="NikoshBAN" pitchFamily="2" charset="0"/>
              </a:rPr>
              <a:t>১। </a:t>
            </a:r>
            <a:r>
              <a:rPr lang="en-US" sz="2800" dirty="0" err="1" smtClean="0">
                <a:latin typeface="NikoshBAN" pitchFamily="2" charset="0"/>
                <a:cs typeface="NikoshBAN" pitchFamily="2" charset="0"/>
              </a:rPr>
              <a:t>প্রস্তর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প্রস্তর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পাহাড়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পর্বত</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গুহায়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পশু</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জীবিকা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নির্বাহ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তখন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গাছের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পাথর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খণ্ডে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পাহাড়ে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গুহার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চিন্হ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দৈনন্দিন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রাখতো</a:t>
            </a:r>
            <a:r>
              <a:rPr lang="en-US" sz="2800" dirty="0" smtClean="0">
                <a:latin typeface="NikoshBAN" pitchFamily="2" charset="0"/>
                <a:cs typeface="NikoshBAN" pitchFamily="2" charset="0"/>
              </a:rPr>
              <a:t> ।</a:t>
            </a:r>
          </a:p>
          <a:p>
            <a:r>
              <a:rPr lang="en-US" sz="2800" dirty="0" smtClean="0">
                <a:latin typeface="NikoshBAN" pitchFamily="2" charset="0"/>
                <a:cs typeface="NikoshBAN" pitchFamily="2" charset="0"/>
              </a:rPr>
              <a:t>২। </a:t>
            </a:r>
            <a:r>
              <a:rPr lang="en-US" sz="2800" dirty="0" err="1" smtClean="0">
                <a:latin typeface="NikoshBAN" pitchFamily="2" charset="0"/>
                <a:cs typeface="NikoshBAN" pitchFamily="2" charset="0"/>
              </a:rPr>
              <a:t>প্রাচীন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মানুষের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সামাজিক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জীবন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সূচনা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 এ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কেটে</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রশিতে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রাখতো</a:t>
            </a:r>
            <a:r>
              <a:rPr lang="en-US" sz="2800" dirty="0" smtClean="0">
                <a:latin typeface="NikoshBAN" pitchFamily="2" charset="0"/>
                <a:cs typeface="NikoshBAN" pitchFamily="2" charset="0"/>
              </a:rPr>
              <a:t> । </a:t>
            </a:r>
          </a:p>
        </p:txBody>
      </p:sp>
      <p:grpSp>
        <p:nvGrpSpPr>
          <p:cNvPr id="18" name="Group 17"/>
          <p:cNvGrpSpPr/>
          <p:nvPr/>
        </p:nvGrpSpPr>
        <p:grpSpPr>
          <a:xfrm>
            <a:off x="853440" y="1381761"/>
            <a:ext cx="5440680" cy="2159000"/>
            <a:chOff x="457200" y="1219201"/>
            <a:chExt cx="4038600" cy="1905000"/>
          </a:xfrm>
        </p:grpSpPr>
        <p:pic>
          <p:nvPicPr>
            <p:cNvPr id="19" name="Picture 18" descr="errererere.jpg"/>
            <p:cNvPicPr>
              <a:picLocks noChangeAspect="1"/>
            </p:cNvPicPr>
            <p:nvPr/>
          </p:nvPicPr>
          <p:blipFill>
            <a:blip r:embed="rId3"/>
            <a:stretch>
              <a:fillRect/>
            </a:stretch>
          </p:blipFill>
          <p:spPr>
            <a:xfrm>
              <a:off x="457200" y="1219201"/>
              <a:ext cx="2209800" cy="1905000"/>
            </a:xfrm>
            <a:prstGeom prst="rect">
              <a:avLst/>
            </a:prstGeom>
            <a:ln>
              <a:noFill/>
            </a:ln>
            <a:effectLst>
              <a:softEdge rad="112500"/>
            </a:effectLst>
          </p:spPr>
        </p:pic>
        <p:pic>
          <p:nvPicPr>
            <p:cNvPr id="20" name="Picture 4"/>
            <p:cNvPicPr>
              <a:picLocks noChangeAspect="1" noChangeArrowheads="1"/>
            </p:cNvPicPr>
            <p:nvPr/>
          </p:nvPicPr>
          <p:blipFill>
            <a:blip r:embed="rId4" cstate="print"/>
            <a:srcRect/>
            <a:stretch>
              <a:fillRect/>
            </a:stretch>
          </p:blipFill>
          <p:spPr bwMode="auto">
            <a:xfrm>
              <a:off x="2667000" y="1219201"/>
              <a:ext cx="1828800" cy="1905000"/>
            </a:xfrm>
            <a:prstGeom prst="rect">
              <a:avLst/>
            </a:prstGeom>
            <a:ln>
              <a:noFill/>
            </a:ln>
            <a:effectLst>
              <a:softEdge rad="112500"/>
            </a:effectLst>
          </p:spPr>
        </p:pic>
      </p:grpSp>
      <p:grpSp>
        <p:nvGrpSpPr>
          <p:cNvPr id="21" name="Group 20"/>
          <p:cNvGrpSpPr/>
          <p:nvPr/>
        </p:nvGrpSpPr>
        <p:grpSpPr>
          <a:xfrm>
            <a:off x="6720840" y="1381760"/>
            <a:ext cx="5334000" cy="2245360"/>
            <a:chOff x="4876800" y="1219200"/>
            <a:chExt cx="4038600" cy="1981200"/>
          </a:xfrm>
        </p:grpSpPr>
        <p:pic>
          <p:nvPicPr>
            <p:cNvPr id="22" name="Picture 21" descr="ytuytuyiyg.jpg"/>
            <p:cNvPicPr>
              <a:picLocks noChangeAspect="1"/>
            </p:cNvPicPr>
            <p:nvPr/>
          </p:nvPicPr>
          <p:blipFill>
            <a:blip r:embed="rId5"/>
            <a:stretch>
              <a:fillRect/>
            </a:stretch>
          </p:blipFill>
          <p:spPr>
            <a:xfrm>
              <a:off x="6934200" y="1219200"/>
              <a:ext cx="1981200" cy="1981200"/>
            </a:xfrm>
            <a:prstGeom prst="rect">
              <a:avLst/>
            </a:prstGeom>
            <a:ln>
              <a:noFill/>
            </a:ln>
            <a:effectLst>
              <a:softEdge rad="112500"/>
            </a:effectLst>
          </p:spPr>
        </p:pic>
        <p:pic>
          <p:nvPicPr>
            <p:cNvPr id="23" name="Picture 4"/>
            <p:cNvPicPr>
              <a:picLocks noChangeAspect="1" noChangeArrowheads="1"/>
            </p:cNvPicPr>
            <p:nvPr/>
          </p:nvPicPr>
          <p:blipFill>
            <a:blip r:embed="rId6"/>
            <a:srcRect/>
            <a:stretch>
              <a:fillRect/>
            </a:stretch>
          </p:blipFill>
          <p:spPr bwMode="auto">
            <a:xfrm>
              <a:off x="4876800" y="1219200"/>
              <a:ext cx="2100262" cy="1981200"/>
            </a:xfrm>
            <a:prstGeom prst="rect">
              <a:avLst/>
            </a:prstGeom>
            <a:ln>
              <a:noFill/>
            </a:ln>
            <a:effectLst>
              <a:softEdge rad="112500"/>
            </a:effectLst>
          </p:spPr>
        </p:pic>
      </p:grpSp>
    </p:spTree>
    <p:extLst>
      <p:ext uri="{BB962C8B-B14F-4D97-AF65-F5344CB8AC3E}">
        <p14:creationId xmlns:p14="http://schemas.microsoft.com/office/powerpoint/2010/main" val="38012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801600" cy="7757160"/>
          </a:xfrm>
          <a:prstGeom prst="rect">
            <a:avLst/>
          </a:prstGeom>
        </p:spPr>
      </p:pic>
      <p:sp>
        <p:nvSpPr>
          <p:cNvPr id="4" name="Rectangle 3"/>
          <p:cNvSpPr/>
          <p:nvPr/>
        </p:nvSpPr>
        <p:spPr>
          <a:xfrm>
            <a:off x="746760" y="4318001"/>
            <a:ext cx="11521440" cy="2688200"/>
          </a:xfrm>
          <a:prstGeom prst="rect">
            <a:avLst/>
          </a:prstGeom>
        </p:spPr>
        <p:txBody>
          <a:bodyPr wrap="square" lIns="101882" tIns="50941" rIns="101882" bIns="50941">
            <a:spAutoFit/>
          </a:bodyPr>
          <a:lstStyle/>
          <a:p>
            <a:r>
              <a:rPr lang="en-US" sz="2800" dirty="0" smtClean="0">
                <a:latin typeface="NikoshBAN" pitchFamily="2" charset="0"/>
                <a:cs typeface="NikoshBAN" pitchFamily="2" charset="0"/>
              </a:rPr>
              <a:t>৩। </a:t>
            </a:r>
            <a:r>
              <a:rPr lang="en-US" sz="2800" dirty="0" err="1" smtClean="0">
                <a:latin typeface="NikoshBAN" pitchFamily="2" charset="0"/>
                <a:cs typeface="NikoshBAN" pitchFamily="2" charset="0"/>
              </a:rPr>
              <a:t>বিনিময়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মানুষের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মেটানোর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তাগিদে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বিনিময়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হওয়ার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ব্যবস্থার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অগ্রগতি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সাধিত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বিনিময়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হিসাবরক্ষণের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বিনিময়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অভিহিত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a:t>
            </a:r>
          </a:p>
          <a:p>
            <a:r>
              <a:rPr lang="en-US" sz="2800" dirty="0" smtClean="0">
                <a:latin typeface="NikoshBAN" pitchFamily="2" charset="0"/>
                <a:cs typeface="NikoshBAN" pitchFamily="2" charset="0"/>
              </a:rPr>
              <a:t>৪। </a:t>
            </a:r>
            <a:r>
              <a:rPr lang="en-US" sz="2800" dirty="0" err="1" smtClean="0">
                <a:latin typeface="NikoshBAN" pitchFamily="2" charset="0"/>
                <a:cs typeface="NikoshBAN" pitchFamily="2" charset="0"/>
              </a:rPr>
              <a:t>মুদ্রা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সময়ের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বিবর্তনে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কালক্রমে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প্রচলন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en-US" sz="2800" dirty="0" smtClean="0">
                <a:latin typeface="NikoshBAN" pitchFamily="2" charset="0"/>
                <a:cs typeface="NikoshBAN" pitchFamily="2" charset="0"/>
              </a:rPr>
              <a:t> । এ </a:t>
            </a:r>
            <a:r>
              <a:rPr lang="en-US" sz="2800" dirty="0" err="1" smtClean="0">
                <a:latin typeface="NikoshBAN" pitchFamily="2" charset="0"/>
                <a:cs typeface="NikoshBAN" pitchFamily="2" charset="0"/>
              </a:rPr>
              <a:t>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শিল্প</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বাবসায়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বাণিজ্যের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ঘটে</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লেনদেন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নিষ্পত্তিতে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মুদ্রার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চামড়ার</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গাছের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পাতায়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যাবতীয়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বিক্রয়</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পণ্যসামগ্রির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 </a:t>
            </a:r>
            <a:endParaRPr lang="en-US" sz="2800" dirty="0">
              <a:latin typeface="NikoshBAN" pitchFamily="2" charset="0"/>
              <a:cs typeface="NikoshBAN" pitchFamily="2" charset="0"/>
            </a:endParaRPr>
          </a:p>
        </p:txBody>
      </p:sp>
      <p:grpSp>
        <p:nvGrpSpPr>
          <p:cNvPr id="5" name="Group 4"/>
          <p:cNvGrpSpPr/>
          <p:nvPr/>
        </p:nvGrpSpPr>
        <p:grpSpPr>
          <a:xfrm>
            <a:off x="640080" y="1468120"/>
            <a:ext cx="11148060" cy="2504440"/>
            <a:chOff x="457200" y="1295400"/>
            <a:chExt cx="7962900" cy="2209800"/>
          </a:xfrm>
        </p:grpSpPr>
        <p:pic>
          <p:nvPicPr>
            <p:cNvPr id="6" name="Picture 5" descr="bnvnbvnvnbmm.jpg"/>
            <p:cNvPicPr>
              <a:picLocks noChangeAspect="1"/>
            </p:cNvPicPr>
            <p:nvPr/>
          </p:nvPicPr>
          <p:blipFill>
            <a:blip r:embed="rId3"/>
            <a:stretch>
              <a:fillRect/>
            </a:stretch>
          </p:blipFill>
          <p:spPr>
            <a:xfrm>
              <a:off x="457200" y="1295400"/>
              <a:ext cx="2362200" cy="2209800"/>
            </a:xfrm>
            <a:prstGeom prst="rect">
              <a:avLst/>
            </a:prstGeom>
            <a:ln>
              <a:noFill/>
            </a:ln>
            <a:effectLst>
              <a:softEdge rad="112500"/>
            </a:effectLst>
          </p:spPr>
        </p:pic>
        <p:pic>
          <p:nvPicPr>
            <p:cNvPr id="7" name="Picture 6" descr="hh.jpg"/>
            <p:cNvPicPr>
              <a:picLocks noChangeAspect="1"/>
            </p:cNvPicPr>
            <p:nvPr/>
          </p:nvPicPr>
          <p:blipFill>
            <a:blip r:embed="rId4"/>
            <a:stretch>
              <a:fillRect/>
            </a:stretch>
          </p:blipFill>
          <p:spPr>
            <a:xfrm>
              <a:off x="2819400" y="1295400"/>
              <a:ext cx="2743200" cy="2209800"/>
            </a:xfrm>
            <a:prstGeom prst="rect">
              <a:avLst/>
            </a:prstGeom>
            <a:ln>
              <a:noFill/>
            </a:ln>
            <a:effectLst>
              <a:softEdge rad="112500"/>
            </a:effectLst>
          </p:spPr>
        </p:pic>
        <p:pic>
          <p:nvPicPr>
            <p:cNvPr id="8" name="Picture 7" descr="ewrerwerewrwrwrwreww.jpg"/>
            <p:cNvPicPr>
              <a:picLocks noChangeAspect="1"/>
            </p:cNvPicPr>
            <p:nvPr/>
          </p:nvPicPr>
          <p:blipFill>
            <a:blip r:embed="rId5"/>
            <a:stretch>
              <a:fillRect/>
            </a:stretch>
          </p:blipFill>
          <p:spPr>
            <a:xfrm>
              <a:off x="5562600" y="1295400"/>
              <a:ext cx="2857500" cy="2209800"/>
            </a:xfrm>
            <a:prstGeom prst="rect">
              <a:avLst/>
            </a:prstGeom>
            <a:ln>
              <a:noFill/>
            </a:ln>
            <a:effectLst>
              <a:softEdge rad="112500"/>
            </a:effectLst>
          </p:spPr>
        </p:pic>
      </p:grpSp>
      <p:sp>
        <p:nvSpPr>
          <p:cNvPr id="9" name="TextBox 1" descr="Purple mesh"/>
          <p:cNvSpPr>
            <a:spLocks noChangeArrowheads="1"/>
          </p:cNvSpPr>
          <p:nvPr/>
        </p:nvSpPr>
        <p:spPr bwMode="auto">
          <a:xfrm>
            <a:off x="2667000" y="400418"/>
            <a:ext cx="6050280" cy="716302"/>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86967" tIns="43484" rIns="86967" bIns="43484">
            <a:prstTxWarp prst="textPlain">
              <a:avLst/>
            </a:prstTxWarp>
            <a:spAutoFit/>
          </a:bodyPr>
          <a:lstStyle/>
          <a:p>
            <a:pPr marL="571500" lvl="0" indent="-571500" algn="ctr">
              <a:buFont typeface="Wingdings" panose="05000000000000000000" pitchFamily="2" charset="2"/>
              <a:buChar char="v"/>
              <a:defRPr/>
            </a:pPr>
            <a:r>
              <a:rPr lang="bn-BD"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হিসাববিজ্ঞান ও এর উৎপত্তির ইতিহাস</a:t>
            </a:r>
            <a:endPar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231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5" name="Flowchart: Alternate Process 4"/>
          <p:cNvSpPr/>
          <p:nvPr/>
        </p:nvSpPr>
        <p:spPr>
          <a:xfrm>
            <a:off x="2743200" y="451151"/>
            <a:ext cx="6612172" cy="569276"/>
          </a:xfrm>
          <a:prstGeom prst="flowChartAlternateProcess">
            <a:avLst/>
          </a:prstGeom>
          <a:noFill/>
          <a:ln>
            <a:noFill/>
          </a:ln>
          <a:effectLst>
            <a:outerShdw blurRad="107950" dist="12700" dir="5400000" algn="ctr">
              <a:srgbClr val="000000"/>
            </a:outerShdw>
          </a:effectLst>
        </p:spPr>
        <p:txBody>
          <a:bodyPr wrap="none" lIns="101882" tIns="50941" rIns="101882" bIns="50941">
            <a:prstTxWarp prst="textPlain">
              <a:avLst/>
            </a:prstTxWarp>
            <a:spAutoFit/>
          </a:bodyPr>
          <a:lstStyle/>
          <a:p>
            <a:pPr marL="571500" indent="-571500">
              <a:buFont typeface="Wingdings" panose="05000000000000000000" pitchFamily="2" charset="2"/>
              <a:buChar char="v"/>
            </a:pPr>
            <a:r>
              <a:rPr lang="bn-BD" sz="36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 </a:t>
            </a:r>
            <a:r>
              <a:rPr lang="en-US" sz="3600" dirty="0" err="1"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a:t>
            </a:r>
            <a:r>
              <a:rPr lang="en-US" sz="36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কারণে হিসাবরক্ষণ করা হয়ে থাকে</a:t>
            </a:r>
            <a:endParaRPr lang="en-US" sz="3600" dirty="0">
              <a:ln w="18415" cmpd="sng">
                <a:solidFill>
                  <a:srgbClr val="FFFF00"/>
                </a:solidFill>
                <a:prstDash val="solid"/>
              </a:ln>
            </a:endParaRPr>
          </a:p>
        </p:txBody>
      </p:sp>
      <p:sp>
        <p:nvSpPr>
          <p:cNvPr id="6" name="Rectangle 5"/>
          <p:cNvSpPr/>
          <p:nvPr/>
        </p:nvSpPr>
        <p:spPr>
          <a:xfrm>
            <a:off x="762000" y="1320552"/>
            <a:ext cx="11521440" cy="2093242"/>
          </a:xfrm>
          <a:prstGeom prst="rect">
            <a:avLst/>
          </a:prstGeom>
        </p:spPr>
        <p:txBody>
          <a:bodyPr wrap="square" lIns="101882" tIns="50941" rIns="101882" bIns="50941">
            <a:prstTxWarp prst="textPlain">
              <a:avLst/>
            </a:prstTxWarp>
            <a:spAutoFit/>
          </a:bodyPr>
          <a:lstStyle/>
          <a:p>
            <a:pPr algn="just" fontAlgn="auto">
              <a:spcAft>
                <a:spcPts val="0"/>
              </a:spcAft>
              <a:defRPr/>
            </a:pPr>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যে কলাকৌশল ও নিয়ম নীতির সাহায্যে ব্যবসায়িক লেনদেন সমূহ হিসাবের খাতায় বা বহিতে সঠিকভাবে লিপিবদ্ধ করে রাখা হয় যাতে নির্দিষ্ট সময়ের পর লেনদেনের প্রকৃতি ও ফলাফল এবং সঠিক আর্থিক অবস্থা নিরুপণ করা যায় তাকে হিসাববিজ্ঞান বা হিসাবরক্ষণ বলে।</a:t>
            </a:r>
            <a:endParaRPr lang="en-US" sz="31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Rounded Rectangle 6"/>
          <p:cNvSpPr/>
          <p:nvPr/>
        </p:nvSpPr>
        <p:spPr>
          <a:xfrm>
            <a:off x="1493520" y="4404360"/>
            <a:ext cx="5334000" cy="69088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 </a:t>
            </a:r>
            <a:r>
              <a:rPr lang="bn-BD"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সঠিকভাবে লিপিবদ্ধ করে রাখা</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ounded Rectangle 7"/>
          <p:cNvSpPr/>
          <p:nvPr/>
        </p:nvSpPr>
        <p:spPr>
          <a:xfrm>
            <a:off x="1493520" y="5095240"/>
            <a:ext cx="4160520" cy="69088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নির্দিষ্ট</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সময়</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1493520" y="5786120"/>
            <a:ext cx="4267200" cy="69088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ফলাফল</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তৈরী</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ounded Rectangle 9"/>
          <p:cNvSpPr/>
          <p:nvPr/>
        </p:nvSpPr>
        <p:spPr>
          <a:xfrm>
            <a:off x="1493520" y="6477000"/>
            <a:ext cx="4800600" cy="69088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৪.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আর্থিক</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অবস্থা</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নিরূপন</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1493520" y="3738475"/>
            <a:ext cx="6704328" cy="579931"/>
          </a:xfrm>
          <a:prstGeom prst="rect">
            <a:avLst/>
          </a:prstGeom>
        </p:spPr>
        <p:txBody>
          <a:bodyPr wrap="none" lIns="101882" tIns="50941" rIns="101882" bIns="50941">
            <a:spAutoFit/>
          </a:bodyPr>
          <a:lstStyle/>
          <a:p>
            <a:pPr marL="457200" indent="-457200" algn="just" fontAlgn="auto">
              <a:spcAft>
                <a:spcPts val="0"/>
              </a:spcAft>
              <a:buFont typeface="Wingdings" panose="05000000000000000000" pitchFamily="2" charset="2"/>
              <a:buChar char="§"/>
              <a:defRPr/>
            </a:pP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নিন্মলিখিত</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কারনে</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হিসাব</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রক্ষন</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করা</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হয়ে</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3100" dirty="0" err="1"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থাকেঃ</a:t>
            </a:r>
            <a:r>
              <a:rPr lang="en-US" sz="31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a:t>
            </a:r>
          </a:p>
        </p:txBody>
      </p:sp>
    </p:spTree>
    <p:extLst>
      <p:ext uri="{BB962C8B-B14F-4D97-AF65-F5344CB8AC3E}">
        <p14:creationId xmlns:p14="http://schemas.microsoft.com/office/powerpoint/2010/main" val="94099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5" name="Rectangle 4"/>
          <p:cNvSpPr/>
          <p:nvPr/>
        </p:nvSpPr>
        <p:spPr>
          <a:xfrm>
            <a:off x="1066800" y="2209800"/>
            <a:ext cx="11049000" cy="5247178"/>
          </a:xfrm>
          <a:prstGeom prst="rect">
            <a:avLst/>
          </a:prstGeom>
        </p:spPr>
        <p:txBody>
          <a:bodyPr wrap="square" lIns="101882" tIns="50941" rIns="101882" bIns="50941">
            <a:prstTxWarp prst="textPlain">
              <a:avLst/>
            </a:prstTxWarp>
            <a:spAutoFit/>
          </a:bodyPr>
          <a:lstStyle/>
          <a:p>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প্রশ্ন</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হিসাববিজ্ঞানের যাত্রা প্রথম কোথায় শুরু হয়?</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হিসাববিজ্ঞানের প্রথম যাত্রা শুরু হয় ভেনিস শহরে।</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দুই তরফা দাখিলা পদ্ধতির উৎপত্তি কবে হয়?</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দুই তরফা দাখিলা পদ্ধতির উৎপত্তি হয় ১৪৯৪ সালে।</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আধুনিক হিসাববিজ্ঞানের প্রবর্তক কে?</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আধুনিক হিসাববিজ্ঞানের প্রবর্তক হচ্ছেন লুকা প্যাসিওলি।</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প্রাচীনকালে মানুষ কীভাবে হিসাব রাখত?</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প্রাচীনকালে মানুষ পাথরে বা গুহায় দাগ কেটে হিসাব রাখত।</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লুকা প্যাসিওলি কোথায় জন্মগ্রহণ করেন?</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আধুনিক হিসাববিজ্ঞানের জনক লুকা প্যাসিওলি ইতালিতে জন্মগ্রহণ করেন।</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কত</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শতাব্দী</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থেকে</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হিসাবের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আধুনিক</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যাত্রা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শুরু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১৯৫০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সালের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পরবর্তী</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সময়কে</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হিসাবের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আধুনিক</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কাল</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অভিহিত</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প্রশ্ন: আধুনিক হিসাববিজ্ঞানের মূল ভিত্তি কী?</a:t>
            </a:r>
            <a:b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br>
            <a:r>
              <a:rPr lang="as-IN" sz="2400" dirty="0" smtClean="0">
                <a:ln w="0"/>
                <a:effectLst>
                  <a:outerShdw blurRad="38100" dist="19050" dir="2700000" algn="tl" rotWithShape="0">
                    <a:schemeClr val="dk1">
                      <a:alpha val="40000"/>
                    </a:schemeClr>
                  </a:outerShdw>
                </a:effectLst>
                <a:latin typeface="NikoshBAN" pitchFamily="2" charset="0"/>
                <a:cs typeface="NikoshBAN" pitchFamily="2" charset="0"/>
              </a:rPr>
              <a:t>উত্তর: দুই তরফা দাখিলা পদ্ধতি।</a:t>
            </a:r>
            <a:endParaRPr lang="en-US" sz="2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Rectangle 2"/>
          <p:cNvSpPr txBox="1">
            <a:spLocks noChangeArrowheads="1"/>
          </p:cNvSpPr>
          <p:nvPr/>
        </p:nvSpPr>
        <p:spPr bwMode="auto">
          <a:xfrm>
            <a:off x="3733800" y="381000"/>
            <a:ext cx="4343400" cy="457200"/>
          </a:xfrm>
          <a:prstGeom prst="rect">
            <a:avLst/>
          </a:prstGeom>
          <a:noFill/>
          <a:ln w="9525">
            <a:noFill/>
            <a:miter lim="800000"/>
            <a:headEnd/>
            <a:tailEnd/>
          </a:ln>
          <a:effectLst>
            <a:glow rad="228600">
              <a:schemeClr val="accent4">
                <a:satMod val="175000"/>
                <a:alpha val="40000"/>
              </a:schemeClr>
            </a:glow>
          </a:effectLst>
        </p:spPr>
        <p:txBody>
          <a:bodyPr vert="horz" wrap="square" lIns="101882" tIns="50941" rIns="101882" bIns="50941" numCol="1" anchor="ctr" anchorCtr="0" compatLnSpc="1">
            <a:prstTxWarp prst="textPlain">
              <a:avLst/>
            </a:prstTxWarp>
          </a:bodyPr>
          <a:lstStyle/>
          <a:p>
            <a:pPr marL="571500" indent="-571500" defTabSz="1018824">
              <a:buFont typeface="Wingdings" panose="05000000000000000000" pitchFamily="2" charset="2"/>
              <a:buChar char="v"/>
              <a:defRPr/>
            </a:pPr>
            <a:r>
              <a:rPr lang="bn-BD"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rPr>
              <a:t>হিসাববিজ্ঞা</a:t>
            </a:r>
            <a:r>
              <a:rPr lang="en-US" sz="3600" kern="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rPr>
              <a:t>নের</a:t>
            </a:r>
            <a:r>
              <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rPr>
              <a:t> </a:t>
            </a:r>
            <a:r>
              <a:rPr lang="en-US" sz="3600" kern="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rPr>
              <a:t>ধারনা</a:t>
            </a:r>
            <a:endParaRPr lang="en-US" sz="3600" kern="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ea typeface="+mj-ea"/>
              <a:cs typeface="NikoshBAN" pitchFamily="2" charset="0"/>
            </a:endParaRPr>
          </a:p>
        </p:txBody>
      </p:sp>
      <p:sp>
        <p:nvSpPr>
          <p:cNvPr id="7" name="TextBox 6"/>
          <p:cNvSpPr txBox="1"/>
          <p:nvPr/>
        </p:nvSpPr>
        <p:spPr>
          <a:xfrm>
            <a:off x="1257300" y="1144472"/>
            <a:ext cx="9296400" cy="1217728"/>
          </a:xfrm>
          <a:prstGeom prst="rect">
            <a:avLst/>
          </a:prstGeom>
          <a:noFill/>
        </p:spPr>
        <p:txBody>
          <a:bodyPr wrap="square" lIns="101882" tIns="50941" rIns="101882" bIns="50941" rtlCol="0">
            <a:spAutoFit/>
          </a:bodyPr>
          <a:lstStyle/>
          <a:p>
            <a:pPr algn="ct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হিসাববিজ্ঞান</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হচ্ছে</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একটি</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শাস্ত্র</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যেখানে</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ব্যবসায়ে</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সংঘঠিত</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সকল</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আর্থিক</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ঘটনার</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সামগ্রিক</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প্রভাব</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ফলাফল</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নির্ণয়ের</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পদ্ধতি</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কৌশল</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সম্পর্কে</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আলোচনা</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smtClean="0">
                <a:ln w="0"/>
                <a:effectLst>
                  <a:outerShdw blurRad="38100" dist="19050" dir="2700000" algn="tl" rotWithShape="0">
                    <a:schemeClr val="dk1">
                      <a:alpha val="40000"/>
                    </a:schemeClr>
                  </a:outerShdw>
                </a:effectLst>
                <a:latin typeface="NikoshBAN" pitchFamily="2" charset="0"/>
                <a:cs typeface="NikoshBAN" pitchFamily="2" charset="0"/>
              </a:rPr>
              <a:t>হয়</a:t>
            </a:r>
            <a:r>
              <a:rPr lang="en-US" sz="2700" dirty="0" smtClean="0">
                <a:ln w="0"/>
                <a:effectLst>
                  <a:outerShdw blurRad="38100" dist="19050" dir="2700000" algn="tl" rotWithShape="0">
                    <a:schemeClr val="dk1">
                      <a:alpha val="40000"/>
                    </a:schemeClr>
                  </a:outerShdw>
                </a:effectLst>
                <a:latin typeface="NikoshBAN" pitchFamily="2" charset="0"/>
                <a:cs typeface="NikoshBAN" pitchFamily="2" charset="0"/>
              </a:rPr>
              <a:t> । </a:t>
            </a:r>
            <a:endParaRPr lang="en-US" sz="27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15049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41920"/>
          </a:xfrm>
          <a:prstGeom prst="rect">
            <a:avLst/>
          </a:prstGeom>
        </p:spPr>
      </p:pic>
      <p:sp>
        <p:nvSpPr>
          <p:cNvPr id="5" name="Rectangle 4"/>
          <p:cNvSpPr/>
          <p:nvPr/>
        </p:nvSpPr>
        <p:spPr>
          <a:xfrm>
            <a:off x="4267200" y="454147"/>
            <a:ext cx="2971800" cy="685800"/>
          </a:xfrm>
          <a:prstGeom prst="rect">
            <a:avLst/>
          </a:prstGeom>
        </p:spPr>
        <p:txBody>
          <a:bodyPr wrap="none">
            <a:prstTxWarp prst="textPlain">
              <a:avLst/>
            </a:prstTxWarp>
            <a:spAutoFit/>
          </a:bodyPr>
          <a:lstStyle/>
          <a:p>
            <a:r>
              <a:rPr lang="en-US" sz="32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জোড়ায়</a:t>
            </a:r>
            <a:r>
              <a:rPr lang="en-US" sz="3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কাজ</a:t>
            </a:r>
            <a:endParaRPr lang="en-US" sz="32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endParaRPr>
          </a:p>
        </p:txBody>
      </p:sp>
      <p:pic>
        <p:nvPicPr>
          <p:cNvPr id="6" name="Picture 1" descr="C:\Users\harunnccncc\Pictures\Picture3.jpg"/>
          <p:cNvPicPr>
            <a:picLocks noChangeAspect="1" noChangeArrowheads="1"/>
          </p:cNvPicPr>
          <p:nvPr/>
        </p:nvPicPr>
        <p:blipFill>
          <a:blip r:embed="rId3"/>
          <a:srcRect/>
          <a:stretch>
            <a:fillRect/>
          </a:stretch>
        </p:blipFill>
        <p:spPr bwMode="auto">
          <a:xfrm>
            <a:off x="3352800" y="1508900"/>
            <a:ext cx="4495800" cy="30631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lowchart: Alternate Process 6"/>
          <p:cNvSpPr/>
          <p:nvPr/>
        </p:nvSpPr>
        <p:spPr>
          <a:xfrm>
            <a:off x="609600" y="4742553"/>
            <a:ext cx="8991600" cy="647286"/>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lstStyle/>
          <a:p>
            <a:pPr marL="573089" indent="-573089">
              <a:buFont typeface="+mj-lt"/>
              <a:buAutoNum type="arabicPeriod"/>
            </a:pPr>
            <a:r>
              <a:rPr lang="bn-BD"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হিসাববিজ্ঞানের যাত্রা থেকে বর্তমান  পর্যন্ত ধারা</a:t>
            </a:r>
            <a:r>
              <a:rPr lang="en-US"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গুলো </a:t>
            </a:r>
            <a:r>
              <a:rPr lang="en-US"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বর্ণনা </a:t>
            </a:r>
            <a:r>
              <a:rPr lang="en-US"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BD"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endParaRPr lang="en-US" sz="31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8" name="Content Placeholder 2"/>
          <p:cNvSpPr txBox="1">
            <a:spLocks/>
          </p:cNvSpPr>
          <p:nvPr/>
        </p:nvSpPr>
        <p:spPr>
          <a:xfrm>
            <a:off x="990600" y="5389839"/>
            <a:ext cx="10287000" cy="1696761"/>
          </a:xfrm>
          <a:prstGeom prst="rect">
            <a:avLst/>
          </a:prstGeom>
        </p:spPr>
        <p:txBody>
          <a:bodyPr vert="horz" lIns="117564" tIns="58782" rIns="117564" bIns="58782" rtlCol="0">
            <a:normAutofit/>
          </a:bodyPr>
          <a:lstStyle>
            <a:lvl1pPr marL="0" indent="0" algn="ctr" defTabSz="1175644" rtl="0" eaLnBrk="1" latinLnBrk="0" hangingPunct="1">
              <a:spcBef>
                <a:spcPct val="20000"/>
              </a:spcBef>
              <a:buFont typeface="Arial" pitchFamily="34" charset="0"/>
              <a:buNone/>
              <a:defRPr sz="4100" kern="1200">
                <a:solidFill>
                  <a:schemeClr val="tx1">
                    <a:tint val="75000"/>
                  </a:schemeClr>
                </a:solidFill>
                <a:latin typeface="+mn-lt"/>
                <a:ea typeface="+mn-ea"/>
                <a:cs typeface="+mn-cs"/>
              </a:defRPr>
            </a:lvl1pPr>
            <a:lvl2pPr marL="587822" indent="0" algn="ctr" defTabSz="117564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2pPr>
            <a:lvl3pPr marL="1175644" indent="0" algn="ctr" defTabSz="117564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3pPr>
            <a:lvl4pPr marL="1763466"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4pPr>
            <a:lvl5pPr marL="2351288"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5pPr>
            <a:lvl6pPr marL="2939110"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6pPr>
            <a:lvl7pPr marL="3526932"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7pPr>
            <a:lvl8pPr marL="4114754"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8pPr>
            <a:lvl9pPr marL="4702576" indent="0" algn="ctr" defTabSz="1175644" rtl="0" eaLnBrk="1" latinLnBrk="0" hangingPunct="1">
              <a:spcBef>
                <a:spcPct val="20000"/>
              </a:spcBef>
              <a:buFont typeface="Arial" pitchFamily="34" charset="0"/>
              <a:buNone/>
              <a:defRPr sz="2600" kern="1200">
                <a:solidFill>
                  <a:schemeClr val="tx1">
                    <a:tint val="75000"/>
                  </a:schemeClr>
                </a:solidFill>
                <a:latin typeface="+mn-lt"/>
                <a:ea typeface="+mn-ea"/>
                <a:cs typeface="+mn-cs"/>
              </a:defRPr>
            </a:lvl9pPr>
          </a:lstStyle>
          <a:p>
            <a:pPr algn="l"/>
            <a:r>
              <a:rPr lang="en-US" sz="31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উত্তরঃ</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পাথরের গায়ে দাগ কেটে ও লতায় গিট দিয়ে</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ঘরের  দেওয়ালে দাগ কেটে ও রশিতে গিট দিয়ে</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মাটির দেওয়ালে রং দিয়ে ও লাঠিতে সংকেত কেটে</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বিনিময় প্রথা ও মুদ্রা</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দু-তরফা দাখিলার মাধ্যমে</a:t>
            </a:r>
            <a:r>
              <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1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2186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5" name="TextBox 1" descr="Purple mesh"/>
          <p:cNvSpPr>
            <a:spLocks noChangeArrowheads="1"/>
          </p:cNvSpPr>
          <p:nvPr/>
        </p:nvSpPr>
        <p:spPr bwMode="auto">
          <a:xfrm>
            <a:off x="4114800" y="340229"/>
            <a:ext cx="3413760" cy="899160"/>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a:prstTxWarp prst="textPlain">
              <a:avLst/>
            </a:prstTxWarp>
            <a:spAutoFit/>
          </a:bodyPr>
          <a:lstStyle/>
          <a:p>
            <a:pPr algn="ctr" fontAlgn="auto">
              <a:spcBef>
                <a:spcPts val="0"/>
              </a:spcBef>
              <a:spcAft>
                <a:spcPts val="0"/>
              </a:spcAft>
              <a:defRPr/>
            </a:pPr>
            <a:r>
              <a:rPr lang="bn-BD" sz="60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দলীয় কাজ</a:t>
            </a:r>
            <a:endParaRPr lang="en-US" sz="60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6" name="Picture 2" descr="E:\New Accounting -9\indexDalio -0002.jpg"/>
          <p:cNvPicPr>
            <a:picLocks noChangeAspect="1" noChangeArrowheads="1"/>
          </p:cNvPicPr>
          <p:nvPr/>
        </p:nvPicPr>
        <p:blipFill>
          <a:blip r:embed="rId3"/>
          <a:srcRect/>
          <a:stretch>
            <a:fillRect/>
          </a:stretch>
        </p:blipFill>
        <p:spPr bwMode="auto">
          <a:xfrm>
            <a:off x="3429000" y="1564378"/>
            <a:ext cx="5029200" cy="325917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lowchart: Alternate Process 6"/>
          <p:cNvSpPr/>
          <p:nvPr/>
        </p:nvSpPr>
        <p:spPr>
          <a:xfrm>
            <a:off x="800100" y="5148538"/>
            <a:ext cx="11201400" cy="1526582"/>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1882" tIns="50941" rIns="101882" bIns="50941" rtlCol="0" anchor="ctr">
            <a:prstTxWarp prst="textPlain">
              <a:avLst/>
            </a:prstTxWarp>
          </a:bodyPr>
          <a:lstStyle/>
          <a:p>
            <a:pPr marL="382059" indent="-382059"/>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1.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ব্যবসায়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প্রতিষ্ঠানে</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যে</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সমস্ত</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আর্থিক</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কার্যাবলী</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সম্পাদিত</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তালিকা</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প্রস্তুত</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a:p>
            <a:pPr marL="382059" indent="-382059" eaLnBrk="0" hangingPunct="0">
              <a:spcBef>
                <a:spcPct val="20000"/>
              </a:spcBef>
              <a:defRPr/>
            </a:pP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২.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বিজ্ঞানকে</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কেন</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ব্যবসায়ের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ভাষা</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বলা</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উপর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একটি</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রচনা</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2700" b="1" kern="0"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2700" b="1" kern="0"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p:txBody>
      </p:sp>
    </p:spTree>
    <p:extLst>
      <p:ext uri="{BB962C8B-B14F-4D97-AF65-F5344CB8AC3E}">
        <p14:creationId xmlns:p14="http://schemas.microsoft.com/office/powerpoint/2010/main" val="27347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5240"/>
            <a:ext cx="12786360" cy="7757160"/>
          </a:xfrm>
          <a:prstGeom prst="rect">
            <a:avLst/>
          </a:prstGeom>
        </p:spPr>
      </p:pic>
      <p:sp>
        <p:nvSpPr>
          <p:cNvPr id="6" name="Flowchart: Alternate Process 5"/>
          <p:cNvSpPr/>
          <p:nvPr/>
        </p:nvSpPr>
        <p:spPr>
          <a:xfrm>
            <a:off x="1295400" y="4971948"/>
            <a:ext cx="9906000" cy="2301240"/>
          </a:xfrm>
          <a:prstGeom prst="flowChartAlternateProcess">
            <a:avLst/>
          </a:prstGeom>
          <a:noFill/>
          <a:ln w="38100">
            <a:noFill/>
          </a:ln>
          <a:effectLst>
            <a:glow rad="228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01874" tIns="50936" rIns="101874" bIns="50936" rtlCol="0" anchor="ctr">
            <a:prstTxWarp prst="textPlain">
              <a:avLst/>
            </a:prstTxWarp>
          </a:bodyPr>
          <a:lstStyle/>
          <a:p>
            <a:pPr marL="573089" indent="-573089">
              <a:spcBef>
                <a:spcPct val="20000"/>
              </a:spcBef>
              <a:buFont typeface="+mj-lt"/>
              <a:buAutoNum type="arabicPeriod"/>
              <a:defRPr/>
            </a:pPr>
            <a:r>
              <a:rPr lang="bn-BD"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 কি ?</a:t>
            </a:r>
          </a:p>
          <a:p>
            <a:pPr marL="573089" indent="-573089">
              <a:spcBef>
                <a:spcPct val="20000"/>
              </a:spcBef>
              <a:buFont typeface="+mj-lt"/>
              <a:buAutoNum type="arabicPeriod"/>
              <a:defRPr/>
            </a:pP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ব্যবসায়ের</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ব্যয়</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নিয়ন্ত্রনে</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কীভাবে</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সহায়তা</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a:p>
            <a:pPr marL="573089" indent="-573089">
              <a:spcBef>
                <a:spcPct val="20000"/>
              </a:spcBef>
              <a:buFont typeface="+mj-lt"/>
              <a:buAutoNum type="arabicPeriod"/>
              <a:defRPr/>
            </a:pPr>
            <a:r>
              <a:rPr lang="bn-BD"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হিসাববিজ্ঞানের প্রথম উদ্দেশ্যটি কি ?</a:t>
            </a:r>
          </a:p>
          <a:p>
            <a:pPr marL="573089" indent="-573089">
              <a:spcBef>
                <a:spcPct val="20000"/>
              </a:spcBef>
              <a:buFont typeface="+mj-lt"/>
              <a:buAutoNum type="arabicPeriod"/>
              <a:defRPr/>
            </a:pP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আধুনিক</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হিসাববিজ্ঞানের</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উৎপত্তি</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kern="0" dirty="0" err="1"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কোথায়</a:t>
            </a:r>
            <a:r>
              <a:rPr lang="en-US" sz="3100" b="1" kern="0" dirty="0" smtClean="0">
                <a:ln w="10160">
                  <a:solidFill>
                    <a:srgbClr val="FFFF00"/>
                  </a:solidFill>
                  <a:prstDash val="solid"/>
                </a:ln>
                <a:solidFill>
                  <a:srgbClr val="FFFF00"/>
                </a:solidFill>
                <a:effectLst>
                  <a:glow rad="228600">
                    <a:schemeClr val="accent6">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p:txBody>
      </p:sp>
      <p:sp>
        <p:nvSpPr>
          <p:cNvPr id="7" name="TextBox 1" descr="Purple mesh"/>
          <p:cNvSpPr>
            <a:spLocks noChangeArrowheads="1"/>
          </p:cNvSpPr>
          <p:nvPr/>
        </p:nvSpPr>
        <p:spPr bwMode="auto">
          <a:xfrm>
            <a:off x="3962400" y="381000"/>
            <a:ext cx="37947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8" name="Picture 2" descr="E:\New Accounting -9\hfjfgjghjkghkjhkljotyity.jpg"/>
          <p:cNvPicPr>
            <a:picLocks noChangeAspect="1" noChangeArrowheads="1"/>
          </p:cNvPicPr>
          <p:nvPr/>
        </p:nvPicPr>
        <p:blipFill>
          <a:blip r:embed="rId3"/>
          <a:srcRect/>
          <a:stretch>
            <a:fillRect/>
          </a:stretch>
        </p:blipFill>
        <p:spPr bwMode="auto">
          <a:xfrm>
            <a:off x="3429000" y="1432694"/>
            <a:ext cx="5105400" cy="3417334"/>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343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801600" cy="7772400"/>
          </a:xfrm>
          <a:prstGeom prst="rect">
            <a:avLst/>
          </a:prstGeom>
        </p:spPr>
      </p:pic>
      <p:sp>
        <p:nvSpPr>
          <p:cNvPr id="6" name="TextBox 1" descr="Purple mesh"/>
          <p:cNvSpPr>
            <a:spLocks noChangeArrowheads="1"/>
          </p:cNvSpPr>
          <p:nvPr/>
        </p:nvSpPr>
        <p:spPr bwMode="auto">
          <a:xfrm>
            <a:off x="640080" y="5486400"/>
            <a:ext cx="10485120" cy="1469138"/>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01874" tIns="50936" rIns="101874" bIns="50936">
            <a:prstTxWarp prst="textPlain">
              <a:avLst/>
            </a:prstTxWarp>
            <a:spAutoFit/>
          </a:bodyPr>
          <a:lstStyle/>
          <a:p>
            <a:pPr marL="573089" indent="-573089">
              <a:buFont typeface="+mj-lt"/>
              <a:buAutoNum type="arabicPeriod"/>
            </a:pP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তোমার</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দৈনন্দিন</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জীবনে</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হিসাববিজ্ঞানের</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গুরুত্ব</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কতটুকু</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তোমার</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যুক্তি</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1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দেখাও</a:t>
            </a:r>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 </a:t>
            </a:r>
          </a:p>
          <a:p>
            <a:pPr marL="573089" indent="-573089"/>
            <a:r>
              <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২ .  </a:t>
            </a:r>
            <a:r>
              <a:rPr lang="bn-BD"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সর্ব স্তরে হিসাববিজ্ঞানের প্রয়োগ আলোচনা কর?</a:t>
            </a:r>
            <a:endParaRPr lang="en-US" sz="31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7" name="TextBox 1"/>
          <p:cNvSpPr>
            <a:spLocks noChangeArrowheads="1"/>
          </p:cNvSpPr>
          <p:nvPr/>
        </p:nvSpPr>
        <p:spPr bwMode="auto">
          <a:xfrm>
            <a:off x="4191000" y="325563"/>
            <a:ext cx="3398519" cy="999650"/>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17554" tIns="58776" rIns="117554" bIns="58776">
            <a:prstTxWarp prst="textPlain">
              <a:avLst/>
            </a:prstTxWarp>
            <a:spAutoFit/>
          </a:bodyPr>
          <a:lstStyle/>
          <a:p>
            <a:pPr algn="ctr">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8" name="Picture 2" descr="E:\New Accounting -9\indexBari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124200" y="1676400"/>
            <a:ext cx="5638800" cy="353921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15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 Single Corner Rectangle 4"/>
          <p:cNvSpPr/>
          <p:nvPr/>
        </p:nvSpPr>
        <p:spPr>
          <a:xfrm>
            <a:off x="1066800" y="5791200"/>
            <a:ext cx="10439400" cy="103886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33400"/>
            <a:ext cx="4038600" cy="4715347"/>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33400"/>
            <a:ext cx="4114800" cy="480265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4838700" cy="2651343"/>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599" y="1524000"/>
            <a:ext cx="4632053" cy="2651343"/>
          </a:xfrm>
          <a:prstGeom prst="rect">
            <a:avLst/>
          </a:prstGeom>
          <a:ln>
            <a:noFill/>
          </a:ln>
          <a:effectLst>
            <a:softEdge rad="112500"/>
          </a:effectLst>
        </p:spPr>
      </p:pic>
      <p:sp>
        <p:nvSpPr>
          <p:cNvPr id="7" name="Rectangle 6"/>
          <p:cNvSpPr/>
          <p:nvPr/>
        </p:nvSpPr>
        <p:spPr>
          <a:xfrm>
            <a:off x="1758130" y="6019800"/>
            <a:ext cx="8599540" cy="646331"/>
          </a:xfrm>
          <a:prstGeom prst="rect">
            <a:avLst/>
          </a:prstGeom>
        </p:spPr>
        <p:txBody>
          <a:bodyPr wrap="square">
            <a:prstTxWarp prst="textPlain">
              <a:avLst/>
            </a:prstTxWarp>
            <a:spAutoFit/>
          </a:bodyPr>
          <a:lstStyle/>
          <a:p>
            <a:pPr marL="571500" indent="-571500" algn="ctr">
              <a:buFont typeface="Wingdings" panose="05000000000000000000" pitchFamily="2" charset="2"/>
              <a:buChar char="Ø"/>
            </a:pPr>
            <a:r>
              <a:rPr lang="en-US" sz="3600" dirty="0" err="1">
                <a:solidFill>
                  <a:srgbClr val="6600CC"/>
                </a:solidFill>
                <a:effectLst>
                  <a:glow rad="228600">
                    <a:schemeClr val="accent3">
                      <a:satMod val="175000"/>
                      <a:alpha val="40000"/>
                    </a:schemeClr>
                  </a:glow>
                </a:effectLst>
                <a:latin typeface="NikoshBAN" pitchFamily="2" charset="0"/>
                <a:cs typeface="NikoshBAN" pitchFamily="2" charset="0"/>
              </a:rPr>
              <a:t>আধুনিক</a:t>
            </a:r>
            <a:r>
              <a:rPr lang="en-US" sz="3600" dirty="0">
                <a:solidFill>
                  <a:srgbClr val="6600CC"/>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CC"/>
                </a:solidFill>
                <a:effectLst>
                  <a:glow rad="228600">
                    <a:schemeClr val="accent3">
                      <a:satMod val="175000"/>
                      <a:alpha val="40000"/>
                    </a:schemeClr>
                  </a:glow>
                </a:effectLst>
                <a:latin typeface="NikoshBAN" pitchFamily="2" charset="0"/>
                <a:cs typeface="NikoshBAN" pitchFamily="2" charset="0"/>
              </a:rPr>
              <a:t>হিসাববিজ্ঞানের</a:t>
            </a:r>
            <a:r>
              <a:rPr lang="en-US" sz="3600" dirty="0">
                <a:solidFill>
                  <a:srgbClr val="6600CC"/>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CC"/>
                </a:solidFill>
                <a:effectLst>
                  <a:glow rad="228600">
                    <a:schemeClr val="accent3">
                      <a:satMod val="175000"/>
                      <a:alpha val="40000"/>
                    </a:schemeClr>
                  </a:glow>
                </a:effectLst>
                <a:latin typeface="NikoshBAN" pitchFamily="2" charset="0"/>
                <a:cs typeface="NikoshBAN" pitchFamily="2" charset="0"/>
              </a:rPr>
              <a:t>জনক</a:t>
            </a:r>
            <a:r>
              <a:rPr lang="en-US" sz="3600" dirty="0">
                <a:solidFill>
                  <a:srgbClr val="6600CC"/>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CC"/>
                </a:solidFill>
                <a:effectLst>
                  <a:glow rad="228600">
                    <a:schemeClr val="accent3">
                      <a:satMod val="175000"/>
                      <a:alpha val="40000"/>
                    </a:schemeClr>
                  </a:glow>
                </a:effectLst>
                <a:latin typeface="NikoshBAN" pitchFamily="2" charset="0"/>
                <a:cs typeface="NikoshBAN" pitchFamily="2" charset="0"/>
              </a:rPr>
              <a:t>কে</a:t>
            </a:r>
            <a:r>
              <a:rPr lang="en-US" sz="3600" dirty="0">
                <a:solidFill>
                  <a:srgbClr val="6600CC"/>
                </a:solidFill>
                <a:effectLst>
                  <a:glow rad="228600">
                    <a:schemeClr val="accent3">
                      <a:satMod val="175000"/>
                      <a:alpha val="40000"/>
                    </a:schemeClr>
                  </a:glow>
                </a:effectLst>
                <a:latin typeface="NikoshBAN" pitchFamily="2" charset="0"/>
                <a:cs typeface="NikoshBAN" pitchFamily="2" charset="0"/>
              </a:rPr>
              <a:t>?</a:t>
            </a:r>
          </a:p>
        </p:txBody>
      </p:sp>
      <p:sp>
        <p:nvSpPr>
          <p:cNvPr id="8" name="Rectangle 7"/>
          <p:cNvSpPr/>
          <p:nvPr/>
        </p:nvSpPr>
        <p:spPr>
          <a:xfrm>
            <a:off x="2085789" y="4648200"/>
            <a:ext cx="78486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আধুনিক হিসাববিজ্ঞানের জনক লুকা প্যাসিওলি</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5189045" cy="2819399"/>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534988"/>
            <a:ext cx="4800600" cy="2808411"/>
          </a:xfrm>
          <a:prstGeom prst="rect">
            <a:avLst/>
          </a:prstGeom>
          <a:ln>
            <a:noFill/>
          </a:ln>
          <a:effectLst>
            <a:softEdge rad="112500"/>
          </a:effectLst>
        </p:spPr>
      </p:pic>
      <p:sp>
        <p:nvSpPr>
          <p:cNvPr id="9" name="Rectangle 8"/>
          <p:cNvSpPr/>
          <p:nvPr/>
        </p:nvSpPr>
        <p:spPr>
          <a:xfrm>
            <a:off x="2101029" y="6074908"/>
            <a:ext cx="8599540" cy="646331"/>
          </a:xfrm>
          <a:prstGeom prst="rect">
            <a:avLst/>
          </a:prstGeom>
        </p:spPr>
        <p:txBody>
          <a:bodyPr wrap="square">
            <a:prstTxWarp prst="textPlain">
              <a:avLst/>
            </a:prstTxWarp>
            <a:spAutoFit/>
          </a:bodyPr>
          <a:lstStyle/>
          <a:p>
            <a:pPr marL="571500" indent="-571500" algn="ctr">
              <a:buFont typeface="Wingdings" panose="05000000000000000000" pitchFamily="2" charset="2"/>
              <a:buChar char="Ø"/>
            </a:pPr>
            <a:r>
              <a:rPr lang="en-US" sz="3600" dirty="0" err="1">
                <a:solidFill>
                  <a:srgbClr val="6600FF"/>
                </a:solidFill>
                <a:effectLst>
                  <a:glow rad="228600">
                    <a:schemeClr val="accent3">
                      <a:satMod val="175000"/>
                      <a:alpha val="40000"/>
                    </a:schemeClr>
                  </a:glow>
                </a:effectLst>
                <a:latin typeface="NikoshBAN" pitchFamily="2" charset="0"/>
                <a:cs typeface="NikoshBAN" pitchFamily="2" charset="0"/>
              </a:rPr>
              <a:t>হিসাববিজ্ঞানের</a:t>
            </a:r>
            <a:r>
              <a:rPr lang="en-US" sz="3600" dirty="0">
                <a:solidFill>
                  <a:srgbClr val="6600FF"/>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FF"/>
                </a:solidFill>
                <a:effectLst>
                  <a:glow rad="228600">
                    <a:schemeClr val="accent3">
                      <a:satMod val="175000"/>
                      <a:alpha val="40000"/>
                    </a:schemeClr>
                  </a:glow>
                </a:effectLst>
                <a:latin typeface="NikoshBAN" pitchFamily="2" charset="0"/>
                <a:cs typeface="NikoshBAN" pitchFamily="2" charset="0"/>
              </a:rPr>
              <a:t>আদি</a:t>
            </a:r>
            <a:r>
              <a:rPr lang="en-US" sz="3600" dirty="0">
                <a:solidFill>
                  <a:srgbClr val="6600FF"/>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FF"/>
                </a:solidFill>
                <a:effectLst>
                  <a:glow rad="228600">
                    <a:schemeClr val="accent3">
                      <a:satMod val="175000"/>
                      <a:alpha val="40000"/>
                    </a:schemeClr>
                  </a:glow>
                </a:effectLst>
                <a:latin typeface="NikoshBAN" pitchFamily="2" charset="0"/>
                <a:cs typeface="NikoshBAN" pitchFamily="2" charset="0"/>
              </a:rPr>
              <a:t>গ্রন্থ</a:t>
            </a:r>
            <a:r>
              <a:rPr lang="en-US" sz="3600" dirty="0">
                <a:solidFill>
                  <a:srgbClr val="6600FF"/>
                </a:solidFill>
                <a:effectLst>
                  <a:glow rad="228600">
                    <a:schemeClr val="accent3">
                      <a:satMod val="175000"/>
                      <a:alpha val="40000"/>
                    </a:schemeClr>
                  </a:glow>
                </a:effectLst>
                <a:latin typeface="NikoshBAN" pitchFamily="2" charset="0"/>
                <a:cs typeface="NikoshBAN" pitchFamily="2" charset="0"/>
              </a:rPr>
              <a:t> </a:t>
            </a:r>
            <a:r>
              <a:rPr lang="en-US" sz="3600" dirty="0" err="1">
                <a:solidFill>
                  <a:srgbClr val="6600FF"/>
                </a:solidFill>
                <a:effectLst>
                  <a:glow rad="228600">
                    <a:schemeClr val="accent3">
                      <a:satMod val="175000"/>
                      <a:alpha val="40000"/>
                    </a:schemeClr>
                  </a:glow>
                </a:effectLst>
                <a:latin typeface="NikoshBAN" pitchFamily="2" charset="0"/>
                <a:cs typeface="NikoshBAN" pitchFamily="2" charset="0"/>
              </a:rPr>
              <a:t>কোনটি</a:t>
            </a:r>
            <a:r>
              <a:rPr lang="en-US" sz="3600" dirty="0">
                <a:solidFill>
                  <a:srgbClr val="6600FF"/>
                </a:solidFill>
                <a:effectLst>
                  <a:glow rad="228600">
                    <a:schemeClr val="accent3">
                      <a:satMod val="175000"/>
                      <a:alpha val="40000"/>
                    </a:schemeClr>
                  </a:glow>
                </a:effectLst>
                <a:latin typeface="NikoshBAN" pitchFamily="2" charset="0"/>
                <a:cs typeface="NikoshBAN" pitchFamily="2" charset="0"/>
              </a:rPr>
              <a:t>?</a:t>
            </a:r>
          </a:p>
        </p:txBody>
      </p:sp>
      <p:sp>
        <p:nvSpPr>
          <p:cNvPr id="10" name="Rectangle 9"/>
          <p:cNvSpPr/>
          <p:nvPr/>
        </p:nvSpPr>
        <p:spPr>
          <a:xfrm>
            <a:off x="1210360" y="4656230"/>
            <a:ext cx="9938569" cy="1077218"/>
          </a:xfrm>
          <a:prstGeom prst="rect">
            <a:avLst/>
          </a:prstGeom>
        </p:spPr>
        <p:txBody>
          <a:bodyPr wrap="square">
            <a:spAutoFit/>
          </a:bodyPr>
          <a:lstStyle/>
          <a:p>
            <a:pPr marL="571500" indent="-571500" algn="ctr">
              <a:buFont typeface="Wingdings" panose="05000000000000000000" pitchFamily="2" charset="2"/>
              <a:buChar char="ü"/>
            </a:pP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Summa de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Arithmetica</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Geometria</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b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Proportione</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et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Proportionalite</a:t>
            </a:r>
            <a:endPar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569257"/>
            <a:ext cx="4781589" cy="2703907"/>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569257"/>
            <a:ext cx="5029200" cy="2703907"/>
          </a:xfrm>
          <a:prstGeom prst="rect">
            <a:avLst/>
          </a:prstGeom>
          <a:ln>
            <a:noFill/>
          </a:ln>
          <a:effectLst>
            <a:softEdge rad="112500"/>
          </a:effectLst>
        </p:spPr>
      </p:pic>
      <p:sp>
        <p:nvSpPr>
          <p:cNvPr id="10" name="Rectangle 9"/>
          <p:cNvSpPr/>
          <p:nvPr/>
        </p:nvSpPr>
        <p:spPr>
          <a:xfrm>
            <a:off x="2101029" y="6074908"/>
            <a:ext cx="8599540" cy="6463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হিসাববিজ্ঞানকে</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নামে</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অভিহিত</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করা</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হয়</a:t>
            </a:r>
            <a:r>
              <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endParaRPr lang="en-US" sz="3600" dirty="0">
              <a:ln w="0"/>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3962400" y="4820093"/>
            <a:ext cx="3711345"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নিরীক্ষা</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ব্যবস্থা</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35462"/>
            <a:ext cx="4962281" cy="2737701"/>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535462"/>
            <a:ext cx="5029201" cy="2795042"/>
          </a:xfrm>
          <a:prstGeom prst="rect">
            <a:avLst/>
          </a:prstGeom>
          <a:ln>
            <a:noFill/>
          </a:ln>
          <a:effectLst>
            <a:softEdge rad="112500"/>
          </a:effectLst>
        </p:spPr>
      </p:pic>
      <p:sp>
        <p:nvSpPr>
          <p:cNvPr id="8" name="Rectangle 7"/>
          <p:cNvSpPr/>
          <p:nvPr/>
        </p:nvSpPr>
        <p:spPr>
          <a:xfrm>
            <a:off x="2101029" y="6074908"/>
            <a:ext cx="8599540" cy="6463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হিসাববিজ্ঞানের</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সর্বপ্রথম</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উদ্দেশ্য</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হচ্ছে</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a:t>
            </a:r>
            <a:endParaRPr lang="en-US" sz="3600" dirty="0">
              <a:ln w="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9" name="Rectangle 8"/>
          <p:cNvSpPr/>
          <p:nvPr/>
        </p:nvSpPr>
        <p:spPr>
          <a:xfrm>
            <a:off x="2866781" y="4791422"/>
            <a:ext cx="60198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লেনদেনের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সুষ্ঠ</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লিপিবদ্ধকরণ</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12" y="1447800"/>
            <a:ext cx="4910888" cy="2728072"/>
          </a:xfrm>
          <a:prstGeom prst="rect">
            <a:avLst/>
          </a:prstGeom>
          <a:ln>
            <a:noFill/>
          </a:ln>
          <a:effectLst>
            <a:softEdge rad="1125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14" r="5714"/>
          <a:stretch/>
        </p:blipFill>
        <p:spPr>
          <a:xfrm>
            <a:off x="6263639" y="1539128"/>
            <a:ext cx="5013961" cy="2728072"/>
          </a:xfrm>
          <a:prstGeom prst="rect">
            <a:avLst/>
          </a:prstGeom>
          <a:ln>
            <a:noFill/>
          </a:ln>
          <a:effectLst>
            <a:softEdge rad="112500"/>
          </a:effectLst>
        </p:spPr>
      </p:pic>
      <p:sp>
        <p:nvSpPr>
          <p:cNvPr id="10" name="Rectangle 9"/>
          <p:cNvSpPr/>
          <p:nvPr/>
        </p:nvSpPr>
        <p:spPr>
          <a:xfrm>
            <a:off x="2101029" y="6019800"/>
            <a:ext cx="8599540" cy="6463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হিসাববিজ্ঞানের</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মুখ্য</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বিষয়</a:t>
            </a:r>
            <a:r>
              <a:rPr lang="en-US" sz="3600" dirty="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3600" dirty="0" err="1" smtClean="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হল</a:t>
            </a:r>
            <a:r>
              <a:rPr lang="en-US" sz="3600" dirty="0" smtClean="0">
                <a:solidFill>
                  <a:srgbClr val="444444"/>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a:t>
            </a:r>
            <a:endParaRPr lang="en-US" sz="3600" dirty="0">
              <a:ln w="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1" name="Rectangle 10"/>
          <p:cNvSpPr/>
          <p:nvPr/>
        </p:nvSpPr>
        <p:spPr>
          <a:xfrm>
            <a:off x="3276599" y="4717303"/>
            <a:ext cx="5791200"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আর্থিক</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অবস্থা</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নিরূপণ</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descr="E:\New Accounting -9\1428066775.jpg"/>
          <p:cNvPicPr>
            <a:picLocks noChangeAspect="1" noChangeArrowheads="1"/>
          </p:cNvPicPr>
          <p:nvPr/>
        </p:nvPicPr>
        <p:blipFill>
          <a:blip r:embed="rId3"/>
          <a:srcRect/>
          <a:stretch>
            <a:fillRect/>
          </a:stretch>
        </p:blipFill>
        <p:spPr bwMode="auto">
          <a:xfrm>
            <a:off x="457200" y="947717"/>
            <a:ext cx="5867400" cy="3648597"/>
          </a:xfrm>
          <a:prstGeom prst="rect">
            <a:avLst/>
          </a:prstGeom>
          <a:ln>
            <a:noFill/>
          </a:ln>
          <a:effectLst>
            <a:glow rad="101600">
              <a:srgbClr val="FFC000">
                <a:alpha val="60000"/>
              </a:srgbClr>
            </a:glow>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947716"/>
            <a:ext cx="5435850" cy="3648597"/>
          </a:xfrm>
          <a:prstGeom prst="rect">
            <a:avLst/>
          </a:prstGeom>
          <a:ln>
            <a:noFill/>
          </a:ln>
          <a:effectLst>
            <a:glow rad="101600">
              <a:srgbClr val="FFC000">
                <a:alpha val="60000"/>
              </a:srgbClr>
            </a:glow>
            <a:softEdge rad="112500"/>
          </a:effectLst>
        </p:spPr>
      </p:pic>
      <p:grpSp>
        <p:nvGrpSpPr>
          <p:cNvPr id="9" name="Group 8"/>
          <p:cNvGrpSpPr/>
          <p:nvPr/>
        </p:nvGrpSpPr>
        <p:grpSpPr>
          <a:xfrm>
            <a:off x="2362200" y="5100342"/>
            <a:ext cx="7924800" cy="1898497"/>
            <a:chOff x="2667000" y="5174158"/>
            <a:chExt cx="7924800" cy="1526362"/>
          </a:xfrm>
        </p:grpSpPr>
        <p:sp>
          <p:nvSpPr>
            <p:cNvPr id="10" name="Rectangle 9"/>
            <p:cNvSpPr/>
            <p:nvPr/>
          </p:nvSpPr>
          <p:spPr>
            <a:xfrm>
              <a:off x="5029200" y="5174158"/>
              <a:ext cx="2509020" cy="769441"/>
            </a:xfrm>
            <a:prstGeom prst="rect">
              <a:avLst/>
            </a:prstGeom>
          </p:spPr>
          <p:txBody>
            <a:bodyPr wrap="none">
              <a:spAutoFit/>
            </a:bodyPr>
            <a:lstStyle/>
            <a:p>
              <a:pPr algn="ctr"/>
              <a:r>
                <a:rPr lang="en-US" sz="4400" b="1" dirty="0" err="1">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a:t>
              </a:r>
              <a:r>
                <a:rPr lang="en-US" sz="4400" b="1" dirty="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পাঠ</a:t>
              </a:r>
              <a:endParaRPr lang="en-US" sz="4400" b="1" dirty="0">
                <a:ln w="10160">
                  <a:solidFill>
                    <a:srgbClr val="FFFF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1" name="Flowchart: Alternate Process 10"/>
            <p:cNvSpPr/>
            <p:nvPr/>
          </p:nvSpPr>
          <p:spPr>
            <a:xfrm>
              <a:off x="2667000" y="5943600"/>
              <a:ext cx="7924800" cy="756920"/>
            </a:xfrm>
            <a:prstGeom prst="flowChartAlternateProcess">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prstTxWarp prst="textPlain">
                <a:avLst/>
              </a:prstTxWarp>
            </a:bodyPr>
            <a:lstStyle/>
            <a:p>
              <a:pPr algn="ct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বিজ্ঞান</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পরিচিতি</a:t>
              </a:r>
              <a:endPar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 descr="Wallpaper04935"/>
          <p:cNvSpPr>
            <a:spLocks noChangeArrowheads="1"/>
          </p:cNvSpPr>
          <p:nvPr/>
        </p:nvSpPr>
        <p:spPr bwMode="auto">
          <a:xfrm>
            <a:off x="4648200" y="609600"/>
            <a:ext cx="3474720" cy="9742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4" name="TextBox 3"/>
          <p:cNvSpPr txBox="1"/>
          <p:nvPr/>
        </p:nvSpPr>
        <p:spPr>
          <a:xfrm>
            <a:off x="685800" y="2209800"/>
            <a:ext cx="4419600" cy="403086"/>
          </a:xfrm>
          <a:prstGeom prst="rect">
            <a:avLst/>
          </a:prstGeom>
          <a:noFill/>
        </p:spPr>
        <p:txBody>
          <a:bodyPr wrap="square" rtlCol="0">
            <a:prstTxWarp prst="textPlain">
              <a:avLst/>
            </a:prstTxWarp>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5" name="Rectangle 4"/>
          <p:cNvSpPr/>
          <p:nvPr/>
        </p:nvSpPr>
        <p:spPr>
          <a:xfrm>
            <a:off x="1219200" y="3071408"/>
            <a:ext cx="10591800" cy="2862322"/>
          </a:xfrm>
          <a:prstGeom prst="rect">
            <a:avLst/>
          </a:prstGeom>
        </p:spPr>
        <p:txBody>
          <a:bodyPr wrap="square">
            <a:spAutoFit/>
          </a:bodyPr>
          <a:lstStyle/>
          <a:p>
            <a:pPr marL="509412" indent="-509412">
              <a:lnSpc>
                <a:spcPct val="150000"/>
              </a:lnSpc>
              <a:buFont typeface="+mj-lt"/>
              <a:buAutoNum type="arabicPeriod"/>
            </a:pP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বিজ্ঞান</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বলতে পারবে । </a:t>
            </a:r>
          </a:p>
          <a:p>
            <a:pPr marL="509412" indent="-509412">
              <a:lnSpc>
                <a:spcPct val="150000"/>
              </a:lnSpc>
              <a:buFont typeface="+mj-lt"/>
              <a:buAutoNum type="arabicPeriod"/>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হিসাববিজ্ঞানের</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ধারণা</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বর্ণনা</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করতে</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509412" indent="-509412">
              <a:lnSpc>
                <a:spcPct val="150000"/>
              </a:lnSpc>
              <a:buFont typeface="+mj-lt"/>
              <a:buAutoNum type="arabicPeriod"/>
            </a:pP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হিসাববিজ্ঞানের</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উৎপত্তি</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ক্রমবিকাশ</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সম্পর্কে</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বলতে</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পারবে</a:t>
            </a:r>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1102</Words>
  <Application>Microsoft Office PowerPoint</Application>
  <PresentationFormat>Custom</PresentationFormat>
  <Paragraphs>122</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NikoshBAN</vt:lpstr>
      <vt:lpstr>NikoshLight</vt:lpstr>
      <vt:lpstr>SutonnyMJ</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ABCNCC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ABCNCC</dc:creator>
  <cp:lastModifiedBy>NAYEM NIHAD NCC</cp:lastModifiedBy>
  <cp:revision>245</cp:revision>
  <dcterms:created xsi:type="dcterms:W3CDTF">2015-09-15T18:29:05Z</dcterms:created>
  <dcterms:modified xsi:type="dcterms:W3CDTF">2020-06-28T15:15:16Z</dcterms:modified>
</cp:coreProperties>
</file>