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8" r:id="rId20"/>
    <p:sldId id="293" r:id="rId21"/>
    <p:sldId id="285" r:id="rId22"/>
    <p:sldId id="286" r:id="rId23"/>
    <p:sldId id="298" r:id="rId24"/>
    <p:sldId id="282" r:id="rId25"/>
    <p:sldId id="283" r:id="rId26"/>
    <p:sldId id="284" r:id="rId27"/>
    <p:sldId id="280" r:id="rId28"/>
    <p:sldId id="301" r:id="rId29"/>
    <p:sldId id="281" r:id="rId30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06" y="-5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A191BD-57E3-4C9A-BCF8-72134FD232C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</a:rPr>
            <a:t>সংরক্ষিত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আয়ের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ব্যয়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কে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সংজ্ঞায়িত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as-IN" sz="3200" dirty="0" smtClean="0">
              <a:solidFill>
                <a:srgbClr val="002060"/>
              </a:solidFill>
            </a:rPr>
            <a:t>করতে পারবে।</a:t>
          </a:r>
          <a:endParaRPr lang="en-US" sz="3200" b="0" u="none" dirty="0">
            <a:solidFill>
              <a:srgbClr val="002060"/>
            </a:solidFill>
          </a:endParaRPr>
        </a:p>
      </dgm:t>
    </dgm:pt>
    <dgm:pt modelId="{E8BB6674-E317-4692-A018-8AB8056D2015}" type="parTrans" cxnId="{183D94D7-C7CB-4EF3-A506-6F552D54C30F}">
      <dgm:prSet/>
      <dgm:spPr/>
      <dgm:t>
        <a:bodyPr/>
        <a:lstStyle/>
        <a:p>
          <a:endParaRPr lang="en-US"/>
        </a:p>
      </dgm:t>
    </dgm:pt>
    <dgm:pt modelId="{75827863-C58A-469F-9BD7-2B386BAD5254}" type="sibTrans" cxnId="{183D94D7-C7CB-4EF3-A506-6F552D54C30F}">
      <dgm:prSet/>
      <dgm:spPr/>
      <dgm:t>
        <a:bodyPr/>
        <a:lstStyle/>
        <a:p>
          <a:endParaRPr lang="en-US"/>
        </a:p>
      </dgm:t>
    </dgm:pt>
    <dgm:pt modelId="{BAE3193A-F8CE-435F-8AA9-4E2D0AE4F65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rgbClr val="002060"/>
              </a:solidFill>
            </a:rPr>
            <a:t>গড়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মূলধনী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ব্যয়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নির্ণয়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করতে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পারবে</a:t>
          </a:r>
          <a:r>
            <a:rPr lang="en-US" sz="3200" dirty="0" smtClean="0">
              <a:solidFill>
                <a:srgbClr val="002060"/>
              </a:solidFill>
            </a:rPr>
            <a:t>।</a:t>
          </a:r>
          <a:endParaRPr lang="en-US" sz="3200" b="0" u="none" dirty="0">
            <a:solidFill>
              <a:srgbClr val="002060"/>
            </a:solidFill>
          </a:endParaRPr>
        </a:p>
      </dgm:t>
    </dgm:pt>
    <dgm:pt modelId="{D61CE14E-030E-4C18-9B50-5921EA7E1EC7}" type="parTrans" cxnId="{615596B6-DDB4-4F7A-B9EA-1A2BD4A0A2BE}">
      <dgm:prSet/>
      <dgm:spPr/>
      <dgm:t>
        <a:bodyPr/>
        <a:lstStyle/>
        <a:p>
          <a:endParaRPr lang="en-US"/>
        </a:p>
      </dgm:t>
    </dgm:pt>
    <dgm:pt modelId="{C0BE03F5-EC66-4C89-B513-6212523C4BD2}" type="sibTrans" cxnId="{615596B6-DDB4-4F7A-B9EA-1A2BD4A0A2BE}">
      <dgm:prSet/>
      <dgm:spPr/>
      <dgm:t>
        <a:bodyPr/>
        <a:lstStyle/>
        <a:p>
          <a:endParaRPr lang="en-US"/>
        </a:p>
      </dgm:t>
    </dgm:pt>
    <dgm:pt modelId="{2AE73A67-3A3D-4AF8-BDC9-6910874D1A3D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</a:rPr>
            <a:t>যৌথ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মূলধনী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কোম্পানির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মোট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মূলধনে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বিভিন্ন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উৎসসমূহের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অংশ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নির্ণয়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করতে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পারবে</a:t>
          </a:r>
          <a:r>
            <a:rPr lang="en-US" sz="3200" dirty="0" smtClean="0">
              <a:solidFill>
                <a:srgbClr val="002060"/>
              </a:solidFill>
            </a:rPr>
            <a:t>।</a:t>
          </a:r>
          <a:endParaRPr lang="en-US" sz="3200" b="0" u="none" dirty="0">
            <a:solidFill>
              <a:srgbClr val="002060"/>
            </a:solidFill>
          </a:endParaRPr>
        </a:p>
      </dgm:t>
    </dgm:pt>
    <dgm:pt modelId="{9F0C0273-98CC-4E17-8A66-99999C43D8AB}" type="parTrans" cxnId="{D18EF652-6159-4D14-BD83-ABBF4AB062E9}">
      <dgm:prSet/>
      <dgm:spPr/>
    </dgm:pt>
    <dgm:pt modelId="{5353BC97-5D80-45EF-B787-017D52FA7E44}" type="sibTrans" cxnId="{D18EF652-6159-4D14-BD83-ABBF4AB062E9}">
      <dgm:prSet/>
      <dgm:spPr/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6AFD2-11DE-45B9-AD6A-839FF51BB114}" type="pres">
      <dgm:prSet presAssocID="{91A191BD-57E3-4C9A-BCF8-72134FD232C1}" presName="node" presStyleLbl="node1" presStyleIdx="0" presStyleCnt="3" custLinFactNeighborX="-2906" custLinFactNeighborY="-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3D6C1-505F-410F-A654-9896C7E505F7}" type="pres">
      <dgm:prSet presAssocID="{75827863-C58A-469F-9BD7-2B386BAD5254}" presName="sibTrans" presStyleCnt="0"/>
      <dgm:spPr/>
      <dgm:t>
        <a:bodyPr/>
        <a:lstStyle/>
        <a:p>
          <a:endParaRPr lang="en-US"/>
        </a:p>
      </dgm:t>
    </dgm:pt>
    <dgm:pt modelId="{BD0E8127-0DD0-4354-8AE9-A9C456AC98C1}" type="pres">
      <dgm:prSet presAssocID="{2AE73A67-3A3D-4AF8-BDC9-6910874D1A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18A15-9C58-4223-9839-36B5F5CC1CF0}" type="pres">
      <dgm:prSet presAssocID="{5353BC97-5D80-45EF-B787-017D52FA7E44}" presName="sibTrans" presStyleCnt="0"/>
      <dgm:spPr/>
    </dgm:pt>
    <dgm:pt modelId="{A580BF31-B2A6-4DA2-A524-BB7CCE1817DC}" type="pres">
      <dgm:prSet presAssocID="{BAE3193A-F8CE-435F-8AA9-4E2D0AE4F6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CEB8D-9704-4071-9A0A-371078EC569C}" type="presOf" srcId="{91A191BD-57E3-4C9A-BCF8-72134FD232C1}" destId="{4936AFD2-11DE-45B9-AD6A-839FF51BB114}" srcOrd="0" destOrd="0" presId="urn:microsoft.com/office/officeart/2005/8/layout/hList6"/>
    <dgm:cxn modelId="{EAA4D678-167D-40D3-8745-12102FC075F2}" type="presOf" srcId="{BAE3193A-F8CE-435F-8AA9-4E2D0AE4F659}" destId="{A580BF31-B2A6-4DA2-A524-BB7CCE1817DC}" srcOrd="0" destOrd="0" presId="urn:microsoft.com/office/officeart/2005/8/layout/hList6"/>
    <dgm:cxn modelId="{580F3BEA-0D70-403C-B10B-5700340394EE}" type="presOf" srcId="{3FA347D8-9D24-4944-B1C4-C10DA75F5509}" destId="{3FA82910-EBD3-4BC0-A17D-97D7EA2EF24C}" srcOrd="0" destOrd="0" presId="urn:microsoft.com/office/officeart/2005/8/layout/hList6"/>
    <dgm:cxn modelId="{6C4C358B-27A7-4E84-A00E-856A31113644}" type="presOf" srcId="{2AE73A67-3A3D-4AF8-BDC9-6910874D1A3D}" destId="{BD0E8127-0DD0-4354-8AE9-A9C456AC98C1}" srcOrd="0" destOrd="0" presId="urn:microsoft.com/office/officeart/2005/8/layout/hList6"/>
    <dgm:cxn modelId="{D18EF652-6159-4D14-BD83-ABBF4AB062E9}" srcId="{3FA347D8-9D24-4944-B1C4-C10DA75F5509}" destId="{2AE73A67-3A3D-4AF8-BDC9-6910874D1A3D}" srcOrd="1" destOrd="0" parTransId="{9F0C0273-98CC-4E17-8A66-99999C43D8AB}" sibTransId="{5353BC97-5D80-45EF-B787-017D52FA7E44}"/>
    <dgm:cxn modelId="{615596B6-DDB4-4F7A-B9EA-1A2BD4A0A2BE}" srcId="{3FA347D8-9D24-4944-B1C4-C10DA75F5509}" destId="{BAE3193A-F8CE-435F-8AA9-4E2D0AE4F659}" srcOrd="2" destOrd="0" parTransId="{D61CE14E-030E-4C18-9B50-5921EA7E1EC7}" sibTransId="{C0BE03F5-EC66-4C89-B513-6212523C4BD2}"/>
    <dgm:cxn modelId="{183D94D7-C7CB-4EF3-A506-6F552D54C30F}" srcId="{3FA347D8-9D24-4944-B1C4-C10DA75F5509}" destId="{91A191BD-57E3-4C9A-BCF8-72134FD232C1}" srcOrd="0" destOrd="0" parTransId="{E8BB6674-E317-4692-A018-8AB8056D2015}" sibTransId="{75827863-C58A-469F-9BD7-2B386BAD5254}"/>
    <dgm:cxn modelId="{AF314A53-9871-4AC6-A085-7D5B075B12CA}" type="presParOf" srcId="{3FA82910-EBD3-4BC0-A17D-97D7EA2EF24C}" destId="{4936AFD2-11DE-45B9-AD6A-839FF51BB114}" srcOrd="0" destOrd="0" presId="urn:microsoft.com/office/officeart/2005/8/layout/hList6"/>
    <dgm:cxn modelId="{D8213339-BD81-4CBF-A8E6-797FAB8E233D}" type="presParOf" srcId="{3FA82910-EBD3-4BC0-A17D-97D7EA2EF24C}" destId="{B103D6C1-505F-410F-A654-9896C7E505F7}" srcOrd="1" destOrd="0" presId="urn:microsoft.com/office/officeart/2005/8/layout/hList6"/>
    <dgm:cxn modelId="{43D0FB76-9D17-4825-830D-71CFBD1FD549}" type="presParOf" srcId="{3FA82910-EBD3-4BC0-A17D-97D7EA2EF24C}" destId="{BD0E8127-0DD0-4354-8AE9-A9C456AC98C1}" srcOrd="2" destOrd="0" presId="urn:microsoft.com/office/officeart/2005/8/layout/hList6"/>
    <dgm:cxn modelId="{D00ADA3E-BBC4-4C71-8528-A6B2B3667735}" type="presParOf" srcId="{3FA82910-EBD3-4BC0-A17D-97D7EA2EF24C}" destId="{5D518A15-9C58-4223-9839-36B5F5CC1CF0}" srcOrd="3" destOrd="0" presId="urn:microsoft.com/office/officeart/2005/8/layout/hList6"/>
    <dgm:cxn modelId="{BC306C69-7842-43FE-A479-0017CFC0EC86}" type="presParOf" srcId="{3FA82910-EBD3-4BC0-A17D-97D7EA2EF24C}" destId="{A580BF31-B2A6-4DA2-A524-BB7CCE1817DC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4B7E0-BAE1-4F81-8BDE-F3A27047C889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</dgm:pt>
    <dgm:pt modelId="{4AFB25F6-D844-41E9-B3AC-5B146DB8B2E0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অগ্রাধিকার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শেয়ার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মূলধন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483185B-2C62-4FE9-90DC-D20FCEA61317}" type="parTrans" cxnId="{32AB9A53-8810-4CED-860F-488B669B27CA}">
      <dgm:prSet/>
      <dgm:spPr/>
      <dgm:t>
        <a:bodyPr/>
        <a:lstStyle/>
        <a:p>
          <a:endParaRPr lang="en-US"/>
        </a:p>
      </dgm:t>
    </dgm:pt>
    <dgm:pt modelId="{AFFBFBA9-F3AF-4F5A-B665-6259EE0E867E}" type="sibTrans" cxnId="{32AB9A53-8810-4CED-860F-488B669B27CA}">
      <dgm:prSet/>
      <dgm:spPr/>
      <dgm:t>
        <a:bodyPr/>
        <a:lstStyle/>
        <a:p>
          <a:endParaRPr lang="en-US"/>
        </a:p>
      </dgm:t>
    </dgm:pt>
    <dgm:pt modelId="{9534318F-BA1C-43E9-A389-64B9A430FF4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সাধারণ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শেয়ার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মূলধন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2222174-05C3-4CB1-A3E9-D31F52C3C4FD}" type="parTrans" cxnId="{98C204C3-69DF-4477-B9E0-33757386A4DA}">
      <dgm:prSet/>
      <dgm:spPr/>
      <dgm:t>
        <a:bodyPr/>
        <a:lstStyle/>
        <a:p>
          <a:endParaRPr lang="en-US"/>
        </a:p>
      </dgm:t>
    </dgm:pt>
    <dgm:pt modelId="{EFECA1FB-88A4-4108-B367-964B116316BC}" type="sibTrans" cxnId="{98C204C3-69DF-4477-B9E0-33757386A4DA}">
      <dgm:prSet/>
      <dgm:spPr/>
      <dgm:t>
        <a:bodyPr/>
        <a:lstStyle/>
        <a:p>
          <a:endParaRPr lang="en-US"/>
        </a:p>
      </dgm:t>
    </dgm:pt>
    <dgm:pt modelId="{9DEE9727-C830-48F9-B44B-A1AC1182A34B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ঋণ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মূলধন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7646B64-2C3B-46A8-96E0-ECB0A72C6D8F}" type="parTrans" cxnId="{6A7D7E0D-4355-4651-BB31-0FB9FDFB4547}">
      <dgm:prSet/>
      <dgm:spPr/>
      <dgm:t>
        <a:bodyPr/>
        <a:lstStyle/>
        <a:p>
          <a:endParaRPr lang="en-US"/>
        </a:p>
      </dgm:t>
    </dgm:pt>
    <dgm:pt modelId="{DCA96974-90AB-4B3E-A4E5-4A0380BB2B57}" type="sibTrans" cxnId="{6A7D7E0D-4355-4651-BB31-0FB9FDFB4547}">
      <dgm:prSet/>
      <dgm:spPr/>
      <dgm:t>
        <a:bodyPr/>
        <a:lstStyle/>
        <a:p>
          <a:endParaRPr lang="en-US"/>
        </a:p>
      </dgm:t>
    </dgm:pt>
    <dgm:pt modelId="{B4731337-4990-4EAF-9AB1-5A6844BF1893}" type="pres">
      <dgm:prSet presAssocID="{BF14B7E0-BAE1-4F81-8BDE-F3A27047C889}" presName="compositeShape" presStyleCnt="0">
        <dgm:presLayoutVars>
          <dgm:chMax val="7"/>
          <dgm:dir/>
          <dgm:resizeHandles val="exact"/>
        </dgm:presLayoutVars>
      </dgm:prSet>
      <dgm:spPr/>
    </dgm:pt>
    <dgm:pt modelId="{9C762599-EBB6-46A0-98DE-F927C33024F3}" type="pres">
      <dgm:prSet presAssocID="{BF14B7E0-BAE1-4F81-8BDE-F3A27047C889}" presName="wedge1" presStyleLbl="node1" presStyleIdx="0" presStyleCnt="3"/>
      <dgm:spPr/>
      <dgm:t>
        <a:bodyPr/>
        <a:lstStyle/>
        <a:p>
          <a:endParaRPr lang="en-US"/>
        </a:p>
      </dgm:t>
    </dgm:pt>
    <dgm:pt modelId="{D846BDE4-4D97-4FA7-842C-B5A81397E691}" type="pres">
      <dgm:prSet presAssocID="{BF14B7E0-BAE1-4F81-8BDE-F3A27047C889}" presName="dummy1a" presStyleCnt="0"/>
      <dgm:spPr/>
    </dgm:pt>
    <dgm:pt modelId="{D2793075-F5C4-40FB-84E4-EC2402DBB96B}" type="pres">
      <dgm:prSet presAssocID="{BF14B7E0-BAE1-4F81-8BDE-F3A27047C889}" presName="dummy1b" presStyleCnt="0"/>
      <dgm:spPr/>
    </dgm:pt>
    <dgm:pt modelId="{16215FD7-289E-4CBF-9F1C-4F7AD57983AD}" type="pres">
      <dgm:prSet presAssocID="{BF14B7E0-BAE1-4F81-8BDE-F3A27047C8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3A760-F02B-4D7E-97C2-4613F6493315}" type="pres">
      <dgm:prSet presAssocID="{BF14B7E0-BAE1-4F81-8BDE-F3A27047C889}" presName="wedge2" presStyleLbl="node1" presStyleIdx="1" presStyleCnt="3"/>
      <dgm:spPr/>
      <dgm:t>
        <a:bodyPr/>
        <a:lstStyle/>
        <a:p>
          <a:endParaRPr lang="en-US"/>
        </a:p>
      </dgm:t>
    </dgm:pt>
    <dgm:pt modelId="{F236FAF0-A7C2-464B-A48C-18A79908F5AE}" type="pres">
      <dgm:prSet presAssocID="{BF14B7E0-BAE1-4F81-8BDE-F3A27047C889}" presName="dummy2a" presStyleCnt="0"/>
      <dgm:spPr/>
    </dgm:pt>
    <dgm:pt modelId="{537399EE-D182-4F9D-B953-2086392D8A48}" type="pres">
      <dgm:prSet presAssocID="{BF14B7E0-BAE1-4F81-8BDE-F3A27047C889}" presName="dummy2b" presStyleCnt="0"/>
      <dgm:spPr/>
    </dgm:pt>
    <dgm:pt modelId="{E681C52B-4669-459F-B066-8260A70057C7}" type="pres">
      <dgm:prSet presAssocID="{BF14B7E0-BAE1-4F81-8BDE-F3A27047C8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B3952-C26F-40D7-A833-66EEE9347D2B}" type="pres">
      <dgm:prSet presAssocID="{BF14B7E0-BAE1-4F81-8BDE-F3A27047C889}" presName="wedge3" presStyleLbl="node1" presStyleIdx="2" presStyleCnt="3"/>
      <dgm:spPr/>
      <dgm:t>
        <a:bodyPr/>
        <a:lstStyle/>
        <a:p>
          <a:endParaRPr lang="en-US"/>
        </a:p>
      </dgm:t>
    </dgm:pt>
    <dgm:pt modelId="{0EF0AC59-60C3-40E1-831C-1390A8F8CD4E}" type="pres">
      <dgm:prSet presAssocID="{BF14B7E0-BAE1-4F81-8BDE-F3A27047C889}" presName="dummy3a" presStyleCnt="0"/>
      <dgm:spPr/>
    </dgm:pt>
    <dgm:pt modelId="{CEDE8BD7-8D3F-4CA2-BE69-A33AAE52CEC3}" type="pres">
      <dgm:prSet presAssocID="{BF14B7E0-BAE1-4F81-8BDE-F3A27047C889}" presName="dummy3b" presStyleCnt="0"/>
      <dgm:spPr/>
    </dgm:pt>
    <dgm:pt modelId="{33A6ABAD-D349-489A-B249-D7CCFD70FD9B}" type="pres">
      <dgm:prSet presAssocID="{BF14B7E0-BAE1-4F81-8BDE-F3A27047C8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B8021-9423-45E2-A658-3E7769452874}" type="pres">
      <dgm:prSet presAssocID="{AFFBFBA9-F3AF-4F5A-B665-6259EE0E867E}" presName="arrowWedge1" presStyleLbl="fgSibTrans2D1" presStyleIdx="0" presStyleCnt="3"/>
      <dgm:spPr/>
    </dgm:pt>
    <dgm:pt modelId="{BBB16570-F34E-4553-83C4-B3E836A08373}" type="pres">
      <dgm:prSet presAssocID="{EFECA1FB-88A4-4108-B367-964B116316BC}" presName="arrowWedge2" presStyleLbl="fgSibTrans2D1" presStyleIdx="1" presStyleCnt="3"/>
      <dgm:spPr/>
    </dgm:pt>
    <dgm:pt modelId="{FD4217FA-4827-456D-8DA1-3169CAA9BFF0}" type="pres">
      <dgm:prSet presAssocID="{DCA96974-90AB-4B3E-A4E5-4A0380BB2B57}" presName="arrowWedge3" presStyleLbl="fgSibTrans2D1" presStyleIdx="2" presStyleCnt="3"/>
      <dgm:spPr/>
    </dgm:pt>
  </dgm:ptLst>
  <dgm:cxnLst>
    <dgm:cxn modelId="{D681B093-1B98-471F-8793-58132464C245}" type="presOf" srcId="{4AFB25F6-D844-41E9-B3AC-5B146DB8B2E0}" destId="{9C762599-EBB6-46A0-98DE-F927C33024F3}" srcOrd="0" destOrd="0" presId="urn:microsoft.com/office/officeart/2005/8/layout/cycle8"/>
    <dgm:cxn modelId="{32AB9A53-8810-4CED-860F-488B669B27CA}" srcId="{BF14B7E0-BAE1-4F81-8BDE-F3A27047C889}" destId="{4AFB25F6-D844-41E9-B3AC-5B146DB8B2E0}" srcOrd="0" destOrd="0" parTransId="{1483185B-2C62-4FE9-90DC-D20FCEA61317}" sibTransId="{AFFBFBA9-F3AF-4F5A-B665-6259EE0E867E}"/>
    <dgm:cxn modelId="{98C204C3-69DF-4477-B9E0-33757386A4DA}" srcId="{BF14B7E0-BAE1-4F81-8BDE-F3A27047C889}" destId="{9534318F-BA1C-43E9-A389-64B9A430FF47}" srcOrd="1" destOrd="0" parTransId="{92222174-05C3-4CB1-A3E9-D31F52C3C4FD}" sibTransId="{EFECA1FB-88A4-4108-B367-964B116316BC}"/>
    <dgm:cxn modelId="{6A7D7E0D-4355-4651-BB31-0FB9FDFB4547}" srcId="{BF14B7E0-BAE1-4F81-8BDE-F3A27047C889}" destId="{9DEE9727-C830-48F9-B44B-A1AC1182A34B}" srcOrd="2" destOrd="0" parTransId="{F7646B64-2C3B-46A8-96E0-ECB0A72C6D8F}" sibTransId="{DCA96974-90AB-4B3E-A4E5-4A0380BB2B57}"/>
    <dgm:cxn modelId="{A8EBE4C4-5BEB-4E69-9A1C-06CC9038C97C}" type="presOf" srcId="{9534318F-BA1C-43E9-A389-64B9A430FF47}" destId="{4403A760-F02B-4D7E-97C2-4613F6493315}" srcOrd="0" destOrd="0" presId="urn:microsoft.com/office/officeart/2005/8/layout/cycle8"/>
    <dgm:cxn modelId="{B1936026-7A45-4417-B979-2EF33CF481E7}" type="presOf" srcId="{9534318F-BA1C-43E9-A389-64B9A430FF47}" destId="{E681C52B-4669-459F-B066-8260A70057C7}" srcOrd="1" destOrd="0" presId="urn:microsoft.com/office/officeart/2005/8/layout/cycle8"/>
    <dgm:cxn modelId="{2AD6CA34-9AA3-419F-88A6-75E7113F61F5}" type="presOf" srcId="{9DEE9727-C830-48F9-B44B-A1AC1182A34B}" destId="{E91B3952-C26F-40D7-A833-66EEE9347D2B}" srcOrd="0" destOrd="0" presId="urn:microsoft.com/office/officeart/2005/8/layout/cycle8"/>
    <dgm:cxn modelId="{132A6DCE-2896-41EC-B31D-60FE8F50D959}" type="presOf" srcId="{BF14B7E0-BAE1-4F81-8BDE-F3A27047C889}" destId="{B4731337-4990-4EAF-9AB1-5A6844BF1893}" srcOrd="0" destOrd="0" presId="urn:microsoft.com/office/officeart/2005/8/layout/cycle8"/>
    <dgm:cxn modelId="{2904EEBD-0C21-4390-A749-361C9D979276}" type="presOf" srcId="{9DEE9727-C830-48F9-B44B-A1AC1182A34B}" destId="{33A6ABAD-D349-489A-B249-D7CCFD70FD9B}" srcOrd="1" destOrd="0" presId="urn:microsoft.com/office/officeart/2005/8/layout/cycle8"/>
    <dgm:cxn modelId="{EF54A448-996F-4C4A-9E6A-15AB8E393765}" type="presOf" srcId="{4AFB25F6-D844-41E9-B3AC-5B146DB8B2E0}" destId="{16215FD7-289E-4CBF-9F1C-4F7AD57983AD}" srcOrd="1" destOrd="0" presId="urn:microsoft.com/office/officeart/2005/8/layout/cycle8"/>
    <dgm:cxn modelId="{FF9C0E5D-2910-441C-875D-05FDB28926F5}" type="presParOf" srcId="{B4731337-4990-4EAF-9AB1-5A6844BF1893}" destId="{9C762599-EBB6-46A0-98DE-F927C33024F3}" srcOrd="0" destOrd="0" presId="urn:microsoft.com/office/officeart/2005/8/layout/cycle8"/>
    <dgm:cxn modelId="{F063C10D-5995-46A1-9E05-0C62ED31E680}" type="presParOf" srcId="{B4731337-4990-4EAF-9AB1-5A6844BF1893}" destId="{D846BDE4-4D97-4FA7-842C-B5A81397E691}" srcOrd="1" destOrd="0" presId="urn:microsoft.com/office/officeart/2005/8/layout/cycle8"/>
    <dgm:cxn modelId="{7FC5E282-CA62-43D4-8FDE-BB1A9948730E}" type="presParOf" srcId="{B4731337-4990-4EAF-9AB1-5A6844BF1893}" destId="{D2793075-F5C4-40FB-84E4-EC2402DBB96B}" srcOrd="2" destOrd="0" presId="urn:microsoft.com/office/officeart/2005/8/layout/cycle8"/>
    <dgm:cxn modelId="{275E5216-050E-4B26-9BC5-0860BD92FDC5}" type="presParOf" srcId="{B4731337-4990-4EAF-9AB1-5A6844BF1893}" destId="{16215FD7-289E-4CBF-9F1C-4F7AD57983AD}" srcOrd="3" destOrd="0" presId="urn:microsoft.com/office/officeart/2005/8/layout/cycle8"/>
    <dgm:cxn modelId="{51F3ACF0-4E1F-452D-8C69-A82135D019C1}" type="presParOf" srcId="{B4731337-4990-4EAF-9AB1-5A6844BF1893}" destId="{4403A760-F02B-4D7E-97C2-4613F6493315}" srcOrd="4" destOrd="0" presId="urn:microsoft.com/office/officeart/2005/8/layout/cycle8"/>
    <dgm:cxn modelId="{9DEB3707-8128-43C2-AD7B-A7F100A0474F}" type="presParOf" srcId="{B4731337-4990-4EAF-9AB1-5A6844BF1893}" destId="{F236FAF0-A7C2-464B-A48C-18A79908F5AE}" srcOrd="5" destOrd="0" presId="urn:microsoft.com/office/officeart/2005/8/layout/cycle8"/>
    <dgm:cxn modelId="{0F104C8E-8094-4A47-994D-20F4DCF2F8C5}" type="presParOf" srcId="{B4731337-4990-4EAF-9AB1-5A6844BF1893}" destId="{537399EE-D182-4F9D-B953-2086392D8A48}" srcOrd="6" destOrd="0" presId="urn:microsoft.com/office/officeart/2005/8/layout/cycle8"/>
    <dgm:cxn modelId="{18A55EF5-9A91-4FFC-963C-09047C13AF9A}" type="presParOf" srcId="{B4731337-4990-4EAF-9AB1-5A6844BF1893}" destId="{E681C52B-4669-459F-B066-8260A70057C7}" srcOrd="7" destOrd="0" presId="urn:microsoft.com/office/officeart/2005/8/layout/cycle8"/>
    <dgm:cxn modelId="{7BB58EBD-8B27-473F-A0B6-71651BCB5FC5}" type="presParOf" srcId="{B4731337-4990-4EAF-9AB1-5A6844BF1893}" destId="{E91B3952-C26F-40D7-A833-66EEE9347D2B}" srcOrd="8" destOrd="0" presId="urn:microsoft.com/office/officeart/2005/8/layout/cycle8"/>
    <dgm:cxn modelId="{7344D8A9-2DE6-4F58-BCEE-AD0A7E6D6642}" type="presParOf" srcId="{B4731337-4990-4EAF-9AB1-5A6844BF1893}" destId="{0EF0AC59-60C3-40E1-831C-1390A8F8CD4E}" srcOrd="9" destOrd="0" presId="urn:microsoft.com/office/officeart/2005/8/layout/cycle8"/>
    <dgm:cxn modelId="{4644F02C-14C4-4209-A725-0A6F69A2EB95}" type="presParOf" srcId="{B4731337-4990-4EAF-9AB1-5A6844BF1893}" destId="{CEDE8BD7-8D3F-4CA2-BE69-A33AAE52CEC3}" srcOrd="10" destOrd="0" presId="urn:microsoft.com/office/officeart/2005/8/layout/cycle8"/>
    <dgm:cxn modelId="{6987B7C6-CCC5-41A0-BD2E-BA27C69040CA}" type="presParOf" srcId="{B4731337-4990-4EAF-9AB1-5A6844BF1893}" destId="{33A6ABAD-D349-489A-B249-D7CCFD70FD9B}" srcOrd="11" destOrd="0" presId="urn:microsoft.com/office/officeart/2005/8/layout/cycle8"/>
    <dgm:cxn modelId="{D5EB6215-3622-4E2E-A864-B2277F30762A}" type="presParOf" srcId="{B4731337-4990-4EAF-9AB1-5A6844BF1893}" destId="{995B8021-9423-45E2-A658-3E7769452874}" srcOrd="12" destOrd="0" presId="urn:microsoft.com/office/officeart/2005/8/layout/cycle8"/>
    <dgm:cxn modelId="{6D0942B3-2FF2-43B3-A52F-ADCF70E7F45A}" type="presParOf" srcId="{B4731337-4990-4EAF-9AB1-5A6844BF1893}" destId="{BBB16570-F34E-4553-83C4-B3E836A08373}" srcOrd="13" destOrd="0" presId="urn:microsoft.com/office/officeart/2005/8/layout/cycle8"/>
    <dgm:cxn modelId="{8A7027EF-FA0D-454A-9902-9BBAC6689E55}" type="presParOf" srcId="{B4731337-4990-4EAF-9AB1-5A6844BF1893}" destId="{FD4217FA-4827-456D-8DA1-3169CAA9BFF0}" srcOrd="1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" y="457200"/>
            <a:ext cx="1135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3046412" y="1524000"/>
            <a:ext cx="79248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2" y="3935413"/>
            <a:ext cx="111252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2" y="533400"/>
            <a:ext cx="11128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60122" y="533400"/>
            <a:ext cx="11173090" cy="57912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2436812" y="609600"/>
            <a:ext cx="7315200" cy="8455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প্রাসঙ্গিকঃ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মূলধনের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অংশ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186229830"/>
              </p:ext>
            </p:extLst>
          </p:nvPr>
        </p:nvGraphicFramePr>
        <p:xfrm>
          <a:off x="3808412" y="1752600"/>
          <a:ext cx="5410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531812" y="1981200"/>
            <a:ext cx="4191000" cy="990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সমন্বয়কৃত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করপূর্ব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8012" y="4876800"/>
            <a:ext cx="41148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1800" dirty="0" smtClean="0">
                <a:solidFill>
                  <a:srgbClr val="002060"/>
                </a:solidFill>
              </a:rPr>
              <a:t>সাধারন শেয়ার মূলধন ব্যয় </a:t>
            </a:r>
          </a:p>
          <a:p>
            <a:r>
              <a:rPr lang="as-IN" sz="1800" dirty="0" smtClean="0">
                <a:solidFill>
                  <a:srgbClr val="002060"/>
                </a:solidFill>
              </a:rPr>
              <a:t>= </a:t>
            </a:r>
            <a:r>
              <a:rPr lang="en-US" sz="1800" dirty="0" smtClean="0">
                <a:solidFill>
                  <a:srgbClr val="002060"/>
                </a:solidFill>
              </a:rPr>
              <a:t>(</a:t>
            </a:r>
            <a:r>
              <a:rPr lang="as-IN" sz="1800" dirty="0" smtClean="0">
                <a:solidFill>
                  <a:srgbClr val="002060"/>
                </a:solidFill>
              </a:rPr>
              <a:t>লভ্যাংশ</a:t>
            </a:r>
            <a:r>
              <a:rPr lang="as-IN" sz="1200" dirty="0" smtClean="0">
                <a:solidFill>
                  <a:srgbClr val="002060"/>
                </a:solidFill>
              </a:rPr>
              <a:t>১</a:t>
            </a:r>
            <a:r>
              <a:rPr lang="as-IN" sz="1800" dirty="0" smtClean="0">
                <a:solidFill>
                  <a:srgbClr val="002060"/>
                </a:solidFill>
              </a:rPr>
              <a:t> / শেয়ার মূল্য</a:t>
            </a:r>
            <a:r>
              <a:rPr lang="as-IN" sz="1200" dirty="0" smtClean="0">
                <a:solidFill>
                  <a:srgbClr val="002060"/>
                </a:solidFill>
              </a:rPr>
              <a:t>০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r>
              <a:rPr lang="as-IN" sz="1800" dirty="0" smtClean="0">
                <a:solidFill>
                  <a:srgbClr val="002060"/>
                </a:solidFill>
              </a:rPr>
              <a:t> ×১০০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7906" y="1676400"/>
            <a:ext cx="3545306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60412" y="5791200"/>
            <a:ext cx="1082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মোট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মূলধন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ঋণ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মূলধন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অগ্রাধিকার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শেয়ার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মূলধন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সাধারণ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শেয়ার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মূলধন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456612" y="2590800"/>
            <a:ext cx="31972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অর্থ্যা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ৎ,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ঋণ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মূলধন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ব্যয়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 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ঋণ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মূলধনের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অংশ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+ 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অগ্রাধিকার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শেয়ার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মূলধন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ব্যয়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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অগ্রাধিকার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শেয়ার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মূলধনের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অংশ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+ 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সাধারণ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শেয়ার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মূলধন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ব্যয়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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সাধারণ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শেয়ার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মূলধনের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অংশ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)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rinda" pitchFamily="34" charset="0"/>
              <a:ea typeface="Calibri" pitchFamily="34" charset="0"/>
              <a:cs typeface="Vrinda" pitchFamily="34" charset="0"/>
              <a:sym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012" y="3276600"/>
            <a:ext cx="4495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গড়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মূলধনী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ব্যয়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=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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(</a:t>
            </a:r>
            <a:r>
              <a:rPr lang="en-US" sz="1600" b="1" dirty="0" err="1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মূলধনসমূহের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ব্যয়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  <a:sym typeface="Symbol" pitchFamily="18" charset="2"/>
              </a:rPr>
              <a:t>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মূলধনসমূহের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অংশ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) </a:t>
            </a:r>
            <a:endParaRPr lang="en-US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15361" grpId="0"/>
      <p:bldP spid="1536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79612" y="710625"/>
            <a:ext cx="8382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মূলধনে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সূত্রঃ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337" name="Picture 1" descr="C:\Users\Mahveen\Desktop\Screensho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612" y="1600200"/>
            <a:ext cx="6248400" cy="1295400"/>
          </a:xfrm>
          <a:prstGeom prst="rect">
            <a:avLst/>
          </a:prstGeom>
          <a:noFill/>
        </p:spPr>
      </p:pic>
      <p:pic>
        <p:nvPicPr>
          <p:cNvPr id="14338" name="Picture 2" descr="C:\Users\Mahveen\Desktop\Screenshot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662" y="3133725"/>
            <a:ext cx="10648950" cy="1362075"/>
          </a:xfrm>
          <a:prstGeom prst="rect">
            <a:avLst/>
          </a:prstGeom>
          <a:noFill/>
        </p:spPr>
      </p:pic>
      <p:pic>
        <p:nvPicPr>
          <p:cNvPr id="14339" name="Picture 3" descr="C:\Users\Mahveen\Desktop\Screenshot_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3812" y="4705350"/>
            <a:ext cx="9458325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55612" y="381000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1812" y="685800"/>
            <a:ext cx="11049000" cy="1046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সূত্রঃ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12" y="2234625"/>
            <a:ext cx="11125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মূলধনসমূহের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Symbol"/>
              </a:rPr>
              <a:t>মূলধনসমূহের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)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12" y="3154502"/>
            <a:ext cx="11049000" cy="3170098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ৎ, </a:t>
            </a:r>
          </a:p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ঋণ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Symbol"/>
              </a:rPr>
              <a:t>) + (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অগ্রাধিকার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শেয়ার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ব্যয়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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অগ্রাধিকার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শেয়ার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মূলধনের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Symbol"/>
              </a:rPr>
              <a:t>) + (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সাধারণ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শেয়ার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ব্যয়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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সাধারণ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শেয়ার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মূলধনের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Symbol"/>
              </a:rPr>
              <a:t>)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55612" y="457200"/>
            <a:ext cx="11430000" cy="6019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60812" y="609600"/>
            <a:ext cx="4648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প্রয়োগঃ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4212" y="2294930"/>
            <a:ext cx="10820400" cy="40296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algn="just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প্রিয়ন্তী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টেক্সটাইল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৬%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৮%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১০%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" algn="just"/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17220" indent="-571500" algn="just">
              <a:buFont typeface="Wingdings" panose="05000000000000000000" pitchFamily="2" charset="2"/>
              <a:buChar char="ü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প্রিয়ন্তী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টেক্সটাইল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12" y="1686580"/>
            <a:ext cx="5257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সমস্যাটির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55612" y="457200"/>
            <a:ext cx="11430000" cy="6019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08612" y="663714"/>
            <a:ext cx="6096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সমাধানটি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256212" y="1447800"/>
            <a:ext cx="6248400" cy="27336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45720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৮%</a:t>
            </a:r>
          </a:p>
          <a:p>
            <a:pPr marL="45720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৬%</a:t>
            </a:r>
          </a:p>
          <a:p>
            <a:pPr marL="45720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১০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১০%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256212" y="4333876"/>
            <a:ext cx="6248400" cy="19145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করণীয়ঃ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"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"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012" y="685800"/>
            <a:ext cx="44196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dirty="0" smtClean="0">
                <a:solidFill>
                  <a:srgbClr val="FFFF00"/>
                </a:solidFill>
              </a:rPr>
              <a:t>প্রিয়ন্তী টেক্সটাইল লিঃ এর পরিশোধিত মূলধন ১০ কোটি টাকা যার মধ্যে প্রতিটি ১০ টাকা মূল্যের সাধারণ শেয়ার মূলধন ৫ কোটি, ৬% অগ্রাধিকার শেয়ার ৩ কোটি এবং অবশিষ্ট ৮% ঋণ মূলধন। কোম্পানি এ বছর শেয়ার প্রতি ১ টাকা লভ্যাংশ প্রদান করে এবং প্রতি বছর ১০% বৃদ্ধি করার সিদ্ধান্ত নেয়।</a:t>
            </a:r>
          </a:p>
          <a:p>
            <a:endParaRPr lang="as-IN" dirty="0" smtClean="0">
              <a:solidFill>
                <a:srgbClr val="FFFF00"/>
              </a:solidFill>
            </a:endParaRPr>
          </a:p>
          <a:p>
            <a:r>
              <a:rPr lang="as-IN" dirty="0" smtClean="0">
                <a:solidFill>
                  <a:srgbClr val="FFFF00"/>
                </a:solidFill>
              </a:rPr>
              <a:t>প্রিয়ন্তী টেক্সটাইল লিঃ এর গড় মূলধনী ব্যয় নির্ণয় কর।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47789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41" name="Picture 1" descr="C:\Users\Mahveen\Desktop\Screenshot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9522" y="609600"/>
            <a:ext cx="6295490" cy="5715000"/>
          </a:xfrm>
          <a:prstGeom prst="rect">
            <a:avLst/>
          </a:prstGeom>
          <a:noFill/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7923212" y="2895600"/>
            <a:ext cx="3709086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এখানে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শেয়ার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মূল্য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=10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লভ্যাংশ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= 1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বৃদ্ধির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= 10% = 0.10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923212" y="4495800"/>
            <a:ext cx="37338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2200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লভ্যাংশ</a:t>
            </a:r>
            <a:r>
              <a:rPr lang="en-US" sz="2200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(1+বৃদ্ধির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	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1(1+0.10)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= 1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1.10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= 1.10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012" y="685800"/>
            <a:ext cx="38100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000" dirty="0" smtClean="0">
                <a:solidFill>
                  <a:srgbClr val="FFFF00"/>
                </a:solidFill>
              </a:rPr>
              <a:t>প্রিয়ন্তী টেক্সটাইল লিঃ এর পরিশোধিত মূলধন ১০ কোটি টাকা যার মধ্যে প্রতিটি ১০ টাকা মূল্যের সাধারণ শেয়ার মূলধন ৫ কোটি, ৬% অগ্রাধিকার শেয়ার ৩ কোটি এবং অবশিষ্ট ৮% ঋণ মূলধন। কোম্পানি এ বছর শেয়ার প্রতি ১ টাকা লভ্যাংশ প্রদান করে এবং প্রতি বছর ১০% বৃদ্ধি করার সিদ্ধান্ত নেয়।</a:t>
            </a:r>
          </a:p>
          <a:p>
            <a:endParaRPr lang="as-IN" sz="2000" dirty="0" smtClean="0">
              <a:solidFill>
                <a:srgbClr val="FFFF00"/>
              </a:solidFill>
            </a:endParaRPr>
          </a:p>
          <a:p>
            <a:r>
              <a:rPr lang="as-IN" sz="2000" dirty="0" smtClean="0">
                <a:solidFill>
                  <a:srgbClr val="FFFF00"/>
                </a:solidFill>
              </a:rPr>
              <a:t>প্রিয়ন্তী টেক্সটাইল লিঃ এর গড় মূলধনী ব্যয় নির্ণয় কর।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 descr="C:\Users\Mahveen\Desktop\Screenshot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812" y="457200"/>
            <a:ext cx="59436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5612" y="533400"/>
            <a:ext cx="4876800" cy="586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dirty="0" smtClean="0">
                <a:solidFill>
                  <a:srgbClr val="FFFF00"/>
                </a:solidFill>
              </a:rPr>
              <a:t>প্রিয়ন্তী টেক্সটাইল লিঃ এর পরিশোধিত মূলধন ১০ কোটি টাকা যার মধ্যে প্রতিটি ১০ টাকা মূল্যের সাধারণ শেয়ার মূলধন ৫ কোটি, ৬% অগ্রাধিকার শেয়ার ৩ কোটি এবং অবশিষ্ট ৮% ঋণ মূলধন। কোম্পানি এ বছর শেয়ার প্রতি ১ টাকা লভ্যাংশ প্রদান করে এবং প্রতি বছর ১০% বৃদ্ধি করার সিদ্ধান্ত নেয়।</a:t>
            </a:r>
          </a:p>
          <a:p>
            <a:endParaRPr lang="as-IN" dirty="0" smtClean="0">
              <a:solidFill>
                <a:srgbClr val="FFFF00"/>
              </a:solidFill>
            </a:endParaRPr>
          </a:p>
          <a:p>
            <a:r>
              <a:rPr lang="as-IN" dirty="0" smtClean="0">
                <a:solidFill>
                  <a:srgbClr val="FFFF00"/>
                </a:solidFill>
              </a:rPr>
              <a:t>প্রিয়ন্তী টেক্সটাইল লিঃ এর গড় মূলধনী ব্যয় নির্ণয় কর।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51412" y="525858"/>
            <a:ext cx="6705600" cy="29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>
              <a:lnSpc>
                <a:spcPct val="114000"/>
              </a:lnSpc>
              <a:tabLst>
                <a:tab pos="2171700" algn="l"/>
              </a:tabLst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14000"/>
              </a:lnSpc>
              <a:tabLst>
                <a:tab pos="2171700" algn="l"/>
              </a:tabLst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মূলধনসমূহের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  <a:sym typeface="Symbol"/>
              </a:rPr>
              <a:t>মূলধনসমূহের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)</a:t>
            </a:r>
            <a:endParaRPr lang="en-US" sz="2800" b="1" dirty="0">
              <a:latin typeface="SutonnyMJ" pitchFamily="2" charset="0"/>
              <a:cs typeface="SutonnyMJ" pitchFamily="2" charset="0"/>
              <a:sym typeface="Symbol"/>
            </a:endParaRPr>
          </a:p>
          <a:p>
            <a:pPr algn="just">
              <a:lnSpc>
                <a:spcPct val="114000"/>
              </a:lnSpc>
              <a:tabLst>
                <a:tab pos="2171700" algn="l"/>
              </a:tabLst>
            </a:pPr>
            <a:r>
              <a:rPr lang="en-US" sz="2800" b="1" dirty="0" smtClean="0">
                <a:latin typeface="SutonnyMJ" pitchFamily="2" charset="0"/>
                <a:cs typeface="SutonnyMJ" pitchFamily="2" charset="0"/>
                <a:sym typeface="Symbol"/>
              </a:rPr>
              <a:t>=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(৮%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০.২) + 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৬%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০.৩)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+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(২১%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০.৫)</a:t>
            </a:r>
          </a:p>
          <a:p>
            <a:pPr algn="just">
              <a:lnSpc>
                <a:spcPct val="114000"/>
              </a:lnSpc>
              <a:tabLst>
                <a:tab pos="2171700" algn="l"/>
              </a:tabLst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১.৬% + ১.৮% + ১০.৫%</a:t>
            </a:r>
          </a:p>
          <a:p>
            <a:pPr algn="just">
              <a:tabLst>
                <a:tab pos="2171700" algn="l"/>
              </a:tabLst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১৩.৯%</a:t>
            </a:r>
            <a:endParaRPr lang="en-US" sz="2800" b="1" dirty="0">
              <a:latin typeface="NikoshBAN" pitchFamily="2" charset="0"/>
              <a:cs typeface="NikoshBAN" pitchFamily="2" charset="0"/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812" y="4800600"/>
            <a:ext cx="11201400" cy="167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অর্থ্যা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ৎ, 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ঋণ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) + (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অগ্রাধিকার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শেয়ার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ব্যয়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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অগ্রাধিকার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শেয়ার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মূলধনের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) + (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সাধারণ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শেয়ার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ব্যয়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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সাধারণ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শেয়ার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মূলধনের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)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612" y="457200"/>
            <a:ext cx="38100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000" dirty="0" smtClean="0">
                <a:solidFill>
                  <a:srgbClr val="FFFF00"/>
                </a:solidFill>
              </a:rPr>
              <a:t>প্রিয়ন্তী টেক্সটাইল লিঃ এর পরিশোধিত মূলধন ১০ কোটি টাকা যার মধ্যে প্রতিটি ১০ টাকা মূল্যের সাধারণ শেয়ার মূলধন ৫ কোটি, ৬% অগ্রাধিকার শেয়ার ৩ কোটি এবং অবশিষ্ট ৮% ঋণ মূলধন। কোম্পানি এ বছর শেয়ার প্রতি ১ টাকা লভ্যাংশ প্রদান করে এবং প্রতি বছর ১০% বৃদ্ধি করার সিদ্ধান্ত নেয়।</a:t>
            </a:r>
          </a:p>
          <a:p>
            <a:endParaRPr lang="as-IN" sz="2000" dirty="0" smtClean="0">
              <a:solidFill>
                <a:srgbClr val="FFFF00"/>
              </a:solidFill>
            </a:endParaRPr>
          </a:p>
          <a:p>
            <a:r>
              <a:rPr lang="as-IN" sz="2000" dirty="0" smtClean="0">
                <a:solidFill>
                  <a:srgbClr val="FFFF00"/>
                </a:solidFill>
              </a:rPr>
              <a:t>প্রিয়ন্তী টেক্সটাইল লিঃ এর গড় মূলধনী ব্যয় নির্ণয় কর।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Lesson:- Cost of Capital </a:t>
            </a:r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smtClean="0">
                <a:solidFill>
                  <a:srgbClr val="FFFF00"/>
                </a:solidFill>
              </a:rPr>
              <a:t>Weighted </a:t>
            </a:r>
            <a:r>
              <a:rPr lang="en-US" sz="2000" dirty="0" smtClean="0">
                <a:solidFill>
                  <a:srgbClr val="FFFF00"/>
                </a:solidFill>
              </a:rPr>
              <a:t>Average Cost of Capital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Finance &amp; Banking, Chapter: 06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by- </a:t>
            </a:r>
            <a:r>
              <a:rPr lang="en-US" sz="4800" dirty="0" err="1" smtClean="0">
                <a:solidFill>
                  <a:srgbClr val="002060"/>
                </a:solidFill>
              </a:rPr>
              <a:t>Monoar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Hossen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Chowdhury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</a:rPr>
              <a:t>B.Ed</a:t>
            </a:r>
            <a:r>
              <a:rPr lang="en-US" sz="2400" dirty="0" smtClean="0">
                <a:solidFill>
                  <a:schemeClr val="tx1"/>
                </a:solidFill>
              </a:rPr>
              <a:t> (NAEM), M.B.S (Accounting), B.B.S (Honors)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99169" y="609600"/>
            <a:ext cx="11150009" cy="14974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marR="0" lvl="0" indent="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5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7763" y="2209800"/>
            <a:ext cx="1031064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করের হার উল্লেখ না থাকলে ঋণ মূলধন ব্যয় কত হবে?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1412" y="3276600"/>
            <a:ext cx="8382000" cy="84608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লভ্যাংশ0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5212" y="4267200"/>
            <a:ext cx="84582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5212" y="5334000"/>
            <a:ext cx="8479988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গড়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মূলধনী ব্যয়ের সূত্র কি?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57200"/>
            <a:ext cx="115062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531812" y="2286000"/>
            <a:ext cx="11125200" cy="4191000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/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উদ্দিপকটি পড়...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 সাধারণ শেয়ার মূলধন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কোটি, ঋণ মূলধন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 ও অগ্রাধিকার শেয়ার মূলধন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 টাকা। ঋণের সুদ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১০%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অগ্রাধিকার শেয়ার লভ্যাংশের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৮%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প্রতিটির লিখিত মূল্য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টাকা। সাধারণ শেয়ার ও অগ্রাধিকার শেয়ারের বাজারমূল্য যথাক্রমে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২৫৫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১১০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টাকা। কোম্পানি এ বছর সাধারণ শেয়ার মালিকদের প্রতি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লভ্যাংশ প্রদান করেছে এবং অতীতে প্রদত্ত লভ্যাংশ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৪%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 বৃদ্ধি পেয়েছে। কর হার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৪০%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/>
            <a:endParaRPr lang="as-IN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করণিয়ঃ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কোম্পানিটির গড় মূলধন ব্যয় কত? 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457200"/>
            <a:ext cx="10730899" cy="1716011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951266" y="609600"/>
            <a:ext cx="8275544" cy="1447884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FF0000">
              <a:alpha val="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1812" y="1643063"/>
            <a:ext cx="8153400" cy="29186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8366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8366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15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68" y="480140"/>
            <a:ext cx="11173090" cy="55186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50354" y="3033139"/>
            <a:ext cx="8323577" cy="153886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6000" dirty="0" err="1" smtClean="0"/>
              <a:t>মূলধন</a:t>
            </a:r>
            <a:r>
              <a:rPr lang="en-US" sz="6000" dirty="0" smtClean="0"/>
              <a:t> </a:t>
            </a:r>
            <a:r>
              <a:rPr lang="en-US" sz="6000" dirty="0" err="1" smtClean="0"/>
              <a:t>ব্যয়</a:t>
            </a:r>
            <a:r>
              <a:rPr lang="en-US" sz="6000" dirty="0" smtClean="0"/>
              <a:t>-Cost of Capital </a:t>
            </a:r>
          </a:p>
          <a:p>
            <a:pPr algn="ctr"/>
            <a:r>
              <a:rPr lang="en-US" sz="3200" dirty="0" smtClean="0"/>
              <a:t>(Weighted Average Cost of Capital)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6858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055812" y="74295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2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31812" y="251460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Lesson:- Cost of Capital </a:t>
            </a:r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smtClean="0">
                <a:solidFill>
                  <a:srgbClr val="FFFF00"/>
                </a:solidFill>
              </a:rPr>
              <a:t>Weighted </a:t>
            </a:r>
            <a:r>
              <a:rPr lang="en-US" sz="2000" dirty="0" smtClean="0">
                <a:solidFill>
                  <a:srgbClr val="FFFF00"/>
                </a:solidFill>
              </a:rPr>
              <a:t>Average Cost of Capital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Finance &amp; Banking, Chapter: 06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50912" y="50292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by- </a:t>
            </a:r>
            <a:r>
              <a:rPr lang="en-US" sz="4800" dirty="0" err="1" smtClean="0">
                <a:solidFill>
                  <a:srgbClr val="002060"/>
                </a:solidFill>
              </a:rPr>
              <a:t>Monoar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Hossen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Chowdhury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</a:rPr>
              <a:t>B.Ed</a:t>
            </a:r>
            <a:r>
              <a:rPr lang="en-US" sz="2400" dirty="0" smtClean="0">
                <a:solidFill>
                  <a:schemeClr val="tx1"/>
                </a:solidFill>
              </a:rPr>
              <a:t> (NAEM), M.B.S (Accounting), B.B.S (Honors)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337939"/>
            <a:ext cx="8323577" cy="153886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6000" dirty="0" err="1" smtClean="0"/>
              <a:t>মূলধন</a:t>
            </a:r>
            <a:r>
              <a:rPr lang="en-US" sz="6000" dirty="0" smtClean="0"/>
              <a:t> </a:t>
            </a:r>
            <a:r>
              <a:rPr lang="en-US" sz="6000" dirty="0" err="1" smtClean="0"/>
              <a:t>ব্যয়</a:t>
            </a:r>
            <a:r>
              <a:rPr lang="en-US" sz="6000" dirty="0" smtClean="0"/>
              <a:t>-Cost of Capital </a:t>
            </a:r>
          </a:p>
          <a:p>
            <a:pPr algn="ctr"/>
            <a:r>
              <a:rPr lang="en-US" sz="3200" dirty="0" smtClean="0"/>
              <a:t>(Weighted Average Cost of Capital)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609600"/>
            <a:ext cx="11048999" cy="1231084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7200" dirty="0" err="1" smtClean="0"/>
              <a:t>বিসমিল্লাহির</a:t>
            </a:r>
            <a:r>
              <a:rPr lang="en-US" sz="7200" dirty="0" smtClean="0"/>
              <a:t> </a:t>
            </a:r>
            <a:r>
              <a:rPr lang="en-US" sz="7200" dirty="0" err="1" smtClean="0"/>
              <a:t>রাহমানির</a:t>
            </a:r>
            <a:r>
              <a:rPr lang="en-US" sz="7200" dirty="0" smtClean="0"/>
              <a:t> </a:t>
            </a:r>
            <a:r>
              <a:rPr lang="en-US" sz="7200" dirty="0" err="1" smtClean="0"/>
              <a:t>রাহিম</a:t>
            </a:r>
            <a:endParaRPr lang="en-US" sz="7200" dirty="0"/>
          </a:p>
        </p:txBody>
      </p:sp>
      <p:pic>
        <p:nvPicPr>
          <p:cNvPr id="5" name="Picture 2" descr="C:\Users\Mahveen\Desktop\wacc-1024x5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429" y="1676400"/>
            <a:ext cx="10768183" cy="4492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4419600"/>
            <a:ext cx="6136051" cy="2090958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মনোয়ার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হোসেন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চৌধূরী</a:t>
            </a:r>
            <a:r>
              <a:rPr lang="en-US" sz="4000" dirty="0" smtClean="0">
                <a:solidFill>
                  <a:srgbClr val="002060"/>
                </a:solidFill>
              </a:rPr>
              <a:t>। </a:t>
            </a:r>
          </a:p>
          <a:p>
            <a:pPr algn="r"/>
            <a:r>
              <a:rPr lang="en-US" sz="1600" dirty="0" err="1" smtClean="0">
                <a:solidFill>
                  <a:srgbClr val="002060"/>
                </a:solidFill>
              </a:rPr>
              <a:t>B.Ed</a:t>
            </a:r>
            <a:r>
              <a:rPr lang="en-US" sz="1600" dirty="0" smtClean="0">
                <a:solidFill>
                  <a:srgbClr val="002060"/>
                </a:solidFill>
              </a:rPr>
              <a:t> (NAEM), M.B.S (Accounting), B.B.S (Honors)	 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dirty="0" err="1" smtClean="0">
                <a:solidFill>
                  <a:srgbClr val="002060"/>
                </a:solidFill>
              </a:rPr>
              <a:t>হিসাববিজ্ঞান</a:t>
            </a:r>
            <a:r>
              <a:rPr lang="bn-BD" dirty="0" smtClean="0">
                <a:solidFill>
                  <a:srgbClr val="002060"/>
                </a:solidFill>
              </a:rPr>
              <a:t>)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মহানগর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আইড়িয়াল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bn-BD" dirty="0" smtClean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মুগদা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ঢাকা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bn-BD" dirty="0" smtClean="0">
                <a:solidFill>
                  <a:srgbClr val="002060"/>
                </a:solidFill>
              </a:rPr>
              <a:t>মোবাইল নং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bn-BD" dirty="0" smtClean="0">
                <a:solidFill>
                  <a:srgbClr val="002060"/>
                </a:solidFill>
              </a:rPr>
              <a:t>০১৯</a:t>
            </a:r>
            <a:r>
              <a:rPr lang="en-US" dirty="0" smtClean="0">
                <a:solidFill>
                  <a:srgbClr val="002060"/>
                </a:solidFill>
              </a:rPr>
              <a:t>২০০০৩৬৯১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755980" y="2095089"/>
            <a:ext cx="324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6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6" name="Picture 5" descr="29425008_361275250948589_29815219032119789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612" y="609600"/>
            <a:ext cx="3200400" cy="3841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9623659" y="1957154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r>
              <a:rPr lang="bn-IN" sz="3600" b="1" dirty="0" smtClean="0"/>
              <a:t>পরিচিতি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8412" y="609600"/>
            <a:ext cx="2637795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7390577" y="4370754"/>
            <a:ext cx="4190235" cy="2029403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বিষয়ঃ ফিন্যান্স ও ব্যাংকিং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৯ম - ১০ম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০৬ -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৬৮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৬৯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752238" y="653988"/>
            <a:ext cx="10515600" cy="132556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গুলো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7082" y="5648980"/>
            <a:ext cx="569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উৎসগুলোর</a:t>
            </a:r>
            <a:r>
              <a:rPr lang="en-US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612" y="5648980"/>
            <a:ext cx="4943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err="1" smtClean="0">
                <a:latin typeface="NikoshBAN" pitchFamily="2" charset="0"/>
                <a:cs typeface="SutonnyMJ" pitchFamily="2" charset="0"/>
              </a:rPr>
              <a:t>বিভিন্ন</a:t>
            </a:r>
            <a:r>
              <a:rPr lang="en-US" sz="1800" b="1" dirty="0" smtClean="0"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SutonnyMJ" pitchFamily="2" charset="0"/>
              </a:rPr>
              <a:t>খাতের</a:t>
            </a:r>
            <a:r>
              <a:rPr lang="en-US" sz="1800" b="1" dirty="0" smtClean="0"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SutonnyMJ" pitchFamily="2" charset="0"/>
              </a:rPr>
              <a:t>ব্যয়</a:t>
            </a:r>
            <a:r>
              <a:rPr lang="en-US" sz="1800" b="1" dirty="0" smtClean="0"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SutonnyMJ" pitchFamily="2" charset="0"/>
              </a:rPr>
              <a:t>গুলোর</a:t>
            </a:r>
            <a:r>
              <a:rPr lang="en-US" sz="1800" b="1" dirty="0" smtClean="0"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SutonnyMJ" pitchFamily="2" charset="0"/>
              </a:rPr>
              <a:t>কী</a:t>
            </a:r>
            <a:r>
              <a:rPr lang="en-US" sz="1800" b="1" dirty="0" smtClean="0"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SutonnyMJ" pitchFamily="2" charset="0"/>
              </a:rPr>
              <a:t>গড়</a:t>
            </a:r>
            <a:r>
              <a:rPr lang="en-US" sz="1800" b="1" dirty="0" smtClean="0"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SutonnyMJ" pitchFamily="2" charset="0"/>
              </a:rPr>
              <a:t>নির্ণয়</a:t>
            </a:r>
            <a:r>
              <a:rPr lang="en-US" sz="1800" b="1" dirty="0" smtClean="0"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SutonnyMJ" pitchFamily="2" charset="0"/>
              </a:rPr>
              <a:t>করা</a:t>
            </a:r>
            <a:r>
              <a:rPr lang="en-US" sz="1800" b="1" dirty="0" smtClean="0">
                <a:latin typeface="NikoshBAN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SutonnyMJ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SutonnyMJ" pitchFamily="2" charset="0"/>
              </a:rPr>
              <a:t>?</a:t>
            </a:r>
            <a:endParaRPr lang="en-US" sz="1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2412" y="6096000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1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6612" y="6096000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1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1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1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Mahveen\Desktop\arithmetic_me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2" y="1981200"/>
            <a:ext cx="3886200" cy="1928853"/>
          </a:xfrm>
          <a:prstGeom prst="rect">
            <a:avLst/>
          </a:prstGeom>
          <a:noFill/>
        </p:spPr>
      </p:pic>
      <p:pic>
        <p:nvPicPr>
          <p:cNvPr id="1027" name="Picture 3" descr="C:\Users\Mahveen\Desktop\average_he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37" y="2057400"/>
            <a:ext cx="3076575" cy="1828800"/>
          </a:xfrm>
          <a:prstGeom prst="rect">
            <a:avLst/>
          </a:prstGeom>
          <a:noFill/>
        </p:spPr>
      </p:pic>
      <p:pic>
        <p:nvPicPr>
          <p:cNvPr id="1028" name="Picture 4" descr="C:\Users\Mahveen\Desktop\AVERAGE-FORMU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0812" y="1981200"/>
            <a:ext cx="3886200" cy="1905000"/>
          </a:xfrm>
          <a:prstGeom prst="rect">
            <a:avLst/>
          </a:prstGeom>
          <a:noFill/>
        </p:spPr>
      </p:pic>
      <p:pic>
        <p:nvPicPr>
          <p:cNvPr id="1029" name="Picture 5" descr="C:\Users\Mahveen\Desktop\wacc-1-1024x23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2" y="3973512"/>
            <a:ext cx="10820400" cy="181768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8761412" y="2438400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প্রাসঙ্গিকঃ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31812" y="609600"/>
            <a:ext cx="11125200" cy="11993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আজকের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শিরোনামঃ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1812" y="1828801"/>
            <a:ext cx="11125200" cy="449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062369" y="609600"/>
            <a:ext cx="7119462" cy="908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8457" y="736706"/>
            <a:ext cx="5640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এই পাঠ শেষে শিক্ষার্থীরা </a:t>
            </a:r>
            <a:r>
              <a:rPr lang="bn-BD" sz="4000" dirty="0" smtClean="0"/>
              <a:t>-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677263" y="1993442"/>
          <a:ext cx="10903549" cy="425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531813" y="726610"/>
            <a:ext cx="3071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0E8127-0DD0-4354-8AE9-A9C456AC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BD0E8127-0DD0-4354-8AE9-A9C456AC9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988</Words>
  <Application>Microsoft Office PowerPoint</Application>
  <PresentationFormat>Custom</PresentationFormat>
  <Paragraphs>135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86</cp:revision>
  <dcterms:created xsi:type="dcterms:W3CDTF">2020-06-23T07:13:48Z</dcterms:created>
  <dcterms:modified xsi:type="dcterms:W3CDTF">2020-06-23T19:30:36Z</dcterms:modified>
</cp:coreProperties>
</file>