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64C2B-060D-4C7D-BC1B-38DDED46F945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DCFBB-6087-4731-8B16-498D3862F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1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D376-116E-48D9-BEB7-6FCA637CDA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72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এটি ব্যাবহারের জন্য</a:t>
            </a:r>
            <a:r>
              <a:rPr lang="bn-BD" baseline="0" dirty="0"/>
              <a:t> </a:t>
            </a:r>
            <a:r>
              <a:rPr lang="en-US" baseline="0" dirty="0"/>
              <a:t>f5 </a:t>
            </a:r>
            <a:r>
              <a:rPr lang="bn-BD" baseline="0" dirty="0"/>
              <a:t>বাটন ক্লিক করুন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D376-116E-48D9-BEB7-6FCA637CDA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6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8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3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1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0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3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6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8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E2D6-3E0B-4901-994A-0B48DECCEF50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FF434-590D-41BD-8CE2-2BFEB28827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9144000" cy="7238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388848"/>
            <a:ext cx="247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স্বাগতম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569"/>
            <a:ext cx="9144000" cy="954107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দেখো এবং প্রশ্নগুলোর উত্তর প্রত্যকে নিজ খাতায় লেখ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1813" y="1708354"/>
            <a:ext cx="2840137" cy="1414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2"/>
          <a:stretch/>
        </p:blipFill>
        <p:spPr>
          <a:xfrm>
            <a:off x="6096000" y="1164268"/>
            <a:ext cx="1116137" cy="2615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618" y="1369400"/>
            <a:ext cx="1204736" cy="2410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648199"/>
                <a:ext cx="91440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চিত্রের বস্তুগুলোর  জ্যামিতিক আকৃতি কী ?</a:t>
                </a:r>
              </a:p>
              <a:p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ক) আয়তাকার   খ) বৃত্তাকার  গ) ঘনবস্তু    ঘ) বেলনাকৃতি </a:t>
                </a:r>
              </a:p>
              <a:p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.চিত্র-১ এর বস্তুটির উচ্চতা h হলে 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ঊৎপাদক রেখা নিচের কোনটি হবে?</a:t>
                </a:r>
              </a:p>
              <a:p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ক)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</m:oMath>
                </a14:m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খ) h           গ)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</m:oMath>
                </a14:m>
                <a:r>
                  <a:rPr lang="bn-BD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ঘ) একটিও সঠিক নয়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48199"/>
                <a:ext cx="9144000" cy="1323439"/>
              </a:xfrm>
              <a:prstGeom prst="rect">
                <a:avLst/>
              </a:prstGeom>
              <a:blipFill rotWithShape="1">
                <a:blip r:embed="rId5"/>
                <a:stretch>
                  <a:fillRect l="-667" t="-1835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33800" y="3926582"/>
            <a:ext cx="1371600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926582"/>
            <a:ext cx="1219200" cy="523220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0109" y="3926582"/>
            <a:ext cx="1371600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চিত্র-৩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24" y="5971638"/>
            <a:ext cx="913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চিত্র- ৩ বস্তুটিতে কয়টি বৃত্তাকার তল আছে ?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ক  ১টি        খ  ২টি      গ  ৩টি     ঘ   একটিও নয় </a:t>
            </a:r>
          </a:p>
        </p:txBody>
      </p:sp>
      <p:sp>
        <p:nvSpPr>
          <p:cNvPr id="2" name="TextBox 1"/>
          <p:cNvSpPr txBox="1"/>
          <p:nvPr/>
        </p:nvSpPr>
        <p:spPr>
          <a:xfrm rot="19122329">
            <a:off x="-142675" y="1945550"/>
            <a:ext cx="3352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</a:rPr>
              <a:t>একক কাজ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33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0" grpId="1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9254" y="300209"/>
            <a:ext cx="8527056" cy="62575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7692" t="-199" r="3847" b="2060"/>
          <a:stretch/>
        </p:blipFill>
        <p:spPr bwMode="auto">
          <a:xfrm>
            <a:off x="6574954" y="1322283"/>
            <a:ext cx="1734859" cy="322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6934200" y="7620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3708"/>
            <a:ext cx="9115326" cy="1077218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সমবৃত্তভূমিক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সিলিন্ডারের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কতিপয়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শিখবো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15" y="1463690"/>
            <a:ext cx="2612576" cy="2991394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1216280" y="3618751"/>
            <a:ext cx="2363845" cy="668913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190324" y="3718747"/>
            <a:ext cx="1406952" cy="468923"/>
          </a:xfrm>
          <a:custGeom>
            <a:avLst/>
            <a:gdLst>
              <a:gd name="connsiteX0" fmla="*/ 234644 w 1406952"/>
              <a:gd name="connsiteY0" fmla="*/ 70338 h 468923"/>
              <a:gd name="connsiteX1" fmla="*/ 187752 w 1406952"/>
              <a:gd name="connsiteY1" fmla="*/ 128954 h 468923"/>
              <a:gd name="connsiteX2" fmla="*/ 152583 w 1406952"/>
              <a:gd name="connsiteY2" fmla="*/ 140677 h 468923"/>
              <a:gd name="connsiteX3" fmla="*/ 70521 w 1406952"/>
              <a:gd name="connsiteY3" fmla="*/ 234461 h 468923"/>
              <a:gd name="connsiteX4" fmla="*/ 35352 w 1406952"/>
              <a:gd name="connsiteY4" fmla="*/ 257907 h 468923"/>
              <a:gd name="connsiteX5" fmla="*/ 23629 w 1406952"/>
              <a:gd name="connsiteY5" fmla="*/ 304800 h 468923"/>
              <a:gd name="connsiteX6" fmla="*/ 183 w 1406952"/>
              <a:gd name="connsiteY6" fmla="*/ 339969 h 468923"/>
              <a:gd name="connsiteX7" fmla="*/ 35352 w 1406952"/>
              <a:gd name="connsiteY7" fmla="*/ 375138 h 468923"/>
              <a:gd name="connsiteX8" fmla="*/ 82244 w 1406952"/>
              <a:gd name="connsiteY8" fmla="*/ 386861 h 468923"/>
              <a:gd name="connsiteX9" fmla="*/ 211198 w 1406952"/>
              <a:gd name="connsiteY9" fmla="*/ 398584 h 468923"/>
              <a:gd name="connsiteX10" fmla="*/ 375321 w 1406952"/>
              <a:gd name="connsiteY10" fmla="*/ 445477 h 468923"/>
              <a:gd name="connsiteX11" fmla="*/ 410490 w 1406952"/>
              <a:gd name="connsiteY11" fmla="*/ 457200 h 468923"/>
              <a:gd name="connsiteX12" fmla="*/ 445660 w 1406952"/>
              <a:gd name="connsiteY12" fmla="*/ 468923 h 468923"/>
              <a:gd name="connsiteX13" fmla="*/ 797352 w 1406952"/>
              <a:gd name="connsiteY13" fmla="*/ 445477 h 468923"/>
              <a:gd name="connsiteX14" fmla="*/ 855967 w 1406952"/>
              <a:gd name="connsiteY14" fmla="*/ 410307 h 468923"/>
              <a:gd name="connsiteX15" fmla="*/ 938029 w 1406952"/>
              <a:gd name="connsiteY15" fmla="*/ 375138 h 468923"/>
              <a:gd name="connsiteX16" fmla="*/ 1289721 w 1406952"/>
              <a:gd name="connsiteY16" fmla="*/ 363415 h 468923"/>
              <a:gd name="connsiteX17" fmla="*/ 1360060 w 1406952"/>
              <a:gd name="connsiteY17" fmla="*/ 304800 h 468923"/>
              <a:gd name="connsiteX18" fmla="*/ 1383506 w 1406952"/>
              <a:gd name="connsiteY18" fmla="*/ 234461 h 468923"/>
              <a:gd name="connsiteX19" fmla="*/ 1406952 w 1406952"/>
              <a:gd name="connsiteY19" fmla="*/ 199292 h 468923"/>
              <a:gd name="connsiteX20" fmla="*/ 1395229 w 1406952"/>
              <a:gd name="connsiteY20" fmla="*/ 128954 h 468923"/>
              <a:gd name="connsiteX21" fmla="*/ 1360060 w 1406952"/>
              <a:gd name="connsiteY21" fmla="*/ 117231 h 468923"/>
              <a:gd name="connsiteX22" fmla="*/ 1313167 w 1406952"/>
              <a:gd name="connsiteY22" fmla="*/ 105507 h 468923"/>
              <a:gd name="connsiteX23" fmla="*/ 1254552 w 1406952"/>
              <a:gd name="connsiteY23" fmla="*/ 93784 h 468923"/>
              <a:gd name="connsiteX24" fmla="*/ 1184213 w 1406952"/>
              <a:gd name="connsiteY24" fmla="*/ 70338 h 468923"/>
              <a:gd name="connsiteX25" fmla="*/ 1113875 w 1406952"/>
              <a:gd name="connsiteY25" fmla="*/ 58615 h 468923"/>
              <a:gd name="connsiteX26" fmla="*/ 1043536 w 1406952"/>
              <a:gd name="connsiteY26" fmla="*/ 35169 h 468923"/>
              <a:gd name="connsiteX27" fmla="*/ 891136 w 1406952"/>
              <a:gd name="connsiteY27" fmla="*/ 23446 h 468923"/>
              <a:gd name="connsiteX28" fmla="*/ 844244 w 1406952"/>
              <a:gd name="connsiteY28" fmla="*/ 11723 h 468923"/>
              <a:gd name="connsiteX29" fmla="*/ 809075 w 1406952"/>
              <a:gd name="connsiteY29" fmla="*/ 0 h 468923"/>
              <a:gd name="connsiteX30" fmla="*/ 316706 w 1406952"/>
              <a:gd name="connsiteY30" fmla="*/ 11723 h 468923"/>
              <a:gd name="connsiteX31" fmla="*/ 258090 w 1406952"/>
              <a:gd name="connsiteY31" fmla="*/ 70338 h 468923"/>
              <a:gd name="connsiteX32" fmla="*/ 234644 w 1406952"/>
              <a:gd name="connsiteY32" fmla="*/ 70338 h 4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06952" h="468923">
                <a:moveTo>
                  <a:pt x="234644" y="70338"/>
                </a:moveTo>
                <a:cubicBezTo>
                  <a:pt x="222921" y="80107"/>
                  <a:pt x="206750" y="112670"/>
                  <a:pt x="187752" y="128954"/>
                </a:cubicBezTo>
                <a:cubicBezTo>
                  <a:pt x="178370" y="136996"/>
                  <a:pt x="162469" y="133263"/>
                  <a:pt x="152583" y="140677"/>
                </a:cubicBezTo>
                <a:cubicBezTo>
                  <a:pt x="501" y="254738"/>
                  <a:pt x="151873" y="153109"/>
                  <a:pt x="70521" y="234461"/>
                </a:cubicBezTo>
                <a:cubicBezTo>
                  <a:pt x="60558" y="244424"/>
                  <a:pt x="47075" y="250092"/>
                  <a:pt x="35352" y="257907"/>
                </a:cubicBezTo>
                <a:cubicBezTo>
                  <a:pt x="31444" y="273538"/>
                  <a:pt x="29976" y="289991"/>
                  <a:pt x="23629" y="304800"/>
                </a:cubicBezTo>
                <a:cubicBezTo>
                  <a:pt x="18079" y="317750"/>
                  <a:pt x="-2133" y="326071"/>
                  <a:pt x="183" y="339969"/>
                </a:cubicBezTo>
                <a:cubicBezTo>
                  <a:pt x="2909" y="356322"/>
                  <a:pt x="20958" y="366913"/>
                  <a:pt x="35352" y="375138"/>
                </a:cubicBezTo>
                <a:cubicBezTo>
                  <a:pt x="49341" y="383132"/>
                  <a:pt x="66274" y="384732"/>
                  <a:pt x="82244" y="386861"/>
                </a:cubicBezTo>
                <a:cubicBezTo>
                  <a:pt x="125027" y="392565"/>
                  <a:pt x="168213" y="394676"/>
                  <a:pt x="211198" y="398584"/>
                </a:cubicBezTo>
                <a:cubicBezTo>
                  <a:pt x="328959" y="428025"/>
                  <a:pt x="274413" y="411841"/>
                  <a:pt x="375321" y="445477"/>
                </a:cubicBezTo>
                <a:lnTo>
                  <a:pt x="410490" y="457200"/>
                </a:lnTo>
                <a:lnTo>
                  <a:pt x="445660" y="468923"/>
                </a:lnTo>
                <a:cubicBezTo>
                  <a:pt x="562891" y="461108"/>
                  <a:pt x="681042" y="462093"/>
                  <a:pt x="797352" y="445477"/>
                </a:cubicBezTo>
                <a:cubicBezTo>
                  <a:pt x="819909" y="442255"/>
                  <a:pt x="836049" y="421373"/>
                  <a:pt x="855967" y="410307"/>
                </a:cubicBezTo>
                <a:cubicBezTo>
                  <a:pt x="867081" y="404132"/>
                  <a:pt x="919395" y="376267"/>
                  <a:pt x="938029" y="375138"/>
                </a:cubicBezTo>
                <a:cubicBezTo>
                  <a:pt x="1055110" y="368042"/>
                  <a:pt x="1172490" y="367323"/>
                  <a:pt x="1289721" y="363415"/>
                </a:cubicBezTo>
                <a:cubicBezTo>
                  <a:pt x="1311610" y="348823"/>
                  <a:pt x="1346787" y="328692"/>
                  <a:pt x="1360060" y="304800"/>
                </a:cubicBezTo>
                <a:cubicBezTo>
                  <a:pt x="1372063" y="283196"/>
                  <a:pt x="1375691" y="257907"/>
                  <a:pt x="1383506" y="234461"/>
                </a:cubicBezTo>
                <a:cubicBezTo>
                  <a:pt x="1387961" y="221095"/>
                  <a:pt x="1399137" y="211015"/>
                  <a:pt x="1406952" y="199292"/>
                </a:cubicBezTo>
                <a:cubicBezTo>
                  <a:pt x="1403044" y="175846"/>
                  <a:pt x="1407022" y="149592"/>
                  <a:pt x="1395229" y="128954"/>
                </a:cubicBezTo>
                <a:cubicBezTo>
                  <a:pt x="1389098" y="118225"/>
                  <a:pt x="1371942" y="120626"/>
                  <a:pt x="1360060" y="117231"/>
                </a:cubicBezTo>
                <a:cubicBezTo>
                  <a:pt x="1344568" y="112805"/>
                  <a:pt x="1328895" y="109002"/>
                  <a:pt x="1313167" y="105507"/>
                </a:cubicBezTo>
                <a:cubicBezTo>
                  <a:pt x="1293716" y="101184"/>
                  <a:pt x="1273775" y="99027"/>
                  <a:pt x="1254552" y="93784"/>
                </a:cubicBezTo>
                <a:cubicBezTo>
                  <a:pt x="1230708" y="87281"/>
                  <a:pt x="1208591" y="74401"/>
                  <a:pt x="1184213" y="70338"/>
                </a:cubicBezTo>
                <a:cubicBezTo>
                  <a:pt x="1160767" y="66430"/>
                  <a:pt x="1136935" y="64380"/>
                  <a:pt x="1113875" y="58615"/>
                </a:cubicBezTo>
                <a:cubicBezTo>
                  <a:pt x="1089898" y="52621"/>
                  <a:pt x="1068178" y="37065"/>
                  <a:pt x="1043536" y="35169"/>
                </a:cubicBezTo>
                <a:lnTo>
                  <a:pt x="891136" y="23446"/>
                </a:lnTo>
                <a:cubicBezTo>
                  <a:pt x="875505" y="19538"/>
                  <a:pt x="859736" y="16149"/>
                  <a:pt x="844244" y="11723"/>
                </a:cubicBezTo>
                <a:cubicBezTo>
                  <a:pt x="832362" y="8328"/>
                  <a:pt x="821432" y="0"/>
                  <a:pt x="809075" y="0"/>
                </a:cubicBezTo>
                <a:cubicBezTo>
                  <a:pt x="644905" y="0"/>
                  <a:pt x="480829" y="7815"/>
                  <a:pt x="316706" y="11723"/>
                </a:cubicBezTo>
                <a:cubicBezTo>
                  <a:pt x="234227" y="39215"/>
                  <a:pt x="330520" y="-2092"/>
                  <a:pt x="258090" y="70338"/>
                </a:cubicBezTo>
                <a:cubicBezTo>
                  <a:pt x="249352" y="79076"/>
                  <a:pt x="246367" y="60569"/>
                  <a:pt x="234644" y="70338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tored Data 30"/>
          <p:cNvSpPr/>
          <p:nvPr/>
        </p:nvSpPr>
        <p:spPr>
          <a:xfrm rot="16200000">
            <a:off x="1100235" y="1566364"/>
            <a:ext cx="2550530" cy="2404905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14311" y="4741910"/>
                <a:ext cx="441008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বক্রপৃষ্ঠের ক্ষেত্রফল = ভূমির পরিধি 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</a:p>
              <a:p>
                <a:r>
                  <a:rPr lang="bn-BD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l-GR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𝒉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=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l-GR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𝝅</m:t>
                    </m:r>
                    <m:r>
                      <a:rPr lang="en-US" sz="2800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𝒓𝒉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11" y="4741910"/>
                <a:ext cx="4410089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2905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2258873" y="1884108"/>
            <a:ext cx="2110" cy="2104179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1805579" y="2476430"/>
            <a:ext cx="38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" name="TextBox 2048"/>
              <p:cNvSpPr txBox="1"/>
              <p:nvPr/>
            </p:nvSpPr>
            <p:spPr>
              <a:xfrm>
                <a:off x="4419600" y="5269362"/>
                <a:ext cx="442285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ভূমির ক্ষেত্রফল =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49" name="TextBox 20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69362"/>
                <a:ext cx="4422855" cy="595932"/>
              </a:xfrm>
              <a:prstGeom prst="rect">
                <a:avLst/>
              </a:prstGeom>
              <a:blipFill rotWithShape="1">
                <a:blip r:embed="rId4"/>
                <a:stretch>
                  <a:fillRect l="-3444"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7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3" presetID="1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8" grpId="0" animBg="1"/>
      <p:bldP spid="31" grpId="0" animBg="1"/>
      <p:bldP spid="16" grpId="0" build="allAtOnce"/>
      <p:bldP spid="2048" grpId="0"/>
      <p:bldP spid="2049" grpId="0" animBg="1"/>
      <p:bldP spid="20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3352800" cy="646331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ysDot"/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38" t="5963" r="4977" b="5963"/>
          <a:stretch/>
        </p:blipFill>
        <p:spPr>
          <a:xfrm>
            <a:off x="6324600" y="1181100"/>
            <a:ext cx="1066800" cy="182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276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চিত্রের ঘনবস্তুটির উচ্চতা 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𝟷𝟸</a:t>
            </a:r>
            <a:r>
              <a:rPr lang="bn-BD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সে মি এবং ভূমির ব্যাসার্ধ </a:t>
            </a:r>
            <a:r>
              <a:rPr lang="en-US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𝟻</a:t>
            </a:r>
            <a:r>
              <a:rPr lang="bn-BD" sz="2800" b="1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সে,মি । বস্তুটির ভূমির ক্ষেত্রফল ও বক্রপৃষ্ঠের ক্ষেত্রফল নির্ণয় কর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248400" y="1295400"/>
            <a:ext cx="0" cy="16002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5568434" y="17965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𝟷𝟸</a:t>
            </a:r>
            <a:r>
              <a:rPr lang="bn-BD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সে মি</a:t>
            </a:r>
            <a:endParaRPr lang="en-US" dirty="0"/>
          </a:p>
        </p:txBody>
      </p:sp>
      <p:cxnSp>
        <p:nvCxnSpPr>
          <p:cNvPr id="10" name="Straight Arrow Connector 9"/>
          <p:cNvCxnSpPr>
            <a:stCxn id="3" idx="0"/>
          </p:cNvCxnSpPr>
          <p:nvPr/>
        </p:nvCxnSpPr>
        <p:spPr>
          <a:xfrm>
            <a:off x="6858000" y="1181100"/>
            <a:ext cx="53340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38215" y="841075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𝟻</a:t>
            </a:r>
            <a:r>
              <a:rPr lang="bn-BD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সে,মি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99915" y="495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১০ মিনিট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Connector 2"/>
              <p:cNvSpPr/>
              <p:nvPr/>
            </p:nvSpPr>
            <p:spPr>
              <a:xfrm>
                <a:off x="2140259" y="2529705"/>
                <a:ext cx="1763967" cy="1169964"/>
              </a:xfrm>
              <a:prstGeom prst="flowChartConnector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Flowchart: Connecto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259" y="2529705"/>
                <a:ext cx="1763967" cy="1169964"/>
              </a:xfrm>
              <a:prstGeom prst="flowChartConnector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Flowchart: Connector 4"/>
              <p:cNvSpPr/>
              <p:nvPr/>
            </p:nvSpPr>
            <p:spPr>
              <a:xfrm>
                <a:off x="6255060" y="2467855"/>
                <a:ext cx="1600200" cy="1240614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Flowchart: Connector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060" y="2467855"/>
                <a:ext cx="1600200" cy="1240614"/>
              </a:xfrm>
              <a:prstGeom prst="flowChartConnector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owchart: Stored Data 5"/>
              <p:cNvSpPr/>
              <p:nvPr/>
            </p:nvSpPr>
            <p:spPr>
              <a:xfrm rot="16200000">
                <a:off x="3928096" y="2479963"/>
                <a:ext cx="2355273" cy="1662546"/>
              </a:xfrm>
              <a:prstGeom prst="flowChartOnlineStorag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𝟸</m:t>
                    </m:r>
                    <m:r>
                      <m:rPr>
                        <m:sty m:val="p"/>
                      </m:rP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rh</a:t>
                </a:r>
              </a:p>
            </p:txBody>
          </p:sp>
        </mc:Choice>
        <mc:Fallback xmlns="">
          <p:sp>
            <p:nvSpPr>
              <p:cNvPr id="6" name="Flowchart: Stored Data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28096" y="2479963"/>
                <a:ext cx="2355273" cy="1662546"/>
              </a:xfrm>
              <a:prstGeom prst="flowChartOnlineStorag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 descr="E:\Mithu Digtal Content\picture mithu\Cylinder\cy-b.jpg"/>
          <p:cNvPicPr>
            <a:picLocks noChangeAspect="1" noChangeArrowheads="1"/>
          </p:cNvPicPr>
          <p:nvPr/>
        </p:nvPicPr>
        <p:blipFill rotWithShape="1">
          <a:blip r:embed="rId5" cstate="print"/>
          <a:srcRect t="9847" r="76000" b="1539"/>
          <a:stretch/>
        </p:blipFill>
        <p:spPr bwMode="auto">
          <a:xfrm>
            <a:off x="730559" y="1366322"/>
            <a:ext cx="1409700" cy="281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5750" y="4953000"/>
                <a:ext cx="8572500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সিলিন্ডারের সমগ্রতলের ক্ষেত্রফল =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bn-BD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𝟸</m:t>
                    </m:r>
                    <m:r>
                      <m:rPr>
                        <m:sty m:val="p"/>
                      </m:rPr>
                      <a:rPr lang="en-US" sz="3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rh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r>
                      <a:rPr lang="el-GR" sz="3200" b="1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bn-BD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𝟸</m:t>
                    </m:r>
                    <m:r>
                      <m:rPr>
                        <m:sty m:val="p"/>
                      </m:rPr>
                      <a:rPr lang="en-US" sz="32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h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4953000"/>
                <a:ext cx="8572500" cy="1088375"/>
              </a:xfrm>
              <a:prstGeom prst="rect">
                <a:avLst/>
              </a:prstGeom>
              <a:blipFill rotWithShape="1">
                <a:blip r:embed="rId6"/>
                <a:stretch>
                  <a:fillRect l="-1849" t="-7303" b="-17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সমগ্রতলের ক্ষেত্রফল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নির্ণয়ঃ</a:t>
            </a:r>
            <a:endParaRPr lang="en-US" sz="4000" dirty="0"/>
          </a:p>
        </p:txBody>
      </p:sp>
      <p:sp>
        <p:nvSpPr>
          <p:cNvPr id="15" name="Down Arrow Callout 14"/>
          <p:cNvSpPr/>
          <p:nvPr/>
        </p:nvSpPr>
        <p:spPr>
          <a:xfrm>
            <a:off x="5105731" y="1263687"/>
            <a:ext cx="4114801" cy="1133519"/>
          </a:xfrm>
          <a:prstGeom prst="downArrowCallout">
            <a:avLst>
              <a:gd name="adj1" fmla="val 25000"/>
              <a:gd name="adj2" fmla="val 16726"/>
              <a:gd name="adj3" fmla="val 36255"/>
              <a:gd name="adj4" fmla="val 71328"/>
            </a:avLst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18218" y="1430336"/>
            <a:ext cx="40386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সিলিন্ডারের তলগুলো হলো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3865" y="2417103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6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3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E:\Mithu Digtal Content\picture mithu\Cylinder\cyl-5.jpeg"/>
          <p:cNvPicPr>
            <a:picLocks noChangeAspect="1" noChangeArrowheads="1"/>
          </p:cNvPicPr>
          <p:nvPr/>
        </p:nvPicPr>
        <p:blipFill rotWithShape="1">
          <a:blip r:embed="rId2" cstate="print"/>
          <a:srcRect l="17756" t="784" r="14599" b="1"/>
          <a:stretch/>
        </p:blipFill>
        <p:spPr bwMode="auto">
          <a:xfrm rot="459007">
            <a:off x="6774930" y="2645037"/>
            <a:ext cx="2014571" cy="2754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2401" y="246959"/>
            <a:ext cx="8590208" cy="954107"/>
          </a:xfrm>
          <a:prstGeom prst="rect">
            <a:avLst/>
          </a:prstGeom>
          <a:solidFill>
            <a:srgbClr val="FFFF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এখন, আমরা বেলন বা সিলিন্ডারের আয়তন নির্ণয় করা শিখবো 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5724" y="2438400"/>
                <a:ext cx="6019800" cy="306930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বেলন বা সিলিন্ডারের আয়তন </a:t>
                </a:r>
              </a:p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ভূমির ক্ষেত্রফল 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</a:t>
                </a:r>
              </a:p>
              <a:p>
                <a:r>
                  <a:rPr lang="bn-BD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= </a:t>
                </a:r>
                <a14:m>
                  <m:oMath xmlns:m="http://schemas.openxmlformats.org/officeDocument/2006/math">
                    <m:r>
                      <a:rPr lang="el-GR" sz="3200" b="1" i="1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bn-BD" sz="32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BD" sz="3200" b="1" dirty="0">
                    <a:latin typeface="Times New Roman" pitchFamily="18" charset="0"/>
                    <a:cs typeface="NikoshBAN" pitchFamily="2" charset="0"/>
                  </a:rPr>
                  <a:t>         = </a:t>
                </a:r>
                <a14:m>
                  <m:oMath xmlns:m="http://schemas.openxmlformats.org/officeDocument/2006/math">
                    <m:r>
                      <a:rPr lang="el-GR" sz="3200" b="1" i="1">
                        <a:latin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24" y="2438400"/>
                <a:ext cx="6019800" cy="3069302"/>
              </a:xfrm>
              <a:prstGeom prst="rect">
                <a:avLst/>
              </a:prstGeom>
              <a:blipFill rotWithShape="1">
                <a:blip r:embed="rId3"/>
                <a:stretch>
                  <a:fillRect l="-2634" t="-2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7597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780365"/>
            <a:ext cx="3276600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দলিয় কাজঃ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0480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 </a:t>
            </a:r>
            <a:r>
              <a:rPr lang="bn-BD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সমবৃত্তভূমিক বেলনের উচ্চতা </a:t>
            </a:r>
            <a:r>
              <a:rPr lang="bn-BD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𝟷𝟎 সে মি এবং ভূমির ব্যাসার্ধ 𝟨 সে মি হলে , এর আয়তন ও সম্পূর্ণ পৃষ্ঠের ক্ষেত্রফল নির্ণয় কর ।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9400" y="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7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3749457"/>
            <a:ext cx="7620000" cy="31085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একটি সিলিন্ডারের উচ্চতা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ভূমির ব্যাসার্ধ r হলে সমগ্রতলের ক্ষেত্রফল নির্ণয় এর সূত্র লেখ?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চিত্রের বস্তুটির ভূমির ব্যাসার্ধ ৩ মিটার হলে , ভূমির ক্ষেত্রফল কত ?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উচ্চতা ৫মিটার হলে বস্তুটির সমগ্রতলের ক্ষেত্রফল কত? </a:t>
            </a:r>
          </a:p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৪।চিত্রের বস্তুটির আয়তন কত 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E:\Mithu Digtal Content\picture mithu\Cylinder\cyl-5.jpeg"/>
          <p:cNvPicPr>
            <a:picLocks noChangeAspect="1" noChangeArrowheads="1"/>
          </p:cNvPicPr>
          <p:nvPr/>
        </p:nvPicPr>
        <p:blipFill rotWithShape="1">
          <a:blip r:embed="rId2" cstate="print"/>
          <a:srcRect l="17756" t="784" r="14599" b="1"/>
          <a:stretch/>
        </p:blipFill>
        <p:spPr bwMode="auto">
          <a:xfrm rot="459007">
            <a:off x="4162460" y="1302875"/>
            <a:ext cx="1581080" cy="2161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1638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71399"/>
            <a:ext cx="4114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  <a:prstDash val="dash"/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861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একটি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লোহার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পাইপের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ভিতরের</a:t>
            </a:r>
            <a:r>
              <a:rPr lang="en-US" sz="2800" dirty="0">
                <a:solidFill>
                  <a:srgbClr val="7030A0"/>
                </a:solidFill>
              </a:rPr>
              <a:t> ও </a:t>
            </a:r>
            <a:r>
              <a:rPr lang="en-US" sz="2800" dirty="0" err="1">
                <a:solidFill>
                  <a:srgbClr val="7030A0"/>
                </a:solidFill>
              </a:rPr>
              <a:t>বাইরের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ব্যাস</a:t>
            </a:r>
            <a:r>
              <a:rPr lang="en-US" sz="2800" dirty="0">
                <a:solidFill>
                  <a:srgbClr val="7030A0"/>
                </a:solidFill>
              </a:rPr>
              <a:t>  </a:t>
            </a:r>
            <a:r>
              <a:rPr lang="en-US" sz="2800" dirty="0" err="1">
                <a:solidFill>
                  <a:srgbClr val="7030A0"/>
                </a:solidFill>
              </a:rPr>
              <a:t>যথাক্রমে</a:t>
            </a:r>
            <a:r>
              <a:rPr lang="en-US" sz="2800" dirty="0">
                <a:solidFill>
                  <a:srgbClr val="7030A0"/>
                </a:solidFill>
              </a:rPr>
              <a:t> 14 </a:t>
            </a:r>
            <a:r>
              <a:rPr lang="en-US" sz="2800" dirty="0" err="1">
                <a:solidFill>
                  <a:srgbClr val="7030A0"/>
                </a:solidFill>
              </a:rPr>
              <a:t>সে.মি</a:t>
            </a:r>
            <a:r>
              <a:rPr lang="en-US" sz="2800" dirty="0">
                <a:solidFill>
                  <a:srgbClr val="7030A0"/>
                </a:solidFill>
              </a:rPr>
              <a:t> .ও 16 </a:t>
            </a:r>
            <a:r>
              <a:rPr lang="en-US" sz="2800" dirty="0" err="1">
                <a:solidFill>
                  <a:srgbClr val="7030A0"/>
                </a:solidFill>
              </a:rPr>
              <a:t>সে.মি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>
                <a:solidFill>
                  <a:srgbClr val="7030A0"/>
                </a:solidFill>
              </a:rPr>
              <a:t>এবং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পাইপের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উচ্চতা</a:t>
            </a:r>
            <a:r>
              <a:rPr lang="en-US" sz="2800" dirty="0">
                <a:solidFill>
                  <a:srgbClr val="7030A0"/>
                </a:solidFill>
              </a:rPr>
              <a:t> 5 </a:t>
            </a:r>
            <a:r>
              <a:rPr lang="en-US" sz="2800" dirty="0" err="1">
                <a:solidFill>
                  <a:srgbClr val="7030A0"/>
                </a:solidFill>
              </a:rPr>
              <a:t>মিটার</a:t>
            </a:r>
            <a:r>
              <a:rPr lang="en-US" sz="2800">
                <a:solidFill>
                  <a:srgbClr val="7030A0"/>
                </a:solidFill>
              </a:rPr>
              <a:t> </a:t>
            </a:r>
            <a:r>
              <a:rPr lang="en-US" sz="2800" smtClean="0">
                <a:solidFill>
                  <a:srgbClr val="7030A0"/>
                </a:solidFill>
              </a:rPr>
              <a:t>1 </a:t>
            </a:r>
            <a:r>
              <a:rPr lang="en-US" sz="2800" dirty="0" err="1">
                <a:solidFill>
                  <a:srgbClr val="7030A0"/>
                </a:solidFill>
              </a:rPr>
              <a:t>ঘন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সে.মি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>
                <a:solidFill>
                  <a:srgbClr val="7030A0"/>
                </a:solidFill>
              </a:rPr>
              <a:t>লোহার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ওজন</a:t>
            </a:r>
            <a:r>
              <a:rPr lang="en-US" sz="2800" dirty="0">
                <a:solidFill>
                  <a:srgbClr val="7030A0"/>
                </a:solidFill>
              </a:rPr>
              <a:t>  7.2 </a:t>
            </a:r>
            <a:r>
              <a:rPr lang="en-US" sz="2800" dirty="0" err="1">
                <a:solidFill>
                  <a:srgbClr val="7030A0"/>
                </a:solidFill>
              </a:rPr>
              <a:t>গ্রাম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আবার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অন্য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একটি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বৃত্তের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পরিধি</a:t>
            </a:r>
            <a:r>
              <a:rPr lang="en-US" sz="2800" dirty="0">
                <a:solidFill>
                  <a:srgbClr val="7030A0"/>
                </a:solidFill>
              </a:rPr>
              <a:t> 660 </a:t>
            </a:r>
            <a:r>
              <a:rPr lang="en-US" sz="2800" dirty="0" err="1">
                <a:solidFill>
                  <a:srgbClr val="7030A0"/>
                </a:solidFill>
              </a:rPr>
              <a:t>মিটার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2800" dirty="0">
                <a:solidFill>
                  <a:srgbClr val="7030A0"/>
                </a:solidFill>
              </a:rPr>
              <a:t>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(ক) </a:t>
            </a:r>
            <a:r>
              <a:rPr lang="en-US" sz="2800" dirty="0" err="1">
                <a:solidFill>
                  <a:srgbClr val="7030A0"/>
                </a:solidFill>
              </a:rPr>
              <a:t>বৃত্তের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ব্যাস</a:t>
            </a:r>
            <a:r>
              <a:rPr lang="en-US" sz="2800" dirty="0">
                <a:solidFill>
                  <a:srgbClr val="7030A0"/>
                </a:solidFill>
              </a:rPr>
              <a:t> 25 </a:t>
            </a:r>
            <a:r>
              <a:rPr lang="en-US" sz="2800" dirty="0" err="1">
                <a:solidFill>
                  <a:srgbClr val="7030A0"/>
                </a:solidFill>
              </a:rPr>
              <a:t>সে.মি</a:t>
            </a:r>
            <a:r>
              <a:rPr lang="en-US" sz="2800" dirty="0">
                <a:solidFill>
                  <a:srgbClr val="7030A0"/>
                </a:solidFill>
              </a:rPr>
              <a:t>. </a:t>
            </a:r>
            <a:r>
              <a:rPr lang="en-US" sz="2800" dirty="0" err="1">
                <a:solidFill>
                  <a:srgbClr val="7030A0"/>
                </a:solidFill>
              </a:rPr>
              <a:t>হলে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এর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ক্ষেত্রফল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নির্ণয়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  <a:p>
            <a:r>
              <a:rPr lang="en-US" sz="2800" dirty="0">
                <a:solidFill>
                  <a:srgbClr val="7030A0"/>
                </a:solidFill>
              </a:rPr>
              <a:t>(খ)</a:t>
            </a:r>
            <a:r>
              <a:rPr lang="en-US" sz="2800" dirty="0" err="1">
                <a:solidFill>
                  <a:srgbClr val="7030A0"/>
                </a:solidFill>
              </a:rPr>
              <a:t>উদ্দিপকের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আলোকে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বৃত্তে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অন্ত্রর্লিখিত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বর্গক্ষেত্রের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ক্ষেত্রফল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নির্ণয়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</a:t>
            </a:r>
            <a:r>
              <a:rPr lang="en-US" sz="2800" dirty="0">
                <a:solidFill>
                  <a:srgbClr val="7030A0"/>
                </a:solidFill>
              </a:rPr>
              <a:t> ।</a:t>
            </a:r>
          </a:p>
          <a:p>
            <a:r>
              <a:rPr lang="en-US" sz="2800" dirty="0">
                <a:solidFill>
                  <a:srgbClr val="7030A0"/>
                </a:solidFill>
              </a:rPr>
              <a:t>(গ)</a:t>
            </a:r>
            <a:r>
              <a:rPr lang="en-US" sz="2800" dirty="0" err="1">
                <a:solidFill>
                  <a:srgbClr val="7030A0"/>
                </a:solidFill>
              </a:rPr>
              <a:t>পাইপের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লোহার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ওজন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নির্ণয়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কর</a:t>
            </a:r>
            <a:r>
              <a:rPr lang="en-US" sz="2800" dirty="0">
                <a:solidFill>
                  <a:srgbClr val="7030A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6197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25AA3A-E324-4EC4-AB26-D7D781805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796A40-F542-45F8-8CCD-3E218812A95F}"/>
              </a:ext>
            </a:extLst>
          </p:cNvPr>
          <p:cNvSpPr txBox="1"/>
          <p:nvPr/>
        </p:nvSpPr>
        <p:spPr>
          <a:xfrm>
            <a:off x="0" y="4642009"/>
            <a:ext cx="5181600" cy="22159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13800" dirty="0"/>
              <a:t>ধন্যবাদ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1302091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685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পরিচিতি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2526786"/>
            <a:ext cx="472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সূর্যকণা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শিরোইল,বোয়ালিয়া,রাজশাহী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34747"/>
            <a:ext cx="2895600" cy="25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0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3142" y="1168236"/>
            <a:ext cx="51772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</a:rPr>
              <a:t>পাঠ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পরিচিতি</a:t>
            </a:r>
            <a:r>
              <a:rPr lang="en-US" sz="5400" dirty="0"/>
              <a:t> </a:t>
            </a:r>
            <a:endParaRPr lang="en-US" sz="2400" dirty="0"/>
          </a:p>
          <a:p>
            <a:pPr algn="ctr"/>
            <a:r>
              <a:rPr lang="en-US" sz="3200" dirty="0" err="1">
                <a:solidFill>
                  <a:srgbClr val="FF0066"/>
                </a:solidFill>
              </a:rPr>
              <a:t>শ্রেণীঃ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নবম</a:t>
            </a:r>
            <a:endParaRPr lang="en-US" sz="3200" dirty="0">
              <a:solidFill>
                <a:srgbClr val="FF0066"/>
              </a:solidFill>
            </a:endParaRPr>
          </a:p>
          <a:p>
            <a:pPr algn="ctr"/>
            <a:r>
              <a:rPr lang="en-US" sz="3200" dirty="0" err="1">
                <a:solidFill>
                  <a:srgbClr val="C00000"/>
                </a:solidFill>
              </a:rPr>
              <a:t>বিষয়ঃসাধারন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গণিত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অধ্যায়ঃ১৬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(পরিমিতি)</a:t>
            </a:r>
          </a:p>
          <a:p>
            <a:pPr algn="ctr"/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সময়ঃ</a:t>
            </a:r>
            <a:r>
              <a:rPr lang="en-US" sz="3200" dirty="0">
                <a:solidFill>
                  <a:srgbClr val="7030A0"/>
                </a:solidFill>
              </a:rPr>
              <a:t> ৪৫ </a:t>
            </a:r>
            <a:r>
              <a:rPr lang="en-US" sz="3200" dirty="0" err="1">
                <a:solidFill>
                  <a:srgbClr val="7030A0"/>
                </a:solidFill>
              </a:rPr>
              <a:t>মিনিট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endParaRPr lang="en-GB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91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" y="76200"/>
            <a:ext cx="8953500" cy="6686550"/>
          </a:xfrm>
          <a:prstGeom prst="rect">
            <a:avLst/>
          </a:prstGeom>
          <a:solidFill>
            <a:schemeClr val="bg2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E:\Mithu Digtal Content\picture mithu\Cylinder\cyl-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684" y="838200"/>
            <a:ext cx="3247901" cy="282683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599" y="797170"/>
            <a:ext cx="2954977" cy="2819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E:\Mithu Digtal Content\picture mithu\Cylinder\balon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4448" y="3886200"/>
            <a:ext cx="3254829" cy="273624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E:\Mithu Digtal Content\picture mithu\Cylinder\ButaneGasCylinder_WhiteBac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0568" y="3827585"/>
            <a:ext cx="2995551" cy="27432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TextBox 6"/>
          <p:cNvSpPr txBox="1"/>
          <p:nvPr/>
        </p:nvSpPr>
        <p:spPr>
          <a:xfrm>
            <a:off x="3124200" y="152400"/>
            <a:ext cx="3886200" cy="52322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6600" y="152400"/>
            <a:ext cx="35814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3124200"/>
            <a:ext cx="19050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কোমল</a:t>
            </a:r>
            <a:r>
              <a:rPr lang="en-US" sz="2800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পানিয়</a:t>
            </a:r>
            <a:endParaRPr lang="en-U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3048000"/>
            <a:ext cx="12192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ব্যাটারি</a:t>
            </a:r>
            <a:endParaRPr lang="en-US" sz="28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5867400"/>
            <a:ext cx="16002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ফাস্ট</a:t>
            </a:r>
            <a:r>
              <a:rPr lang="en-US" sz="2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ফুড</a:t>
            </a:r>
            <a:endParaRPr lang="en-US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6019800"/>
            <a:ext cx="1981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2800" b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সিলিন্ডার</a:t>
            </a:r>
            <a:endParaRPr lang="en-US" sz="28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" y="3620869"/>
            <a:ext cx="89535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কোন ধরনের ঘনবস্তু তোমরা কী বলতে পারবে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8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E:\Mithu Digtal Content\picture mithu\Cylinder\cyl-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6395" y="2071922"/>
            <a:ext cx="3695205" cy="2714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2" descr="E:\Mithu Digtal Content\picture mithu\Cylinder\Disposable-Oxygen-Cyli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03926"/>
            <a:ext cx="2964873" cy="254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2" descr="E:\Mithu Digtal Content\picture mithu\Cylinder\200px-Rollingp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445" y="1284740"/>
            <a:ext cx="3918857" cy="2438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9034" y="396158"/>
            <a:ext cx="5318565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753" y="151621"/>
            <a:ext cx="8839200" cy="6553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715" y="330958"/>
            <a:ext cx="8773237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সিলেন্ডার</a:t>
            </a:r>
            <a:r>
              <a:rPr lang="en-US" sz="4400" b="1" dirty="0"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pic>
        <p:nvPicPr>
          <p:cNvPr id="2050" name="Picture 2" descr="E:\Mithu Digtal Content\picture mithu\Cylinder\Red_cylind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095" y="2027643"/>
            <a:ext cx="4038600" cy="36409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42630" y="3389075"/>
            <a:ext cx="2590800" cy="7078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39974" y="1838735"/>
            <a:ext cx="5486400" cy="44562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590800" y="3389075"/>
            <a:ext cx="685800" cy="7078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2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1447800" y="281480"/>
            <a:ext cx="4648200" cy="1422704"/>
          </a:xfrm>
          <a:prstGeom prst="wedgeRoundRectCallout">
            <a:avLst>
              <a:gd name="adj1" fmla="val 25265"/>
              <a:gd name="adj2" fmla="val 989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4500" y="105985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="1" dirty="0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b="1" dirty="0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b="1" dirty="0">
                <a:effectLst>
                  <a:reflection blurRad="6350" stA="55000" endA="50" endPos="85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9491" y="2663551"/>
            <a:ext cx="485930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491" y="3581400"/>
            <a:ext cx="657708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বেলনের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সম্পূর্ণতলের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4500" y="281480"/>
            <a:ext cx="3924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শিখনফল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491" y="4929289"/>
            <a:ext cx="657708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 সমস্যার সমাধান করতে পারবে 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823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791" y="80866"/>
            <a:ext cx="8930244" cy="66620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42125" y="1240531"/>
            <a:ext cx="838200" cy="1905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165116" y="1230617"/>
            <a:ext cx="11875" cy="18921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53653" y="3157254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41930" y="1201616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/>
          <p:cNvSpPr/>
          <p:nvPr/>
        </p:nvSpPr>
        <p:spPr>
          <a:xfrm>
            <a:off x="2167018" y="847230"/>
            <a:ext cx="1600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2174736" y="2689761"/>
            <a:ext cx="1600200" cy="9144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765755" y="1230617"/>
            <a:ext cx="11875" cy="18921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706183" y="3470510"/>
            <a:ext cx="20287" cy="19277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953653" y="1243536"/>
            <a:ext cx="11875" cy="189213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98" y="122430"/>
            <a:ext cx="909123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জ্যামিতিক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20" y="4927042"/>
            <a:ext cx="9048417" cy="18158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নাওঃ</a:t>
            </a:r>
          </a:p>
          <a:p>
            <a:r>
              <a:rPr lang="en-US" sz="3200" b="1" dirty="0" err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বেলনঃ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কোনো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বাহুকে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আয়তক্ষেত্রটিকে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চতুর্দিকে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ঘোরালে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সমবৃত্তভূমিক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26" name="Picture 2" descr="E:\Mithu Digtal Content\picture mithu\Cylinder\cyl-2.jpeg"/>
          <p:cNvPicPr>
            <a:picLocks noChangeAspect="1" noChangeArrowheads="1"/>
          </p:cNvPicPr>
          <p:nvPr/>
        </p:nvPicPr>
        <p:blipFill rotWithShape="1">
          <a:blip r:embed="rId3" cstate="print"/>
          <a:srcRect l="2566" t="8156" r="51249" b="10278"/>
          <a:stretch/>
        </p:blipFill>
        <p:spPr bwMode="auto">
          <a:xfrm>
            <a:off x="230977" y="863997"/>
            <a:ext cx="1818009" cy="2781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114" y="3799143"/>
            <a:ext cx="8715369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উৎপন্ন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ঘনবস্তুটি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২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791" y="1813479"/>
            <a:ext cx="1347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 ঘনবস্তু</a:t>
            </a:r>
            <a:endPara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Left Arrow 30"/>
          <p:cNvSpPr/>
          <p:nvPr/>
        </p:nvSpPr>
        <p:spPr>
          <a:xfrm>
            <a:off x="1240034" y="1981200"/>
            <a:ext cx="1579366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0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0.0448 -1.48148E-6 0.08143 0.0382 0.08143 0.08588 C 0.08143 0.13333 0.0448 0.17222 -4.72222E-6 0.17222 C -0.04479 0.17222 -0.08125 0.13333 -0.08125 0.08588 C -0.08125 0.0382 -0.04479 -1.48148E-6 -4.72222E-6 -1.48148E-6 Z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04705 2.59259E-6 0.08541 0.03078 0.08541 0.06898 C 0.08541 0.10717 0.04705 0.13819 3.33333E-6 0.13819 C -0.04723 0.13819 -0.08542 0.10717 -0.08542 0.06898 C -0.08542 0.03078 -0.04723 2.59259E-6 3.33333E-6 2.59259E-6 Z " pathEditMode="relative" rAng="0" ptsTypes="AAA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4427 -1.11111E-6 0.08056 0.03195 0.08056 0.07176 C 0.08056 0.11181 0.04427 0.14445 0 0.14445 C -0.04444 0.14445 -0.08056 0.11181 -0.08056 0.07176 C -0.08056 0.03195 -0.04444 -1.11111E-6 0 -1.11111E-6 Z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9" grpId="0" animBg="1"/>
      <p:bldP spid="6" grpId="0" animBg="1"/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66255"/>
            <a:ext cx="8686800" cy="954107"/>
          </a:xfrm>
          <a:prstGeom prst="rect">
            <a:avLst/>
          </a:prstGeom>
          <a:solidFill>
            <a:srgbClr val="FF0000"/>
          </a:solidFill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বেলন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সিলিন্ডার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বিষয়গুলো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900" y="1219200"/>
            <a:ext cx="6781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তা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ithu Digtal Content\picture mithu\Cylinder\CylinderDimensions_1300.gif"/>
          <p:cNvPicPr>
            <a:picLocks noChangeAspect="1" noChangeArrowheads="1"/>
          </p:cNvPicPr>
          <p:nvPr/>
        </p:nvPicPr>
        <p:blipFill>
          <a:blip cstate="print"/>
          <a:srcRect/>
          <a:stretch>
            <a:fillRect/>
          </a:stretch>
        </p:blipFill>
        <p:spPr bwMode="auto">
          <a:xfrm>
            <a:off x="1905000" y="2117678"/>
            <a:ext cx="1962150" cy="2911522"/>
          </a:xfrm>
          <a:prstGeom prst="rect">
            <a:avLst/>
          </a:prstGeom>
          <a:noFill/>
        </p:spPr>
      </p:pic>
      <p:sp>
        <p:nvSpPr>
          <p:cNvPr id="8" name="Flowchart: Connector 7"/>
          <p:cNvSpPr/>
          <p:nvPr/>
        </p:nvSpPr>
        <p:spPr>
          <a:xfrm>
            <a:off x="1981200" y="2209800"/>
            <a:ext cx="18288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1971675" y="4298699"/>
            <a:ext cx="1828800" cy="6660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67025" y="2564700"/>
            <a:ext cx="914400" cy="2057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400800" y="2604888"/>
            <a:ext cx="381000" cy="1295400"/>
          </a:xfrm>
          <a:prstGeom prst="rightBrace">
            <a:avLst>
              <a:gd name="adj1" fmla="val 426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96100" y="2744757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তল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4953000" y="4800600"/>
            <a:ext cx="3581400" cy="1219200"/>
          </a:xfrm>
          <a:prstGeom prst="leftArrow">
            <a:avLst>
              <a:gd name="adj1" fmla="val 50000"/>
              <a:gd name="adj2" fmla="val 461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4154" y="5225534"/>
            <a:ext cx="288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১ </a:t>
            </a:r>
            <a:r>
              <a:rPr lang="en-US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আয়তক্ষেত্রিক</a:t>
            </a:r>
            <a:r>
              <a:rPr lang="en-US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তল</a:t>
            </a:r>
            <a:r>
              <a:rPr lang="en-US" b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lowchart: Stored Data 2"/>
          <p:cNvSpPr/>
          <p:nvPr/>
        </p:nvSpPr>
        <p:spPr>
          <a:xfrm rot="16200000">
            <a:off x="1629877" y="2815059"/>
            <a:ext cx="2518512" cy="1834916"/>
          </a:xfrm>
          <a:prstGeom prst="flowChartOnlineStorag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>
            <a:off x="524809" y="5047935"/>
            <a:ext cx="2834052" cy="13224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55245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বক্র পৃষ্ঠ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L 0.25 -0.00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59E-6 L 0.24444 -0.1332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28585E-6 L 0.19045 0.231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0.10695 0.2594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7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3" grpId="0" animBg="1"/>
      <p:bldP spid="3" grpId="1" animBg="1"/>
      <p:bldP spid="15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531</Words>
  <Application>Microsoft Office PowerPoint</Application>
  <PresentationFormat>On-screen Show (4:3)</PresentationFormat>
  <Paragraphs>87</Paragraphs>
  <Slides>18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32</cp:revision>
  <dcterms:created xsi:type="dcterms:W3CDTF">2020-02-21T17:55:11Z</dcterms:created>
  <dcterms:modified xsi:type="dcterms:W3CDTF">2020-06-28T19:18:41Z</dcterms:modified>
</cp:coreProperties>
</file>