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7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069" y="213360"/>
            <a:ext cx="8579685" cy="6416040"/>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
        <p:nvSpPr>
          <p:cNvPr id="3" name="Subtitle 2"/>
          <p:cNvSpPr>
            <a:spLocks noGrp="1"/>
          </p:cNvSpPr>
          <p:nvPr>
            <p:ph type="subTitle" idx="1"/>
          </p:nvPr>
        </p:nvSpPr>
        <p:spPr>
          <a:xfrm>
            <a:off x="1143000" y="213360"/>
            <a:ext cx="7086600" cy="1752600"/>
          </a:xfrm>
          <a:prstGeom prst="flowChartPunchedTape">
            <a:avLst/>
          </a:prstGeom>
          <a:solidFill>
            <a:srgbClr val="0070C0"/>
          </a:solidFill>
        </p:spPr>
        <p:txBody>
          <a:bodyPr>
            <a:noAutofit/>
          </a:bodyPr>
          <a:lstStyle/>
          <a:p>
            <a:r>
              <a:rPr lang="en-US" sz="6600" dirty="0" smtClean="0"/>
              <a:t>GOOD MORNING </a:t>
            </a:r>
            <a:endParaRPr lang="en-US" sz="6600" dirty="0"/>
          </a:p>
        </p:txBody>
      </p:sp>
    </p:spTree>
    <p:extLst>
      <p:ext uri="{BB962C8B-B14F-4D97-AF65-F5344CB8AC3E}">
        <p14:creationId xmlns:p14="http://schemas.microsoft.com/office/powerpoint/2010/main" val="109681394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10" y="288878"/>
            <a:ext cx="886052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5709" t="-14171" r="4207" b="14171"/>
          <a:stretch/>
        </p:blipFill>
        <p:spPr bwMode="auto">
          <a:xfrm>
            <a:off x="131080" y="152400"/>
            <a:ext cx="1842448"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066495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9275" t="12501" r="8876" b="19104"/>
          <a:stretch/>
        </p:blipFill>
        <p:spPr bwMode="auto">
          <a:xfrm>
            <a:off x="219890" y="192587"/>
            <a:ext cx="8915401" cy="6580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495800" y="762000"/>
            <a:ext cx="3886200" cy="518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800600" y="1143000"/>
            <a:ext cx="3276600" cy="707886"/>
          </a:xfrm>
          <a:prstGeom prst="rect">
            <a:avLst/>
          </a:prstGeom>
          <a:noFill/>
          <a:ln>
            <a:solidFill>
              <a:schemeClr val="tx1"/>
            </a:solidFill>
            <a:prstDash val="dashDot"/>
          </a:ln>
        </p:spPr>
        <p:txBody>
          <a:bodyPr wrap="square" rtlCol="0">
            <a:spAutoFit/>
          </a:bodyPr>
          <a:lstStyle/>
          <a:p>
            <a:r>
              <a:rPr lang="bn-BD" sz="4000" dirty="0" smtClean="0">
                <a:solidFill>
                  <a:srgbClr val="FF0000"/>
                </a:solidFill>
              </a:rPr>
              <a:t>আজকের পাঠ </a:t>
            </a:r>
            <a:endParaRPr lang="en-US" sz="4000" dirty="0">
              <a:solidFill>
                <a:srgbClr val="FF0000"/>
              </a:solidFill>
            </a:endParaRPr>
          </a:p>
        </p:txBody>
      </p:sp>
      <p:sp>
        <p:nvSpPr>
          <p:cNvPr id="4" name="TextBox 3"/>
          <p:cNvSpPr txBox="1"/>
          <p:nvPr/>
        </p:nvSpPr>
        <p:spPr>
          <a:xfrm>
            <a:off x="4953000" y="1981200"/>
            <a:ext cx="2895600" cy="3970318"/>
          </a:xfrm>
          <a:prstGeom prst="rect">
            <a:avLst/>
          </a:prstGeom>
          <a:noFill/>
        </p:spPr>
        <p:txBody>
          <a:bodyPr wrap="square" rtlCol="0">
            <a:spAutoFit/>
          </a:bodyPr>
          <a:lstStyle/>
          <a:p>
            <a:r>
              <a:rPr lang="bn-BD" sz="2800" dirty="0" smtClean="0">
                <a:solidFill>
                  <a:schemeClr val="accent4"/>
                </a:solidFill>
              </a:rPr>
              <a:t>শ্রেনি = অষ্টম </a:t>
            </a:r>
          </a:p>
          <a:p>
            <a:r>
              <a:rPr lang="bn-BD" sz="2800" dirty="0">
                <a:solidFill>
                  <a:schemeClr val="accent4"/>
                </a:solidFill>
              </a:rPr>
              <a:t> </a:t>
            </a:r>
            <a:r>
              <a:rPr lang="bn-BD" sz="2800" dirty="0" smtClean="0">
                <a:solidFill>
                  <a:schemeClr val="accent4"/>
                </a:solidFill>
              </a:rPr>
              <a:t>বিষয় = ইসলাম ও নৈতিক শিক্ষা </a:t>
            </a:r>
          </a:p>
          <a:p>
            <a:r>
              <a:rPr lang="bn-BD" sz="2800" dirty="0">
                <a:solidFill>
                  <a:schemeClr val="accent4"/>
                </a:solidFill>
              </a:rPr>
              <a:t> </a:t>
            </a:r>
            <a:r>
              <a:rPr lang="bn-BD" sz="2800" dirty="0" smtClean="0">
                <a:solidFill>
                  <a:schemeClr val="accent4"/>
                </a:solidFill>
              </a:rPr>
              <a:t>পাঠ = ৬ = ওমর ইবনে আব্দুল আজিজ । </a:t>
            </a:r>
          </a:p>
          <a:p>
            <a:r>
              <a:rPr lang="bn-BD" sz="2800" dirty="0">
                <a:solidFill>
                  <a:schemeClr val="accent4"/>
                </a:solidFill>
              </a:rPr>
              <a:t> </a:t>
            </a:r>
            <a:r>
              <a:rPr lang="bn-BD" sz="2800" dirty="0" smtClean="0">
                <a:solidFill>
                  <a:schemeClr val="accent4"/>
                </a:solidFill>
              </a:rPr>
              <a:t>সময় =৪৫ মিনিট </a:t>
            </a:r>
          </a:p>
          <a:p>
            <a:r>
              <a:rPr lang="bn-BD" sz="2800" dirty="0">
                <a:solidFill>
                  <a:schemeClr val="accent4"/>
                </a:solidFill>
              </a:rPr>
              <a:t> </a:t>
            </a:r>
            <a:r>
              <a:rPr lang="bn-BD" sz="2800" dirty="0" smtClean="0">
                <a:solidFill>
                  <a:schemeClr val="accent4"/>
                </a:solidFill>
              </a:rPr>
              <a:t>তারিখ , ২৯/০৬/২০২০ </a:t>
            </a:r>
            <a:endParaRPr lang="en-US" sz="2800" dirty="0">
              <a:solidFill>
                <a:schemeClr val="accent4"/>
              </a:solidFill>
            </a:endParaRPr>
          </a:p>
        </p:txBody>
      </p:sp>
      <p:sp>
        <p:nvSpPr>
          <p:cNvPr id="5" name="Rectangle 4"/>
          <p:cNvSpPr/>
          <p:nvPr/>
        </p:nvSpPr>
        <p:spPr>
          <a:xfrm>
            <a:off x="609600" y="914400"/>
            <a:ext cx="3657600" cy="51895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62000" y="1295400"/>
            <a:ext cx="3505200" cy="646331"/>
          </a:xfrm>
          <a:prstGeom prst="rect">
            <a:avLst/>
          </a:prstGeom>
          <a:noFill/>
          <a:ln>
            <a:solidFill>
              <a:schemeClr val="tx1"/>
            </a:solidFill>
            <a:prstDash val="dashDot"/>
          </a:ln>
        </p:spPr>
        <p:txBody>
          <a:bodyPr wrap="square" rtlCol="0">
            <a:spAutoFit/>
          </a:bodyPr>
          <a:lstStyle/>
          <a:p>
            <a:r>
              <a:rPr lang="bn-BD" sz="3600" dirty="0" smtClean="0">
                <a:solidFill>
                  <a:srgbClr val="FF0000"/>
                </a:solidFill>
              </a:rPr>
              <a:t>শিক্ষকের পরিচয় </a:t>
            </a:r>
            <a:endParaRPr lang="en-US" sz="3600" dirty="0">
              <a:solidFill>
                <a:srgbClr val="FF0000"/>
              </a:solidFill>
            </a:endParaRPr>
          </a:p>
        </p:txBody>
      </p:sp>
      <p:sp>
        <p:nvSpPr>
          <p:cNvPr id="12" name="TextBox 11"/>
          <p:cNvSpPr txBox="1"/>
          <p:nvPr/>
        </p:nvSpPr>
        <p:spPr>
          <a:xfrm>
            <a:off x="762000" y="2094131"/>
            <a:ext cx="3505200" cy="3600986"/>
          </a:xfrm>
          <a:prstGeom prst="rect">
            <a:avLst/>
          </a:prstGeom>
          <a:noFill/>
          <a:ln>
            <a:solidFill>
              <a:schemeClr val="tx1"/>
            </a:solidFill>
            <a:prstDash val="dashDot"/>
          </a:ln>
        </p:spPr>
        <p:txBody>
          <a:bodyPr wrap="square" rtlCol="0">
            <a:spAutoFit/>
          </a:bodyPr>
          <a:lstStyle/>
          <a:p>
            <a:r>
              <a:rPr lang="bn-BD" sz="3200" dirty="0" smtClean="0">
                <a:solidFill>
                  <a:srgbClr val="FF0000"/>
                </a:solidFill>
              </a:rPr>
              <a:t>মোহাম্মদ ঃ দাউদ </a:t>
            </a:r>
          </a:p>
          <a:p>
            <a:r>
              <a:rPr lang="bn-BD" sz="3200" dirty="0">
                <a:solidFill>
                  <a:srgbClr val="FF0000"/>
                </a:solidFill>
              </a:rPr>
              <a:t> </a:t>
            </a:r>
            <a:r>
              <a:rPr lang="bn-BD" sz="3200" dirty="0" smtClean="0">
                <a:solidFill>
                  <a:srgbClr val="FF0000"/>
                </a:solidFill>
              </a:rPr>
              <a:t>সিনিয়র শিক্ষক । </a:t>
            </a:r>
          </a:p>
          <a:p>
            <a:r>
              <a:rPr lang="bn-BD" sz="3200" dirty="0">
                <a:solidFill>
                  <a:srgbClr val="FF0000"/>
                </a:solidFill>
              </a:rPr>
              <a:t> </a:t>
            </a:r>
            <a:r>
              <a:rPr lang="bn-BD" sz="3200" dirty="0" smtClean="0">
                <a:solidFill>
                  <a:srgbClr val="FF0000"/>
                </a:solidFill>
              </a:rPr>
              <a:t>রতনপুর হাজি ছৈয়দের রহমান স্মৃতি উচ্চ বিদ্যালয়  রতনপুর, ফেনিসদর, ফেনি । </a:t>
            </a:r>
            <a:r>
              <a:rPr lang="bn-BD" sz="3600" dirty="0" smtClean="0">
                <a:solidFill>
                  <a:srgbClr val="FF0000"/>
                </a:solidFill>
              </a:rPr>
              <a:t> </a:t>
            </a:r>
            <a:endParaRPr lang="en-US" sz="3600" dirty="0">
              <a:solidFill>
                <a:srgbClr val="FF0000"/>
              </a:solidFill>
            </a:endParaRPr>
          </a:p>
        </p:txBody>
      </p:sp>
    </p:spTree>
    <p:extLst>
      <p:ext uri="{BB962C8B-B14F-4D97-AF65-F5344CB8AC3E}">
        <p14:creationId xmlns:p14="http://schemas.microsoft.com/office/powerpoint/2010/main" val="326030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set>
                                      <p:cBhvr>
                                        <p:cTn id="7" dur="455" fill="hold">
                                          <p:stCondLst>
                                            <p:cond delay="0"/>
                                          </p:stCondLst>
                                        </p:cTn>
                                        <p:tgtEl>
                                          <p:spTgt spid="3"/>
                                        </p:tgtEl>
                                        <p:attrNameLst>
                                          <p:attrName>style.rotation</p:attrName>
                                        </p:attrNameLst>
                                      </p:cBhvr>
                                      <p:to>
                                        <p:strVal val="-45.0"/>
                                      </p:to>
                                    </p:set>
                                    <p:anim calcmode="lin" valueType="num">
                                      <p:cBhvr>
                                        <p:cTn id="8" dur="455" fill="hold">
                                          <p:stCondLst>
                                            <p:cond delay="455"/>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4"/>
                                        </p:tgtEl>
                                        <p:attrNameLst>
                                          <p:attrName>style.visibility</p:attrName>
                                        </p:attrNameLst>
                                      </p:cBhvr>
                                      <p:to>
                                        <p:strVal val="visible"/>
                                      </p:to>
                                    </p:set>
                                    <p:set>
                                      <p:cBhvr>
                                        <p:cTn id="16" dur="455" fill="hold">
                                          <p:stCondLst>
                                            <p:cond delay="0"/>
                                          </p:stCondLst>
                                        </p:cTn>
                                        <p:tgtEl>
                                          <p:spTgt spid="4"/>
                                        </p:tgtEl>
                                        <p:attrNameLst>
                                          <p:attrName>style.rotation</p:attrName>
                                        </p:attrNameLst>
                                      </p:cBhvr>
                                      <p:to>
                                        <p:strVal val="-45.0"/>
                                      </p:to>
                                    </p:set>
                                    <p:anim calcmode="lin" valueType="num">
                                      <p:cBhvr>
                                        <p:cTn id="17"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10"/>
                                        </p:tgtEl>
                                        <p:attrNameLst>
                                          <p:attrName>style.visibility</p:attrName>
                                        </p:attrNameLst>
                                      </p:cBhvr>
                                      <p:to>
                                        <p:strVal val="visible"/>
                                      </p:to>
                                    </p:set>
                                    <p:set>
                                      <p:cBhvr>
                                        <p:cTn id="25" dur="455" fill="hold">
                                          <p:stCondLst>
                                            <p:cond delay="0"/>
                                          </p:stCondLst>
                                        </p:cTn>
                                        <p:tgtEl>
                                          <p:spTgt spid="10"/>
                                        </p:tgtEl>
                                        <p:attrNameLst>
                                          <p:attrName>style.rotation</p:attrName>
                                        </p:attrNameLst>
                                      </p:cBhvr>
                                      <p:to>
                                        <p:strVal val="-45.0"/>
                                      </p:to>
                                    </p:set>
                                    <p:anim calcmode="lin" valueType="num">
                                      <p:cBhvr>
                                        <p:cTn id="26"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lt">
                                    <p:tmPct val="50000"/>
                                  </p:iterate>
                                  <p:childTnLst>
                                    <p:set>
                                      <p:cBhvr>
                                        <p:cTn id="33" dur="1" fill="hold">
                                          <p:stCondLst>
                                            <p:cond delay="0"/>
                                          </p:stCondLst>
                                        </p:cTn>
                                        <p:tgtEl>
                                          <p:spTgt spid="12"/>
                                        </p:tgtEl>
                                        <p:attrNameLst>
                                          <p:attrName>style.visibility</p:attrName>
                                        </p:attrNameLst>
                                      </p:cBhvr>
                                      <p:to>
                                        <p:strVal val="visible"/>
                                      </p:to>
                                    </p:set>
                                    <p:set>
                                      <p:cBhvr>
                                        <p:cTn id="34" dur="1592" fill="hold">
                                          <p:stCondLst>
                                            <p:cond delay="0"/>
                                          </p:stCondLst>
                                        </p:cTn>
                                        <p:tgtEl>
                                          <p:spTgt spid="12"/>
                                        </p:tgtEl>
                                        <p:attrNameLst>
                                          <p:attrName>style.rotation</p:attrName>
                                        </p:attrNameLst>
                                      </p:cBhvr>
                                      <p:to>
                                        <p:strVal val="-45.0"/>
                                      </p:to>
                                    </p:set>
                                    <p:anim calcmode="lin" valueType="num">
                                      <p:cBhvr>
                                        <p:cTn id="35" dur="1592" fill="hold">
                                          <p:stCondLst>
                                            <p:cond delay="1592"/>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36" dur="1592"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37" dur="546" decel="50000" autoRev="1" fill="hold">
                                          <p:stCondLst>
                                            <p:cond delay="1592"/>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38" dur="476" fill="hold">
                                          <p:stCondLst>
                                            <p:cond delay="3024"/>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10"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3511"/>
          <a:stretch/>
        </p:blipFill>
        <p:spPr bwMode="auto">
          <a:xfrm>
            <a:off x="95794" y="152400"/>
            <a:ext cx="9067800"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685800"/>
            <a:ext cx="36957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66800" y="720634"/>
            <a:ext cx="4800600" cy="2411194"/>
          </a:xfrm>
          <a:prstGeom prst="flowChartInternalStorage">
            <a:avLst/>
          </a:prstGeom>
          <a:noFill/>
        </p:spPr>
        <p:txBody>
          <a:bodyPr wrap="square" rtlCol="0">
            <a:spAutoFit/>
          </a:bodyPr>
          <a:lstStyle/>
          <a:p>
            <a:r>
              <a:rPr lang="bn-BD" sz="6600" dirty="0" smtClean="0">
                <a:solidFill>
                  <a:srgbClr val="FF0000"/>
                </a:solidFill>
              </a:rPr>
              <a:t>ছবি দেখি ও বলি </a:t>
            </a:r>
            <a:endParaRPr lang="en-US" sz="6600" dirty="0">
              <a:solidFill>
                <a:srgbClr val="FF0000"/>
              </a:solidFill>
            </a:endParaRPr>
          </a:p>
        </p:txBody>
      </p:sp>
    </p:spTree>
    <p:extLst>
      <p:ext uri="{BB962C8B-B14F-4D97-AF65-F5344CB8AC3E}">
        <p14:creationId xmlns:p14="http://schemas.microsoft.com/office/powerpoint/2010/main" val="171357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wheel(1)">
                                      <p:cBhvr>
                                        <p:cTn id="16" dur="2000"/>
                                        <p:tgtEl>
                                          <p:spTgt spid="4098"/>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wheel(1)">
                                      <p:cBhvr>
                                        <p:cTn id="21"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4337" y="1431471"/>
            <a:ext cx="4953000" cy="3124200"/>
          </a:xfrm>
          <a:prstGeom prst="ellipse">
            <a:avLst/>
          </a:prstGeom>
          <a:ln w="9525">
            <a:solidFill>
              <a:schemeClr val="tx1"/>
            </a:solidFill>
            <a:miter lim="800000"/>
            <a:headEnd/>
            <a:tailEnd/>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p:cNvSpPr/>
          <p:nvPr/>
        </p:nvSpPr>
        <p:spPr>
          <a:xfrm>
            <a:off x="2362200" y="228600"/>
            <a:ext cx="4419600" cy="1143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200400" y="417493"/>
            <a:ext cx="2514600" cy="954107"/>
          </a:xfrm>
          <a:prstGeom prst="rect">
            <a:avLst/>
          </a:prstGeom>
          <a:noFill/>
        </p:spPr>
        <p:txBody>
          <a:bodyPr wrap="square" rtlCol="0">
            <a:spAutoFit/>
          </a:bodyPr>
          <a:lstStyle/>
          <a:p>
            <a:r>
              <a:rPr lang="bn-BD" sz="2800" dirty="0" smtClean="0">
                <a:solidFill>
                  <a:srgbClr val="FF0000"/>
                </a:solidFill>
              </a:rPr>
              <a:t>দেখি  বলতে পারি কিনা </a:t>
            </a:r>
            <a:endParaRPr lang="en-US" sz="2800" dirty="0">
              <a:solidFill>
                <a:srgbClr val="FF0000"/>
              </a:solidFill>
            </a:endParaRPr>
          </a:p>
        </p:txBody>
      </p:sp>
      <p:sp>
        <p:nvSpPr>
          <p:cNvPr id="5" name="Oval 4"/>
          <p:cNvSpPr/>
          <p:nvPr/>
        </p:nvSpPr>
        <p:spPr>
          <a:xfrm>
            <a:off x="2324100" y="4648200"/>
            <a:ext cx="4419600" cy="1905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00400" y="4953000"/>
            <a:ext cx="3048000" cy="1200329"/>
          </a:xfrm>
          <a:prstGeom prst="rect">
            <a:avLst/>
          </a:prstGeom>
          <a:noFill/>
        </p:spPr>
        <p:txBody>
          <a:bodyPr wrap="square" rtlCol="0">
            <a:spAutoFit/>
          </a:bodyPr>
          <a:lstStyle/>
          <a:p>
            <a:r>
              <a:rPr lang="bn-BD" sz="3600" dirty="0" smtClean="0">
                <a:solidFill>
                  <a:srgbClr val="FF0000"/>
                </a:solidFill>
              </a:rPr>
              <a:t>ইসলামের ৫ম খলিফা </a:t>
            </a:r>
            <a:endParaRPr lang="en-US" sz="3600" dirty="0">
              <a:solidFill>
                <a:srgbClr val="FF0000"/>
              </a:solidFill>
            </a:endParaRPr>
          </a:p>
        </p:txBody>
      </p:sp>
      <p:sp>
        <p:nvSpPr>
          <p:cNvPr id="6" name="Isosceles Triangle 5"/>
          <p:cNvSpPr/>
          <p:nvPr/>
        </p:nvSpPr>
        <p:spPr>
          <a:xfrm>
            <a:off x="457200" y="228600"/>
            <a:ext cx="1587137" cy="2173307"/>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426719" y="2382364"/>
            <a:ext cx="1587137" cy="2173307"/>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1554" y="4466510"/>
            <a:ext cx="1587137" cy="2173307"/>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a:off x="7315200" y="200607"/>
            <a:ext cx="1587137" cy="2173307"/>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a:off x="7313023" y="2422330"/>
            <a:ext cx="1587137" cy="2173307"/>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a:off x="7227025" y="4379893"/>
            <a:ext cx="1587137" cy="2173307"/>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1644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04800"/>
            <a:ext cx="7010400" cy="1409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TextBox 4"/>
          <p:cNvSpPr txBox="1"/>
          <p:nvPr/>
        </p:nvSpPr>
        <p:spPr>
          <a:xfrm>
            <a:off x="1752600" y="304800"/>
            <a:ext cx="4267200" cy="1323439"/>
          </a:xfrm>
          <a:prstGeom prst="rect">
            <a:avLst/>
          </a:prstGeom>
          <a:noFill/>
        </p:spPr>
        <p:txBody>
          <a:bodyPr wrap="square" rtlCol="0">
            <a:spAutoFit/>
          </a:bodyPr>
          <a:lstStyle/>
          <a:p>
            <a:r>
              <a:rPr lang="bn-BD" sz="8000" dirty="0" smtClean="0"/>
              <a:t>  পরিচয়  </a:t>
            </a:r>
            <a:endParaRPr lang="en-US" sz="8000" dirty="0"/>
          </a:p>
        </p:txBody>
      </p:sp>
      <p:sp>
        <p:nvSpPr>
          <p:cNvPr id="6" name="Rounded Rectangle 5"/>
          <p:cNvSpPr/>
          <p:nvPr/>
        </p:nvSpPr>
        <p:spPr>
          <a:xfrm>
            <a:off x="381000" y="1905000"/>
            <a:ext cx="8458200" cy="472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66800" y="2420540"/>
            <a:ext cx="7162799" cy="4154984"/>
          </a:xfrm>
          <a:prstGeom prst="rect">
            <a:avLst/>
          </a:prstGeom>
        </p:spPr>
        <p:txBody>
          <a:bodyPr wrap="square">
            <a:spAutoFit/>
          </a:bodyPr>
          <a:lstStyle/>
          <a:p>
            <a:r>
              <a:rPr lang="as-IN" sz="2400" dirty="0"/>
              <a:t>উমর ইবনে আবদুল আজিজ ( জন্ম : ২ নভেম্বর ৬৮২, ২৬ সফর ৬৩ হিজরি; মৃত্যু : ৩১ জানুয়ারি ৭২০, ১৬ রজব ১০১ হিজরি) (আরবি: </a:t>
            </a:r>
            <a:r>
              <a:rPr lang="ar-AE" sz="2400" dirty="0"/>
              <a:t>عمر بن عبد العزيز‎‎) </a:t>
            </a:r>
            <a:r>
              <a:rPr lang="as-IN" sz="2400" dirty="0"/>
              <a:t>উমাইয়া বংশীয় একজন শাসক। উমাইয়া বংশীয় অন্যান্য শাসকদের মতো তাকেও মুসলিম জাহানের খলিফা হিসেবে গণ্য করা হয়। খুলাফায়ে রাশেদিন এর চার খলিফার সাথে তুলনা করতে গিয়ে অনেকে তাকে ইসলামের পঞ্চম খলিফা বলে থাকেন[১]। তিনি ইসলামের ইতিহাসে দ্বিতীয় উমর নামে পরিচিত ছিলেন। তাকে ইসলামের প্রথম মুজাদ্দিদ বলে গণ্য করা হয়।</a:t>
            </a:r>
          </a:p>
          <a:p>
            <a:endParaRPr lang="as-IN" sz="2400" dirty="0"/>
          </a:p>
        </p:txBody>
      </p:sp>
    </p:spTree>
    <p:extLst>
      <p:ext uri="{BB962C8B-B14F-4D97-AF65-F5344CB8AC3E}">
        <p14:creationId xmlns:p14="http://schemas.microsoft.com/office/powerpoint/2010/main" val="2005197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159</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mddaud</cp:lastModifiedBy>
  <cp:revision>7</cp:revision>
  <dcterms:created xsi:type="dcterms:W3CDTF">2006-08-16T00:00:00Z</dcterms:created>
  <dcterms:modified xsi:type="dcterms:W3CDTF">2020-06-29T05:02:40Z</dcterms:modified>
</cp:coreProperties>
</file>