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9"/>
  </p:notesMasterIdLst>
  <p:sldIdLst>
    <p:sldId id="272" r:id="rId2"/>
    <p:sldId id="274" r:id="rId3"/>
    <p:sldId id="275" r:id="rId4"/>
    <p:sldId id="284" r:id="rId5"/>
    <p:sldId id="287" r:id="rId6"/>
    <p:sldId id="273" r:id="rId7"/>
    <p:sldId id="256" r:id="rId8"/>
    <p:sldId id="277" r:id="rId9"/>
    <p:sldId id="288" r:id="rId10"/>
    <p:sldId id="278" r:id="rId11"/>
    <p:sldId id="276" r:id="rId12"/>
    <p:sldId id="279" r:id="rId13"/>
    <p:sldId id="268" r:id="rId14"/>
    <p:sldId id="280" r:id="rId15"/>
    <p:sldId id="282" r:id="rId16"/>
    <p:sldId id="283" r:id="rId17"/>
    <p:sldId id="28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ju belka" initials="rb" lastIdx="1" clrIdx="0">
    <p:extLst>
      <p:ext uri="{19B8F6BF-5375-455C-9EA6-DF929625EA0E}">
        <p15:presenceInfo xmlns:p15="http://schemas.microsoft.com/office/powerpoint/2012/main" userId="raju bel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2229" autoAdjust="0"/>
  </p:normalViewPr>
  <p:slideViewPr>
    <p:cSldViewPr snapToGrid="0">
      <p:cViewPr>
        <p:scale>
          <a:sx n="50" d="100"/>
          <a:sy n="50" d="100"/>
        </p:scale>
        <p:origin x="821" y="3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6T21:38:37.964" idx="1">
    <p:pos x="7619" y="106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3939E-A714-42F2-AA20-4DDBD1455ABD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EB20A-0865-49AF-9444-98D0B3AFD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8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EB20A-0865-49AF-9444-98D0B3AFDC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5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EB20A-0865-49AF-9444-98D0B3AFDC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1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8EFE-9ACE-4027-A02B-706CE829010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65EA1A3-2CB3-4F8F-9E0E-288D04A072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14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8EFE-9ACE-4027-A02B-706CE829010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A1A3-2CB3-4F8F-9E0E-288D04A072E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9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8EFE-9ACE-4027-A02B-706CE829010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A1A3-2CB3-4F8F-9E0E-288D04A072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65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8EFE-9ACE-4027-A02B-706CE829010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A1A3-2CB3-4F8F-9E0E-288D04A072E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27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8EFE-9ACE-4027-A02B-706CE829010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A1A3-2CB3-4F8F-9E0E-288D04A072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37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8EFE-9ACE-4027-A02B-706CE829010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A1A3-2CB3-4F8F-9E0E-288D04A072E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17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8EFE-9ACE-4027-A02B-706CE829010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A1A3-2CB3-4F8F-9E0E-288D04A072E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67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8EFE-9ACE-4027-A02B-706CE829010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A1A3-2CB3-4F8F-9E0E-288D04A072E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25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8EFE-9ACE-4027-A02B-706CE829010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A1A3-2CB3-4F8F-9E0E-288D04A07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1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8EFE-9ACE-4027-A02B-706CE829010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A1A3-2CB3-4F8F-9E0E-288D04A072E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75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6C58EFE-9ACE-4027-A02B-706CE829010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A1A3-2CB3-4F8F-9E0E-288D04A072E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3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58EFE-9ACE-4027-A02B-706CE829010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65EA1A3-2CB3-4F8F-9E0E-288D04A072E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70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hyperlink" Target="https://pxhere.com/en/photo/75769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ootball_play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Football_player" TargetMode="Externa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DDF0D-A98C-4674-82BF-4D570DE33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" y="183273"/>
            <a:ext cx="11942714" cy="648422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41D4217B-6630-4413-88A4-E365208C08B6}"/>
              </a:ext>
            </a:extLst>
          </p:cNvPr>
          <p:cNvSpPr/>
          <p:nvPr/>
        </p:nvSpPr>
        <p:spPr>
          <a:xfrm>
            <a:off x="1645920" y="1317178"/>
            <a:ext cx="8159262" cy="142654"/>
          </a:xfrm>
          <a:prstGeom prst="flowChartTerminator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663AB859-1C21-40E2-A28A-844C9E873BCE}"/>
              </a:ext>
            </a:extLst>
          </p:cNvPr>
          <p:cNvSpPr/>
          <p:nvPr/>
        </p:nvSpPr>
        <p:spPr>
          <a:xfrm rot="6241267">
            <a:off x="1542368" y="2565232"/>
            <a:ext cx="4148381" cy="892219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66E6A8-5965-4DEF-BC47-D55021FBA06D}"/>
              </a:ext>
            </a:extLst>
          </p:cNvPr>
          <p:cNvSpPr/>
          <p:nvPr/>
        </p:nvSpPr>
        <p:spPr>
          <a:xfrm>
            <a:off x="3781413" y="1337790"/>
            <a:ext cx="31314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E70E2F78-A4B3-4300-8CD8-456DB6A1E169}"/>
              </a:ext>
            </a:extLst>
          </p:cNvPr>
          <p:cNvSpPr/>
          <p:nvPr/>
        </p:nvSpPr>
        <p:spPr>
          <a:xfrm rot="617344">
            <a:off x="2296574" y="4141202"/>
            <a:ext cx="1776000" cy="1752600"/>
          </a:xfrm>
          <a:prstGeom prst="hear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5E1136-0C6A-487D-9E33-50FE8E0D6988}"/>
              </a:ext>
            </a:extLst>
          </p:cNvPr>
          <p:cNvSpPr/>
          <p:nvPr/>
        </p:nvSpPr>
        <p:spPr>
          <a:xfrm>
            <a:off x="3106868" y="4331222"/>
            <a:ext cx="230332" cy="2125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DB376299-65CE-4F99-9F2C-1BF801167A34}"/>
              </a:ext>
            </a:extLst>
          </p:cNvPr>
          <p:cNvSpPr/>
          <p:nvPr/>
        </p:nvSpPr>
        <p:spPr>
          <a:xfrm rot="5712400">
            <a:off x="3030030" y="2618445"/>
            <a:ext cx="4371142" cy="985991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4FDB924B-AD8F-4928-B1B8-2833B9E07D7D}"/>
              </a:ext>
            </a:extLst>
          </p:cNvPr>
          <p:cNvSpPr/>
          <p:nvPr/>
        </p:nvSpPr>
        <p:spPr>
          <a:xfrm rot="617344">
            <a:off x="4087891" y="4214399"/>
            <a:ext cx="1776000" cy="1752600"/>
          </a:xfrm>
          <a:prstGeom prst="hear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5E54AAF9-656D-4A1D-BB98-ACBF93A94A6D}"/>
              </a:ext>
            </a:extLst>
          </p:cNvPr>
          <p:cNvSpPr/>
          <p:nvPr/>
        </p:nvSpPr>
        <p:spPr>
          <a:xfrm rot="617344">
            <a:off x="5885444" y="4522055"/>
            <a:ext cx="1776000" cy="1752600"/>
          </a:xfrm>
          <a:prstGeom prst="hear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47AB46C-D798-441D-A655-9B3B1A7ABC84}"/>
              </a:ext>
            </a:extLst>
          </p:cNvPr>
          <p:cNvSpPr/>
          <p:nvPr/>
        </p:nvSpPr>
        <p:spPr>
          <a:xfrm rot="855067" flipH="1">
            <a:off x="5237602" y="1338366"/>
            <a:ext cx="276601" cy="2824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597BB1-83E8-426C-AF62-20A11A6D112A}"/>
              </a:ext>
            </a:extLst>
          </p:cNvPr>
          <p:cNvSpPr/>
          <p:nvPr/>
        </p:nvSpPr>
        <p:spPr>
          <a:xfrm rot="11564151" flipV="1">
            <a:off x="5001734" y="4459268"/>
            <a:ext cx="221401" cy="2147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D030E0A0-7DF7-4A2D-AA3C-1C4BF5B427FF}"/>
              </a:ext>
            </a:extLst>
          </p:cNvPr>
          <p:cNvSpPr/>
          <p:nvPr/>
        </p:nvSpPr>
        <p:spPr>
          <a:xfrm rot="5222254">
            <a:off x="4581235" y="2844315"/>
            <a:ext cx="4420421" cy="471060"/>
          </a:xfrm>
          <a:prstGeom prst="mathMinus">
            <a:avLst>
              <a:gd name="adj1" fmla="val 3903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1F894CEE-87E2-4967-9721-85073AC0F1A2}"/>
              </a:ext>
            </a:extLst>
          </p:cNvPr>
          <p:cNvSpPr/>
          <p:nvPr/>
        </p:nvSpPr>
        <p:spPr>
          <a:xfrm rot="4493172">
            <a:off x="6261124" y="2822984"/>
            <a:ext cx="4572118" cy="741677"/>
          </a:xfrm>
          <a:prstGeom prst="mathMinus">
            <a:avLst>
              <a:gd name="adj1" fmla="val 2016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4E55E5-232D-4A2E-A353-7FD6CBC3D6FE}"/>
              </a:ext>
            </a:extLst>
          </p:cNvPr>
          <p:cNvSpPr/>
          <p:nvPr/>
        </p:nvSpPr>
        <p:spPr>
          <a:xfrm>
            <a:off x="7937497" y="1266093"/>
            <a:ext cx="248547" cy="3002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637242-E5F6-4710-AF66-FC1B9B72871F}"/>
              </a:ext>
            </a:extLst>
          </p:cNvPr>
          <p:cNvSpPr/>
          <p:nvPr/>
        </p:nvSpPr>
        <p:spPr>
          <a:xfrm>
            <a:off x="6764721" y="4601939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33F05B-FF15-4A96-A849-7534FF84EBE9}"/>
              </a:ext>
            </a:extLst>
          </p:cNvPr>
          <p:cNvSpPr/>
          <p:nvPr/>
        </p:nvSpPr>
        <p:spPr>
          <a:xfrm flipH="1" flipV="1">
            <a:off x="9130953" y="1309436"/>
            <a:ext cx="248547" cy="1426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FF73257-467E-4721-AA18-2F77FD863A74}"/>
              </a:ext>
            </a:extLst>
          </p:cNvPr>
          <p:cNvSpPr/>
          <p:nvPr/>
        </p:nvSpPr>
        <p:spPr>
          <a:xfrm flipH="1">
            <a:off x="1858903" y="1274284"/>
            <a:ext cx="192996" cy="1855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4DCAE4B-B4BB-4277-8ECA-928ABCA1D4E3}"/>
              </a:ext>
            </a:extLst>
          </p:cNvPr>
          <p:cNvSpPr/>
          <p:nvPr/>
        </p:nvSpPr>
        <p:spPr>
          <a:xfrm>
            <a:off x="6627857" y="1309438"/>
            <a:ext cx="165505" cy="3270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94580EAE-397F-4B90-80CB-42BB95433D68}"/>
              </a:ext>
            </a:extLst>
          </p:cNvPr>
          <p:cNvSpPr/>
          <p:nvPr/>
        </p:nvSpPr>
        <p:spPr>
          <a:xfrm rot="21421817">
            <a:off x="8106979" y="4425063"/>
            <a:ext cx="1776000" cy="1752600"/>
          </a:xfrm>
          <a:prstGeom prst="hear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F14F58-968E-4F41-A9A3-B28A457C6C94}"/>
              </a:ext>
            </a:extLst>
          </p:cNvPr>
          <p:cNvSpPr txBox="1"/>
          <p:nvPr/>
        </p:nvSpPr>
        <p:spPr>
          <a:xfrm>
            <a:off x="3056417" y="190502"/>
            <a:ext cx="6323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8AFD085-5152-41E7-9CCF-10DFC529BF2F}"/>
              </a:ext>
            </a:extLst>
          </p:cNvPr>
          <p:cNvSpPr/>
          <p:nvPr/>
        </p:nvSpPr>
        <p:spPr>
          <a:xfrm flipH="1">
            <a:off x="8795393" y="4566658"/>
            <a:ext cx="223042" cy="155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5" presetClass="entr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build="allAtOnce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build="allAtOnce" animBg="1"/>
      <p:bldP spid="11" grpId="0" animBg="1"/>
      <p:bldP spid="11" grpId="1" build="allAtOnce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build="allAtOnce" animBg="1"/>
      <p:bldP spid="2" grpId="0"/>
      <p:bldP spid="40" grpId="0" animBg="1"/>
      <p:bldP spid="4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B9CA3F-D11C-4683-B385-070ECB26E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6" y="152400"/>
            <a:ext cx="11859065" cy="646823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4E15D-9629-4688-AFCE-6203FE3DB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6" y="1066800"/>
            <a:ext cx="11380763" cy="5553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550135-A767-4C5A-B6B2-65FA8C602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622">
            <a:off x="9007642" y="3076707"/>
            <a:ext cx="1316660" cy="704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F19218-D924-4C18-A43D-C05EA195BE6A}"/>
              </a:ext>
            </a:extLst>
          </p:cNvPr>
          <p:cNvSpPr txBox="1"/>
          <p:nvPr/>
        </p:nvSpPr>
        <p:spPr>
          <a:xfrm>
            <a:off x="3165233" y="1752603"/>
            <a:ext cx="5284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71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4CEE85-B8CB-4897-A9B1-F8AA71496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2" y="126611"/>
            <a:ext cx="11549574" cy="66047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A0DE90-D980-407F-B728-EF51C74FC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3" y="1223889"/>
            <a:ext cx="5350411" cy="4754880"/>
          </a:xfrm>
          <a:prstGeom prst="rect">
            <a:avLst/>
          </a:prstGeom>
        </p:spPr>
      </p:pic>
      <p:pic>
        <p:nvPicPr>
          <p:cNvPr id="5" name="Picture 4" descr="IMG_20180331_145955.jpg">
            <a:extLst>
              <a:ext uri="{FF2B5EF4-FFF2-40B4-BE49-F238E27FC236}">
                <a16:creationId xmlns:a16="http://schemas.microsoft.com/office/drawing/2014/main" id="{523688D6-718D-4F1E-A0C7-83F14F79EF9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9053" y="1336431"/>
            <a:ext cx="5875607" cy="4642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354337E5-EC02-48F4-BF3F-4FFDF0CE0D84}"/>
              </a:ext>
            </a:extLst>
          </p:cNvPr>
          <p:cNvSpPr/>
          <p:nvPr/>
        </p:nvSpPr>
        <p:spPr>
          <a:xfrm>
            <a:off x="2489982" y="126612"/>
            <a:ext cx="7090116" cy="109727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8264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2DF99DF-E205-4416-8C0F-11F7C0DE9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168682"/>
            <a:ext cx="12037255" cy="606419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13" name="Picture 12" descr="20180604_111722.jpg">
            <a:extLst>
              <a:ext uri="{FF2B5EF4-FFF2-40B4-BE49-F238E27FC236}">
                <a16:creationId xmlns:a16="http://schemas.microsoft.com/office/drawing/2014/main" id="{DC9650D9-1277-49B0-8C50-662C3F5C1D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31536" y="-258701"/>
            <a:ext cx="4023493" cy="487826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4" name="Callout: Down Arrow 13">
            <a:extLst>
              <a:ext uri="{FF2B5EF4-FFF2-40B4-BE49-F238E27FC236}">
                <a16:creationId xmlns:a16="http://schemas.microsoft.com/office/drawing/2014/main" id="{30BEE7EC-340C-45FC-9B6A-F1CE66F0C334}"/>
              </a:ext>
            </a:extLst>
          </p:cNvPr>
          <p:cNvSpPr/>
          <p:nvPr/>
        </p:nvSpPr>
        <p:spPr>
          <a:xfrm>
            <a:off x="5462390" y="169265"/>
            <a:ext cx="6227863" cy="2363373"/>
          </a:xfrm>
          <a:prstGeom prst="downArrowCallou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যুক্তবর্ণযুক্ত শব্দ খুঁজে বের করি এবং নতুন শব্দ তৈরি করিঃ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0F80A2-C6EE-40A9-9595-BE33CC9B39E4}"/>
              </a:ext>
            </a:extLst>
          </p:cNvPr>
          <p:cNvSpPr/>
          <p:nvPr/>
        </p:nvSpPr>
        <p:spPr>
          <a:xfrm>
            <a:off x="7526217" y="4498376"/>
            <a:ext cx="1480347" cy="751195"/>
          </a:xfrm>
          <a:prstGeom prst="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ঙ্গু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904907-8513-48DB-9EC3-BF3C7BEAA7A1}"/>
              </a:ext>
            </a:extLst>
          </p:cNvPr>
          <p:cNvSpPr/>
          <p:nvPr/>
        </p:nvSpPr>
        <p:spPr>
          <a:xfrm>
            <a:off x="9006562" y="2701898"/>
            <a:ext cx="1799680" cy="58477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ন+ধ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CE6D0F-63F3-4D01-B445-1BBEA39109DD}"/>
              </a:ext>
            </a:extLst>
          </p:cNvPr>
          <p:cNvSpPr/>
          <p:nvPr/>
        </p:nvSpPr>
        <p:spPr>
          <a:xfrm rot="10800000" flipH="1" flipV="1">
            <a:off x="7526214" y="3541258"/>
            <a:ext cx="3148256" cy="78410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b="1" dirty="0">
              <a:solidFill>
                <a:schemeClr val="tx1"/>
              </a:solidFill>
            </a:endParaRP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অন্ধ,  বন্ধ 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6D6C3-A2D2-489A-B143-14796E503AE6}"/>
              </a:ext>
            </a:extLst>
          </p:cNvPr>
          <p:cNvSpPr txBox="1"/>
          <p:nvPr/>
        </p:nvSpPr>
        <p:spPr>
          <a:xfrm>
            <a:off x="5282411" y="2701897"/>
            <a:ext cx="1211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Equals 21">
            <a:extLst>
              <a:ext uri="{FF2B5EF4-FFF2-40B4-BE49-F238E27FC236}">
                <a16:creationId xmlns:a16="http://schemas.microsoft.com/office/drawing/2014/main" id="{4D856B19-950A-47DC-8611-5D50958D6D39}"/>
              </a:ext>
            </a:extLst>
          </p:cNvPr>
          <p:cNvSpPr/>
          <p:nvPr/>
        </p:nvSpPr>
        <p:spPr>
          <a:xfrm>
            <a:off x="6668086" y="2731828"/>
            <a:ext cx="534900" cy="554844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9ECE42-F901-48B6-BCF9-64C8C07543E8}"/>
              </a:ext>
            </a:extLst>
          </p:cNvPr>
          <p:cNvSpPr txBox="1"/>
          <p:nvPr/>
        </p:nvSpPr>
        <p:spPr>
          <a:xfrm>
            <a:off x="5048200" y="4474686"/>
            <a:ext cx="1211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পঙ্গু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Equals 23">
            <a:extLst>
              <a:ext uri="{FF2B5EF4-FFF2-40B4-BE49-F238E27FC236}">
                <a16:creationId xmlns:a16="http://schemas.microsoft.com/office/drawing/2014/main" id="{49184CE4-0E88-4329-9D2B-277C5147EBE7}"/>
              </a:ext>
            </a:extLst>
          </p:cNvPr>
          <p:cNvSpPr/>
          <p:nvPr/>
        </p:nvSpPr>
        <p:spPr>
          <a:xfrm>
            <a:off x="6425696" y="4474688"/>
            <a:ext cx="782608" cy="584775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1B3D03-B885-411E-A0BA-EB25B44D8D92}"/>
              </a:ext>
            </a:extLst>
          </p:cNvPr>
          <p:cNvSpPr/>
          <p:nvPr/>
        </p:nvSpPr>
        <p:spPr>
          <a:xfrm>
            <a:off x="9476370" y="4524557"/>
            <a:ext cx="1329875" cy="7511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ঙ+ 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E8C69A-DD8E-4A12-BCED-442AC1EC8AEB}"/>
              </a:ext>
            </a:extLst>
          </p:cNvPr>
          <p:cNvSpPr/>
          <p:nvPr/>
        </p:nvSpPr>
        <p:spPr>
          <a:xfrm>
            <a:off x="7586053" y="2721114"/>
            <a:ext cx="1037442" cy="55484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1B8232-8FB1-4014-8A2B-DF4E53100A07}"/>
              </a:ext>
            </a:extLst>
          </p:cNvPr>
          <p:cNvSpPr/>
          <p:nvPr/>
        </p:nvSpPr>
        <p:spPr>
          <a:xfrm flipH="1">
            <a:off x="7526214" y="5448764"/>
            <a:ext cx="3280028" cy="784109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 ,ভাঙ্গা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4A3683-7803-4562-A2A6-781BD98A4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3" y="182880"/>
            <a:ext cx="11957537" cy="649927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F95911-719F-4F9E-9A44-75CBC2C9B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" y="4135903"/>
            <a:ext cx="1557998" cy="2040987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CD3D864A-AA29-433C-8D62-D8557DB8803D}"/>
              </a:ext>
            </a:extLst>
          </p:cNvPr>
          <p:cNvSpPr/>
          <p:nvPr/>
        </p:nvSpPr>
        <p:spPr>
          <a:xfrm rot="1164765">
            <a:off x="1684852" y="2362757"/>
            <a:ext cx="733994" cy="1758830"/>
          </a:xfrm>
          <a:prstGeom prst="downArrow">
            <a:avLst/>
          </a:prstGeom>
          <a:solidFill>
            <a:srgbClr val="0070C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57F6D1-E684-4D17-8049-ECEB800935B2}"/>
              </a:ext>
            </a:extLst>
          </p:cNvPr>
          <p:cNvSpPr/>
          <p:nvPr/>
        </p:nvSpPr>
        <p:spPr>
          <a:xfrm>
            <a:off x="762234" y="681110"/>
            <a:ext cx="3129131" cy="1921411"/>
          </a:xfrm>
          <a:prstGeom prst="ellipse">
            <a:avLst/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BD449A-FC11-4C69-A7ED-635AA149B25E}"/>
              </a:ext>
            </a:extLst>
          </p:cNvPr>
          <p:cNvSpPr/>
          <p:nvPr/>
        </p:nvSpPr>
        <p:spPr>
          <a:xfrm>
            <a:off x="3763118" y="681111"/>
            <a:ext cx="7563723" cy="5495776"/>
          </a:xfrm>
          <a:prstGeom prst="roundRect">
            <a:avLst/>
          </a:prstGeom>
          <a:solidFill>
            <a:schemeClr val="accent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  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FE43B6-4395-4590-8498-67F600F0E284}"/>
              </a:ext>
            </a:extLst>
          </p:cNvPr>
          <p:cNvSpPr txBox="1"/>
          <p:nvPr/>
        </p:nvSpPr>
        <p:spPr>
          <a:xfrm>
            <a:off x="4425594" y="935711"/>
            <a:ext cx="667978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ক্ষত   =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শরিরের কাটা স্থান বা আঘাত পাওয়া স্থান ।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খ্যাতি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সুনাম, নামডাক ।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পটি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= 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কাপড়ের লম্বা টুকরা ।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লবেজান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হয়রান বা পেরেশান। 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মালিশ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যে ঔষধ বা মলম শরিরে চেপে চেপে            লাগাতে হয়।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পঙ্গু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চলতশক্তি রহিত,বিকলপদ, খোঁড়া।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allout: Quad Arrow 12">
            <a:extLst>
              <a:ext uri="{FF2B5EF4-FFF2-40B4-BE49-F238E27FC236}">
                <a16:creationId xmlns:a16="http://schemas.microsoft.com/office/drawing/2014/main" id="{6B9B9DA3-D9DA-47A5-8AAA-C8B66A0ABC4A}"/>
              </a:ext>
            </a:extLst>
          </p:cNvPr>
          <p:cNvSpPr/>
          <p:nvPr/>
        </p:nvSpPr>
        <p:spPr>
          <a:xfrm rot="10003407" flipV="1">
            <a:off x="3890343" y="1123981"/>
            <a:ext cx="324439" cy="333180"/>
          </a:xfrm>
          <a:prstGeom prst="quadArrowCallout">
            <a:avLst>
              <a:gd name="adj1" fmla="val 3057"/>
              <a:gd name="adj2" fmla="val 18515"/>
              <a:gd name="adj3" fmla="val 18515"/>
              <a:gd name="adj4" fmla="val 4812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llout: Quad Arrow 13">
            <a:extLst>
              <a:ext uri="{FF2B5EF4-FFF2-40B4-BE49-F238E27FC236}">
                <a16:creationId xmlns:a16="http://schemas.microsoft.com/office/drawing/2014/main" id="{B67905AC-9A29-4D6B-A482-AE8CDBB77995}"/>
              </a:ext>
            </a:extLst>
          </p:cNvPr>
          <p:cNvSpPr/>
          <p:nvPr/>
        </p:nvSpPr>
        <p:spPr>
          <a:xfrm rot="10003407" flipV="1">
            <a:off x="3925287" y="3175992"/>
            <a:ext cx="324439" cy="333180"/>
          </a:xfrm>
          <a:prstGeom prst="quadArrowCallout">
            <a:avLst>
              <a:gd name="adj1" fmla="val 0"/>
              <a:gd name="adj2" fmla="val 18515"/>
              <a:gd name="adj3" fmla="val 18515"/>
              <a:gd name="adj4" fmla="val 4812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llout: Quad Arrow 15">
            <a:extLst>
              <a:ext uri="{FF2B5EF4-FFF2-40B4-BE49-F238E27FC236}">
                <a16:creationId xmlns:a16="http://schemas.microsoft.com/office/drawing/2014/main" id="{89A6C720-EAE6-4AEF-A0E1-A190F689C473}"/>
              </a:ext>
            </a:extLst>
          </p:cNvPr>
          <p:cNvSpPr/>
          <p:nvPr/>
        </p:nvSpPr>
        <p:spPr>
          <a:xfrm rot="10003407" flipV="1">
            <a:off x="3944473" y="4026980"/>
            <a:ext cx="324439" cy="333180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llout: Quad Arrow 16">
            <a:extLst>
              <a:ext uri="{FF2B5EF4-FFF2-40B4-BE49-F238E27FC236}">
                <a16:creationId xmlns:a16="http://schemas.microsoft.com/office/drawing/2014/main" id="{7ACA8F73-5DB7-4EDE-A623-AE11F5E271AB}"/>
              </a:ext>
            </a:extLst>
          </p:cNvPr>
          <p:cNvSpPr/>
          <p:nvPr/>
        </p:nvSpPr>
        <p:spPr>
          <a:xfrm rot="10003407" flipV="1">
            <a:off x="3906517" y="2682789"/>
            <a:ext cx="324439" cy="333180"/>
          </a:xfrm>
          <a:prstGeom prst="quadArrowCallout">
            <a:avLst>
              <a:gd name="adj1" fmla="val 0"/>
              <a:gd name="adj2" fmla="val 18515"/>
              <a:gd name="adj3" fmla="val 18515"/>
              <a:gd name="adj4" fmla="val 4812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llout: Quad Arrow 17">
            <a:extLst>
              <a:ext uri="{FF2B5EF4-FFF2-40B4-BE49-F238E27FC236}">
                <a16:creationId xmlns:a16="http://schemas.microsoft.com/office/drawing/2014/main" id="{D8ADCB4C-A420-46F1-BD7E-CFB65C7EB90D}"/>
              </a:ext>
            </a:extLst>
          </p:cNvPr>
          <p:cNvSpPr/>
          <p:nvPr/>
        </p:nvSpPr>
        <p:spPr>
          <a:xfrm rot="10003407" flipV="1">
            <a:off x="3909688" y="1727784"/>
            <a:ext cx="324439" cy="333180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llout: Quad Arrow 19">
            <a:extLst>
              <a:ext uri="{FF2B5EF4-FFF2-40B4-BE49-F238E27FC236}">
                <a16:creationId xmlns:a16="http://schemas.microsoft.com/office/drawing/2014/main" id="{6C8D13E0-4C36-448D-892C-CC861A39C8D1}"/>
              </a:ext>
            </a:extLst>
          </p:cNvPr>
          <p:cNvSpPr/>
          <p:nvPr/>
        </p:nvSpPr>
        <p:spPr>
          <a:xfrm rot="8237049" flipH="1" flipV="1">
            <a:off x="3839141" y="2093746"/>
            <a:ext cx="497147" cy="528562"/>
          </a:xfrm>
          <a:prstGeom prst="quadArrowCallout">
            <a:avLst>
              <a:gd name="adj1" fmla="val 0"/>
              <a:gd name="adj2" fmla="val 0"/>
              <a:gd name="adj3" fmla="val 18515"/>
              <a:gd name="adj4" fmla="val 4812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910FF5-4B39-454A-BF5F-39DEE107E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5" y="159026"/>
            <a:ext cx="11847443" cy="655982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19813D-7338-4AF2-A3AF-B8DD8BD5CFBE}"/>
              </a:ext>
            </a:extLst>
          </p:cNvPr>
          <p:cNvSpPr/>
          <p:nvPr/>
        </p:nvSpPr>
        <p:spPr>
          <a:xfrm>
            <a:off x="4465984" y="331304"/>
            <a:ext cx="4823791" cy="226612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বৃত্তি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E6BA51-BEE4-44FC-ADC2-43D156D11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8" y="765314"/>
            <a:ext cx="1762540" cy="3064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306068-3DE4-49E1-BA59-3217D2350A38}"/>
              </a:ext>
            </a:extLst>
          </p:cNvPr>
          <p:cNvSpPr txBox="1"/>
          <p:nvPr/>
        </p:nvSpPr>
        <p:spPr>
          <a:xfrm>
            <a:off x="7659757" y="450576"/>
            <a:ext cx="163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/>
              <a:t>৫ম শ্রেণি</a:t>
            </a:r>
          </a:p>
          <a:p>
            <a:r>
              <a:rPr lang="bn-BD" b="1" dirty="0"/>
              <a:t>বিষয়ঃ বাংলা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9279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B38B8C-34E1-43B2-B808-646A39101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105843"/>
            <a:ext cx="11828206" cy="7669181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</p:pic>
      <p:pic>
        <p:nvPicPr>
          <p:cNvPr id="6" name="Picture 5" descr="20180604_111722.jpg">
            <a:extLst>
              <a:ext uri="{FF2B5EF4-FFF2-40B4-BE49-F238E27FC236}">
                <a16:creationId xmlns:a16="http://schemas.microsoft.com/office/drawing/2014/main" id="{491C10A6-5971-4209-9DCF-EFF4E2AEC5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34542" y="1132996"/>
            <a:ext cx="4272018" cy="678042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242B6A-111E-468B-B65B-0BE6107E0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58" y="198783"/>
            <a:ext cx="7129669" cy="218841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F9B91F-D76B-48C8-A59B-65BA675D714D}"/>
              </a:ext>
            </a:extLst>
          </p:cNvPr>
          <p:cNvSpPr/>
          <p:nvPr/>
        </p:nvSpPr>
        <p:spPr>
          <a:xfrm>
            <a:off x="4336994" y="439001"/>
            <a:ext cx="6336900" cy="16432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Notched Right 15">
            <a:extLst>
              <a:ext uri="{FF2B5EF4-FFF2-40B4-BE49-F238E27FC236}">
                <a16:creationId xmlns:a16="http://schemas.microsoft.com/office/drawing/2014/main" id="{F2815AB4-868E-498E-A988-9DB4163AE585}"/>
              </a:ext>
            </a:extLst>
          </p:cNvPr>
          <p:cNvSpPr/>
          <p:nvPr/>
        </p:nvSpPr>
        <p:spPr>
          <a:xfrm rot="2743470">
            <a:off x="1859225" y="2285643"/>
            <a:ext cx="2298038" cy="1470991"/>
          </a:xfrm>
          <a:prstGeom prst="notchedRightArrow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35FCF6-0AB0-450C-BED8-7388E5194FA4}"/>
              </a:ext>
            </a:extLst>
          </p:cNvPr>
          <p:cNvSpPr/>
          <p:nvPr/>
        </p:nvSpPr>
        <p:spPr>
          <a:xfrm rot="19137750">
            <a:off x="-51359" y="533357"/>
            <a:ext cx="3169522" cy="21884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1A68DD-25D6-4CD7-8FE5-0CD499F68B39}"/>
              </a:ext>
            </a:extLst>
          </p:cNvPr>
          <p:cNvSpPr txBox="1"/>
          <p:nvPr/>
        </p:nvSpPr>
        <p:spPr>
          <a:xfrm>
            <a:off x="8680175" y="675863"/>
            <a:ext cx="1298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b="1" dirty="0"/>
              <a:t>৫ম শ্রেণি</a:t>
            </a:r>
          </a:p>
          <a:p>
            <a:pPr algn="ctr"/>
            <a:r>
              <a:rPr lang="bn-BD" sz="1600" b="1" dirty="0"/>
              <a:t>বিষয়ঃ বাংলা </a:t>
            </a:r>
            <a:endParaRPr lang="en-US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53F9F5-FAC8-49E0-B467-83B3B23D70DC}"/>
              </a:ext>
            </a:extLst>
          </p:cNvPr>
          <p:cNvSpPr txBox="1"/>
          <p:nvPr/>
        </p:nvSpPr>
        <p:spPr>
          <a:xfrm>
            <a:off x="4520930" y="675861"/>
            <a:ext cx="4039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কবিতার মূলভাব লিখ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88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4359F3-38F6-4000-A67A-93BA04F86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3" y="112296"/>
            <a:ext cx="11654590" cy="605003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8" name="Callout: Left-Right Arrow 7">
            <a:extLst>
              <a:ext uri="{FF2B5EF4-FFF2-40B4-BE49-F238E27FC236}">
                <a16:creationId xmlns:a16="http://schemas.microsoft.com/office/drawing/2014/main" id="{9FE5FC20-6A63-451F-AA55-50ABF739C3B1}"/>
              </a:ext>
            </a:extLst>
          </p:cNvPr>
          <p:cNvSpPr/>
          <p:nvPr/>
        </p:nvSpPr>
        <p:spPr>
          <a:xfrm>
            <a:off x="4235118" y="1138989"/>
            <a:ext cx="3466261" cy="1171074"/>
          </a:xfrm>
          <a:prstGeom prst="leftRightArrowCallout">
            <a:avLst/>
          </a:prstGeom>
          <a:solidFill>
            <a:srgbClr val="FFC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DAD1CF-7CDC-4BC7-8A2A-8143AC9D0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577" y="4334470"/>
            <a:ext cx="1716506" cy="17115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5C96FF-A80F-4E47-9FC6-7570709A7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3" y="4234931"/>
            <a:ext cx="1716506" cy="181107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84B9EFC7-F073-4451-B8F7-0D7B3AE62201}"/>
              </a:ext>
            </a:extLst>
          </p:cNvPr>
          <p:cNvSpPr/>
          <p:nvPr/>
        </p:nvSpPr>
        <p:spPr>
          <a:xfrm>
            <a:off x="3566857" y="2504572"/>
            <a:ext cx="4726913" cy="81288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বাক্য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গঠন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করো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7890DD-3996-43BC-9123-7F53689EB5E7}"/>
              </a:ext>
            </a:extLst>
          </p:cNvPr>
          <p:cNvSpPr txBox="1"/>
          <p:nvPr/>
        </p:nvSpPr>
        <p:spPr>
          <a:xfrm>
            <a:off x="2867895" y="3429002"/>
            <a:ext cx="693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খ্যাতি</a:t>
            </a:r>
            <a:r>
              <a:rPr lang="en-US" sz="3200" b="1" dirty="0"/>
              <a:t>,</a:t>
            </a:r>
            <a:r>
              <a:rPr lang="bn-BD" sz="3200" b="1" dirty="0"/>
              <a:t>পটি,</a:t>
            </a:r>
            <a:r>
              <a:rPr lang="en-US" sz="3200" b="1" dirty="0" err="1"/>
              <a:t>লবেজান</a:t>
            </a:r>
            <a:r>
              <a:rPr lang="en-US" sz="3200" b="1" dirty="0"/>
              <a:t>, </a:t>
            </a:r>
            <a:r>
              <a:rPr lang="en-US" sz="3200" b="1" dirty="0" err="1"/>
              <a:t>মালি</a:t>
            </a:r>
            <a:r>
              <a:rPr lang="as-IN" sz="3600" b="1" dirty="0"/>
              <a:t>শ</a:t>
            </a:r>
            <a:r>
              <a:rPr lang="en-US" sz="3200" b="1" dirty="0"/>
              <a:t>, </a:t>
            </a:r>
            <a:r>
              <a:rPr lang="as-IN" sz="3600" b="1" dirty="0"/>
              <a:t>প</a:t>
            </a:r>
            <a:r>
              <a:rPr lang="en-US" sz="3200" b="1" dirty="0" err="1"/>
              <a:t>ঙ্গু</a:t>
            </a:r>
            <a:r>
              <a:rPr lang="en-US" sz="3200" b="1" dirty="0"/>
              <a:t>।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2A1B8865-2EC9-4D4B-A868-96E6175D0CA9}"/>
              </a:ext>
            </a:extLst>
          </p:cNvPr>
          <p:cNvSpPr/>
          <p:nvPr/>
        </p:nvSpPr>
        <p:spPr>
          <a:xfrm rot="17852703">
            <a:off x="2101984" y="1544896"/>
            <a:ext cx="985822" cy="1826427"/>
          </a:xfrm>
          <a:prstGeom prst="downArrow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F1E0754-DB30-4DA2-9A8D-C875E29B49D2}"/>
              </a:ext>
            </a:extLst>
          </p:cNvPr>
          <p:cNvSpPr/>
          <p:nvPr/>
        </p:nvSpPr>
        <p:spPr>
          <a:xfrm rot="19159274">
            <a:off x="-187707" y="701068"/>
            <a:ext cx="3189246" cy="1540043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 দিয়ে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EB1A26-D123-4DDF-AE8E-AD9DA84D5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90" y="4351453"/>
            <a:ext cx="1716506" cy="17653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3F0291-02C7-4ED1-B3F3-28176C580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71" y="4334470"/>
            <a:ext cx="1716506" cy="17823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30316A-3841-4631-A15D-11B7CF3DE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10" y="4280619"/>
            <a:ext cx="1716506" cy="17653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51724A3-6DAE-4E47-BF66-18D268818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967" y="4334471"/>
            <a:ext cx="1580150" cy="17115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6096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323D4-9659-409B-A5E0-EB3D24787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208548"/>
            <a:ext cx="11726779" cy="608470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Heart 3">
            <a:extLst>
              <a:ext uri="{FF2B5EF4-FFF2-40B4-BE49-F238E27FC236}">
                <a16:creationId xmlns:a16="http://schemas.microsoft.com/office/drawing/2014/main" id="{AFFCE6D1-C38E-4B29-99E9-80A094E0110B}"/>
              </a:ext>
            </a:extLst>
          </p:cNvPr>
          <p:cNvSpPr/>
          <p:nvPr/>
        </p:nvSpPr>
        <p:spPr>
          <a:xfrm>
            <a:off x="3439691" y="1024363"/>
            <a:ext cx="6052074" cy="4999164"/>
          </a:xfrm>
          <a:prstGeom prst="hear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19B35EC7-77F7-49A8-A48E-052DCD9C629B}"/>
              </a:ext>
            </a:extLst>
          </p:cNvPr>
          <p:cNvSpPr/>
          <p:nvPr/>
        </p:nvSpPr>
        <p:spPr>
          <a:xfrm rot="1619241">
            <a:off x="7231638" y="1423747"/>
            <a:ext cx="2059932" cy="1947602"/>
          </a:xfrm>
          <a:prstGeom prst="hear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 থেকো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F06F8381-CA6C-408B-B032-BC5FE7ED01A0}"/>
              </a:ext>
            </a:extLst>
          </p:cNvPr>
          <p:cNvSpPr/>
          <p:nvPr/>
        </p:nvSpPr>
        <p:spPr>
          <a:xfrm>
            <a:off x="5317665" y="3112168"/>
            <a:ext cx="2173998" cy="1347538"/>
          </a:xfrm>
          <a:prstGeom prst="fram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3D79E702-E074-44BD-98DA-764C9DCD5C64}"/>
              </a:ext>
            </a:extLst>
          </p:cNvPr>
          <p:cNvSpPr/>
          <p:nvPr/>
        </p:nvSpPr>
        <p:spPr>
          <a:xfrm rot="19467203">
            <a:off x="3518088" y="1495023"/>
            <a:ext cx="2100347" cy="1501161"/>
          </a:xfrm>
          <a:prstGeom prst="hear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3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0D6FEF7-5B90-4744-9926-99679B493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4" y="228600"/>
            <a:ext cx="11816861" cy="64008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7C586D-CC52-4794-8C18-D22979697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44" y="671733"/>
            <a:ext cx="5697415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95C689-1D9B-4A1D-B2A6-85612A806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88" y="695178"/>
            <a:ext cx="3889717" cy="4953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88FBF5-0EE3-4190-9C61-C14126A46430}"/>
              </a:ext>
            </a:extLst>
          </p:cNvPr>
          <p:cNvSpPr txBox="1"/>
          <p:nvPr/>
        </p:nvSpPr>
        <p:spPr>
          <a:xfrm>
            <a:off x="8196778" y="1121901"/>
            <a:ext cx="36575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সাজেদা</a:t>
            </a:r>
            <a:r>
              <a:rPr lang="en-US" sz="3600" b="1" dirty="0"/>
              <a:t>  </a:t>
            </a:r>
            <a:r>
              <a:rPr lang="en-US" sz="3600" b="1" dirty="0" err="1"/>
              <a:t>খাতু</a:t>
            </a:r>
            <a:r>
              <a:rPr lang="as-IN" sz="3600" b="1" dirty="0"/>
              <a:t>ন</a:t>
            </a:r>
            <a:endParaRPr lang="en-US" sz="3600" b="1" dirty="0"/>
          </a:p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প্রধানশিক্ষক</a:t>
            </a:r>
            <a:endParaRPr lang="bn-BD" sz="2800" b="1" dirty="0">
              <a:solidFill>
                <a:srgbClr val="FF0000"/>
              </a:solidFill>
            </a:endParaRPr>
          </a:p>
          <a:p>
            <a:pPr algn="ctr"/>
            <a:endParaRPr lang="en-US" sz="2800" b="1" dirty="0"/>
          </a:p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বেলকা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মনিকা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সঃপ্রাঃবিঃ</a:t>
            </a:r>
            <a:endParaRPr lang="bn-BD" sz="3200" b="1" dirty="0">
              <a:solidFill>
                <a:srgbClr val="002060"/>
              </a:solidFill>
            </a:endParaRPr>
          </a:p>
          <a:p>
            <a:pPr algn="ctr"/>
            <a:endParaRPr lang="en-US" sz="32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 err="1"/>
              <a:t>সুন্দর</a:t>
            </a:r>
            <a:r>
              <a:rPr lang="as-IN" sz="2800" b="1" dirty="0"/>
              <a:t>গ</a:t>
            </a:r>
            <a:r>
              <a:rPr lang="en-US" sz="2800" b="1" dirty="0" err="1"/>
              <a:t>ঞ্জ</a:t>
            </a:r>
            <a:r>
              <a:rPr lang="en-US" sz="2800" b="1" dirty="0"/>
              <a:t>, </a:t>
            </a:r>
            <a:r>
              <a:rPr lang="en-US" sz="2800" b="1" dirty="0" err="1"/>
              <a:t>গাইবান্ধা</a:t>
            </a:r>
            <a:r>
              <a:rPr lang="en-US" sz="2800" b="1" dirty="0"/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6948C6-301A-4A74-8279-73367B41DB50}"/>
              </a:ext>
            </a:extLst>
          </p:cNvPr>
          <p:cNvSpPr txBox="1"/>
          <p:nvPr/>
        </p:nvSpPr>
        <p:spPr>
          <a:xfrm>
            <a:off x="3981158" y="863935"/>
            <a:ext cx="3319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4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644D3-D272-4C43-B6B6-3B8E3B564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182880"/>
            <a:ext cx="11718387" cy="66751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F85D1E-459C-4FAD-B866-7C3E73A7B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49" y="4797083"/>
            <a:ext cx="7160454" cy="1533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07684F-AF4F-4F4D-8C10-F5EBD85B4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89" y="942535"/>
            <a:ext cx="3182814" cy="429529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4405099-65F9-49C6-8761-A5F7DE7B939A}"/>
              </a:ext>
            </a:extLst>
          </p:cNvPr>
          <p:cNvSpPr/>
          <p:nvPr/>
        </p:nvSpPr>
        <p:spPr>
          <a:xfrm>
            <a:off x="1176996" y="507610"/>
            <a:ext cx="6503964" cy="1982372"/>
          </a:xfrm>
          <a:prstGeom prst="triangl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84C8ED-2A55-49BD-AA81-FEE40072B14D}"/>
              </a:ext>
            </a:extLst>
          </p:cNvPr>
          <p:cNvSpPr txBox="1"/>
          <p:nvPr/>
        </p:nvSpPr>
        <p:spPr>
          <a:xfrm>
            <a:off x="1811800" y="1363472"/>
            <a:ext cx="4953000" cy="52322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পাঠ</a:t>
            </a:r>
            <a:r>
              <a:rPr lang="en-US" sz="2800" b="1" dirty="0"/>
              <a:t> </a:t>
            </a:r>
            <a:r>
              <a:rPr lang="en-US" sz="2800" b="1" dirty="0" err="1"/>
              <a:t>পরিচিতি</a:t>
            </a:r>
            <a:r>
              <a:rPr lang="en-US" sz="2800" b="1" dirty="0"/>
              <a:t>  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6AA17C8F-713D-4402-9D57-67719B673793}"/>
              </a:ext>
            </a:extLst>
          </p:cNvPr>
          <p:cNvSpPr/>
          <p:nvPr/>
        </p:nvSpPr>
        <p:spPr>
          <a:xfrm>
            <a:off x="5359792" y="2489981"/>
            <a:ext cx="457200" cy="3840508"/>
          </a:xfrm>
          <a:prstGeom prst="roundRect">
            <a:avLst>
              <a:gd name="adj" fmla="val 38206"/>
            </a:avLst>
          </a:prstGeom>
          <a:ln w="57150">
            <a:solidFill>
              <a:srgbClr val="FF0000"/>
            </a:solidFill>
          </a:ln>
          <a:effectLst>
            <a:innerShdw blurRad="1270000" dist="50800" dir="13500000">
              <a:schemeClr val="bg1">
                <a:lumMod val="50000"/>
                <a:alpha val="50000"/>
              </a:schemeClr>
            </a:inn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A446564-A71C-4820-886F-738AD7CA9F8D}"/>
              </a:ext>
            </a:extLst>
          </p:cNvPr>
          <p:cNvSpPr/>
          <p:nvPr/>
        </p:nvSpPr>
        <p:spPr>
          <a:xfrm>
            <a:off x="3034521" y="2489981"/>
            <a:ext cx="457200" cy="3840508"/>
          </a:xfrm>
          <a:prstGeom prst="roundRect">
            <a:avLst/>
          </a:prstGeom>
          <a:ln w="57150">
            <a:solidFill>
              <a:srgbClr val="FF0000"/>
            </a:solidFill>
          </a:ln>
          <a:effectLst>
            <a:innerShdw blurRad="1270000" dist="50800" dir="13500000">
              <a:schemeClr val="bg1">
                <a:lumMod val="50000"/>
                <a:alpha val="50000"/>
              </a:schemeClr>
            </a:inn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79CDDE-0316-42ED-845D-B28919257B8C}"/>
              </a:ext>
            </a:extLst>
          </p:cNvPr>
          <p:cNvSpPr/>
          <p:nvPr/>
        </p:nvSpPr>
        <p:spPr>
          <a:xfrm>
            <a:off x="1803887" y="3099617"/>
            <a:ext cx="5250182" cy="1982372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শ্রেণিঃ৫ম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বিষয়ঃ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বাংলা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অধ্যায়ঃ০৫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পাঠঃ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ফুটবল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খেলোয়াড়</a:t>
            </a:r>
            <a:r>
              <a:rPr lang="en-US" sz="2400" b="1" dirty="0">
                <a:solidFill>
                  <a:schemeClr val="tx1"/>
                </a:solidFill>
              </a:rPr>
              <a:t> পাঠঃ০১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9DE897-461C-4624-973B-AB9C3D9FD9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594168" y="5373917"/>
            <a:ext cx="1420837" cy="956572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15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CA8530-E42D-434F-83A6-9BF02B2A5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2" y="127761"/>
            <a:ext cx="11139337" cy="623125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B66817-79D1-4E33-BA63-95196A10C1B2}"/>
              </a:ext>
            </a:extLst>
          </p:cNvPr>
          <p:cNvCxnSpPr>
            <a:cxnSpLocks/>
          </p:cNvCxnSpPr>
          <p:nvPr/>
        </p:nvCxnSpPr>
        <p:spPr>
          <a:xfrm>
            <a:off x="2359128" y="802506"/>
            <a:ext cx="6401414" cy="1327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E7C5AF-8214-464D-9124-0F48A86BCB18}"/>
              </a:ext>
            </a:extLst>
          </p:cNvPr>
          <p:cNvCxnSpPr>
            <a:cxnSpLocks/>
          </p:cNvCxnSpPr>
          <p:nvPr/>
        </p:nvCxnSpPr>
        <p:spPr>
          <a:xfrm flipH="1" flipV="1">
            <a:off x="1946789" y="935278"/>
            <a:ext cx="7167717" cy="9207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674165-1161-447D-A1C4-A564B4894C59}"/>
              </a:ext>
            </a:extLst>
          </p:cNvPr>
          <p:cNvCxnSpPr>
            <a:cxnSpLocks/>
          </p:cNvCxnSpPr>
          <p:nvPr/>
        </p:nvCxnSpPr>
        <p:spPr>
          <a:xfrm>
            <a:off x="2405828" y="1027356"/>
            <a:ext cx="6354714" cy="10827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CAAEE2D0-E037-4061-AE80-62D0338A8CC4}"/>
              </a:ext>
            </a:extLst>
          </p:cNvPr>
          <p:cNvSpPr/>
          <p:nvPr/>
        </p:nvSpPr>
        <p:spPr>
          <a:xfrm>
            <a:off x="3201633" y="165827"/>
            <a:ext cx="1194621" cy="855384"/>
          </a:xfrm>
          <a:prstGeom prst="triangl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</a:rPr>
              <a:t>শি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F8FFE51-7CCA-4E24-9DBA-2A3CD9E1EE88}"/>
              </a:ext>
            </a:extLst>
          </p:cNvPr>
          <p:cNvSpPr/>
          <p:nvPr/>
        </p:nvSpPr>
        <p:spPr>
          <a:xfrm>
            <a:off x="7038054" y="280242"/>
            <a:ext cx="1194621" cy="855384"/>
          </a:xfrm>
          <a:prstGeom prst="triangl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FF00"/>
                </a:solidFill>
              </a:rPr>
              <a:t>ল</a:t>
            </a:r>
            <a:r>
              <a:rPr lang="bn-BD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E847A44-392F-41DA-80F8-F25729DBB661}"/>
              </a:ext>
            </a:extLst>
          </p:cNvPr>
          <p:cNvSpPr/>
          <p:nvPr/>
        </p:nvSpPr>
        <p:spPr>
          <a:xfrm>
            <a:off x="4268431" y="127763"/>
            <a:ext cx="1194621" cy="899593"/>
          </a:xfrm>
          <a:prstGeom prst="triangle">
            <a:avLst/>
          </a:prstGeom>
          <a:solidFill>
            <a:srgbClr val="002060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bg1"/>
                </a:solidFill>
              </a:rPr>
              <a:t>খ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95B2B529-ECFA-486F-9F33-427FFBE92F0D}"/>
              </a:ext>
            </a:extLst>
          </p:cNvPr>
          <p:cNvSpPr/>
          <p:nvPr/>
        </p:nvSpPr>
        <p:spPr>
          <a:xfrm>
            <a:off x="5150262" y="208864"/>
            <a:ext cx="1194621" cy="855384"/>
          </a:xfrm>
          <a:prstGeom prst="triangle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</a:rPr>
              <a:t>ন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838D6DFF-F67D-48C2-8C92-49478464564D}"/>
              </a:ext>
            </a:extLst>
          </p:cNvPr>
          <p:cNvSpPr/>
          <p:nvPr/>
        </p:nvSpPr>
        <p:spPr>
          <a:xfrm>
            <a:off x="6115055" y="226107"/>
            <a:ext cx="1194621" cy="855384"/>
          </a:xfrm>
          <a:prstGeom prst="triangl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</a:rPr>
              <a:t>ফ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D67259A-EA4D-465D-A9EA-21C84AAAD228}"/>
              </a:ext>
            </a:extLst>
          </p:cNvPr>
          <p:cNvSpPr/>
          <p:nvPr/>
        </p:nvSpPr>
        <p:spPr>
          <a:xfrm>
            <a:off x="1447801" y="1367890"/>
            <a:ext cx="6191865" cy="4462754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/>
              <a:t>  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17205C-0C16-4C31-8D54-2DC2B102B761}"/>
              </a:ext>
            </a:extLst>
          </p:cNvPr>
          <p:cNvSpPr txBox="1"/>
          <p:nvPr/>
        </p:nvSpPr>
        <p:spPr>
          <a:xfrm>
            <a:off x="2095500" y="1543474"/>
            <a:ext cx="5214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শোনাঃ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বাক্য,ক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১.৩.১ নির্দেশনা শুনে পালন করবে।</a:t>
            </a:r>
          </a:p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১.৩.৬ শুদ্ধ উচ্চারণে প্রশ্ন করতে ও উত্তর দিতে পারবে।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২.১.২ কবিতা শুনে মূল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ভাব বুঝতে পারবে</a:t>
            </a:r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CB14C-02DB-4D1D-AD0E-1673093E1F87}"/>
              </a:ext>
            </a:extLst>
          </p:cNvPr>
          <p:cNvSpPr txBox="1"/>
          <p:nvPr/>
        </p:nvSpPr>
        <p:spPr>
          <a:xfrm>
            <a:off x="1946788" y="3341735"/>
            <a:ext cx="50725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১৩১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২১১প্রমিত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ৃত্তি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২২১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২২২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৩১১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118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CA8530-E42D-434F-83A6-9BF02B2A5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2" y="127761"/>
            <a:ext cx="11823599" cy="623125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B66817-79D1-4E33-BA63-95196A10C1B2}"/>
              </a:ext>
            </a:extLst>
          </p:cNvPr>
          <p:cNvCxnSpPr>
            <a:cxnSpLocks/>
          </p:cNvCxnSpPr>
          <p:nvPr/>
        </p:nvCxnSpPr>
        <p:spPr>
          <a:xfrm>
            <a:off x="2359128" y="802506"/>
            <a:ext cx="6401414" cy="1327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E7C5AF-8214-464D-9124-0F48A86BCB18}"/>
              </a:ext>
            </a:extLst>
          </p:cNvPr>
          <p:cNvCxnSpPr>
            <a:cxnSpLocks/>
          </p:cNvCxnSpPr>
          <p:nvPr/>
        </p:nvCxnSpPr>
        <p:spPr>
          <a:xfrm flipH="1" flipV="1">
            <a:off x="1946789" y="935278"/>
            <a:ext cx="7167717" cy="9207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674165-1161-447D-A1C4-A564B4894C59}"/>
              </a:ext>
            </a:extLst>
          </p:cNvPr>
          <p:cNvCxnSpPr>
            <a:cxnSpLocks/>
          </p:cNvCxnSpPr>
          <p:nvPr/>
        </p:nvCxnSpPr>
        <p:spPr>
          <a:xfrm>
            <a:off x="2405828" y="1027356"/>
            <a:ext cx="6354714" cy="10827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CAAEE2D0-E037-4061-AE80-62D0338A8CC4}"/>
              </a:ext>
            </a:extLst>
          </p:cNvPr>
          <p:cNvSpPr/>
          <p:nvPr/>
        </p:nvSpPr>
        <p:spPr>
          <a:xfrm>
            <a:off x="3201633" y="165827"/>
            <a:ext cx="1194621" cy="855384"/>
          </a:xfrm>
          <a:prstGeom prst="triangl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</a:rPr>
              <a:t>শি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F8FFE51-7CCA-4E24-9DBA-2A3CD9E1EE88}"/>
              </a:ext>
            </a:extLst>
          </p:cNvPr>
          <p:cNvSpPr/>
          <p:nvPr/>
        </p:nvSpPr>
        <p:spPr>
          <a:xfrm>
            <a:off x="7038054" y="280242"/>
            <a:ext cx="1194621" cy="855384"/>
          </a:xfrm>
          <a:prstGeom prst="triangl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FF00"/>
                </a:solidFill>
              </a:rPr>
              <a:t>ল</a:t>
            </a:r>
            <a:r>
              <a:rPr lang="bn-BD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E847A44-392F-41DA-80F8-F25729DBB661}"/>
              </a:ext>
            </a:extLst>
          </p:cNvPr>
          <p:cNvSpPr/>
          <p:nvPr/>
        </p:nvSpPr>
        <p:spPr>
          <a:xfrm>
            <a:off x="4268431" y="127763"/>
            <a:ext cx="1194621" cy="899593"/>
          </a:xfrm>
          <a:prstGeom prst="triangle">
            <a:avLst/>
          </a:prstGeom>
          <a:solidFill>
            <a:srgbClr val="002060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bg1"/>
                </a:solidFill>
              </a:rPr>
              <a:t>খ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95B2B529-ECFA-486F-9F33-427FFBE92F0D}"/>
              </a:ext>
            </a:extLst>
          </p:cNvPr>
          <p:cNvSpPr/>
          <p:nvPr/>
        </p:nvSpPr>
        <p:spPr>
          <a:xfrm>
            <a:off x="5150262" y="208864"/>
            <a:ext cx="1194621" cy="855384"/>
          </a:xfrm>
          <a:prstGeom prst="triangle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</a:rPr>
              <a:t>ন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838D6DFF-F67D-48C2-8C92-49478464564D}"/>
              </a:ext>
            </a:extLst>
          </p:cNvPr>
          <p:cNvSpPr/>
          <p:nvPr/>
        </p:nvSpPr>
        <p:spPr>
          <a:xfrm>
            <a:off x="6115055" y="226107"/>
            <a:ext cx="1194621" cy="855384"/>
          </a:xfrm>
          <a:prstGeom prst="triangl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</a:rPr>
              <a:t>ফ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D67259A-EA4D-465D-A9EA-21C84AAAD228}"/>
              </a:ext>
            </a:extLst>
          </p:cNvPr>
          <p:cNvSpPr/>
          <p:nvPr/>
        </p:nvSpPr>
        <p:spPr>
          <a:xfrm>
            <a:off x="1398636" y="1145353"/>
            <a:ext cx="6354714" cy="4685293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/>
              <a:t>  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17205C-0C16-4C31-8D54-2DC2B102B761}"/>
              </a:ext>
            </a:extLst>
          </p:cNvPr>
          <p:cNvSpPr txBox="1"/>
          <p:nvPr/>
        </p:nvSpPr>
        <p:spPr>
          <a:xfrm>
            <a:off x="2359129" y="1543475"/>
            <a:ext cx="49505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১৫১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বিরাম চিহ্ন ব্যবহার করে সাবলীলভাবে পড়তে পারবে ।</a:t>
            </a:r>
          </a:p>
          <a:p>
            <a:pPr algn="ctr"/>
            <a:r>
              <a:rPr lang="bn-BD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কবিতার মূল ভাব পড়ে বুঝতে পারবে ২২২ কবিতা সাবলীলভাবে আবৃত্তি করতে পারবে।</a:t>
            </a:r>
          </a:p>
          <a:p>
            <a:pPr algn="ctr"/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bn-BD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১৫১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 দিয়ে বাক্য তৈরি করতে পারবে </a:t>
            </a:r>
            <a:r>
              <a:rPr lang="bn-BD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১৬১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কবিতার মূল্ভাব লিখতে পারবে।</a:t>
            </a:r>
          </a:p>
          <a:p>
            <a:r>
              <a:rPr lang="bn-BD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২৩১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সংস্লিষ্ট প্রশ্নের উত্তর দিতে পারবে।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178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EF4E45-727E-4FE0-A6D4-9FD723F23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0" y="112543"/>
            <a:ext cx="11844997" cy="661181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0B8B9200-8FD9-451F-AF74-141C9570CFB2}"/>
              </a:ext>
            </a:extLst>
          </p:cNvPr>
          <p:cNvSpPr/>
          <p:nvPr/>
        </p:nvSpPr>
        <p:spPr>
          <a:xfrm>
            <a:off x="1624818" y="426592"/>
            <a:ext cx="3615397" cy="1955410"/>
          </a:xfrm>
          <a:prstGeom prst="downArrowCallou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7FF87-6845-4AFD-8636-B39BFD20E4CB}"/>
              </a:ext>
            </a:extLst>
          </p:cNvPr>
          <p:cNvSpPr txBox="1"/>
          <p:nvPr/>
        </p:nvSpPr>
        <p:spPr>
          <a:xfrm>
            <a:off x="1624818" y="661182"/>
            <a:ext cx="3467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আবেগসৃষ্টি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353045D2-5C45-4F2A-AD10-2174E3BE9C2B}"/>
              </a:ext>
            </a:extLst>
          </p:cNvPr>
          <p:cNvSpPr/>
          <p:nvPr/>
        </p:nvSpPr>
        <p:spPr>
          <a:xfrm rot="16200000" flipH="1">
            <a:off x="1828751" y="4756696"/>
            <a:ext cx="3207533" cy="1422048"/>
          </a:xfrm>
          <a:prstGeom prst="mathMinus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684DA6E0-FBDD-4F0C-A333-2647F7298F96}"/>
              </a:ext>
            </a:extLst>
          </p:cNvPr>
          <p:cNvSpPr/>
          <p:nvPr/>
        </p:nvSpPr>
        <p:spPr>
          <a:xfrm>
            <a:off x="815925" y="1899041"/>
            <a:ext cx="5233182" cy="3038818"/>
          </a:xfrm>
          <a:prstGeom prst="hear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4A7DE2-C709-4873-8B1C-D4D925163F1E}"/>
              </a:ext>
            </a:extLst>
          </p:cNvPr>
          <p:cNvSpPr txBox="1"/>
          <p:nvPr/>
        </p:nvSpPr>
        <p:spPr>
          <a:xfrm>
            <a:off x="1406769" y="2729132"/>
            <a:ext cx="4220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হাততালি দিয়ে একটি দেশের গান করি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D5EB97-CBF1-4DEC-805F-7E8871837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04" y="154548"/>
            <a:ext cx="5922502" cy="3038818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581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152400"/>
            <a:ext cx="11816862" cy="647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0697DF-0EF0-4A65-9F80-01E21C40C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06106" y="1348864"/>
            <a:ext cx="2807482" cy="498090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025F3-ECE1-41B2-B638-E693E8438B93}"/>
              </a:ext>
            </a:extLst>
          </p:cNvPr>
          <p:cNvSpPr txBox="1"/>
          <p:nvPr/>
        </p:nvSpPr>
        <p:spPr>
          <a:xfrm>
            <a:off x="8648798" y="4898781"/>
            <a:ext cx="260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en.wikipedia.org/wiki/Football_player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138515-AC4A-4673-AC6E-A0A43DB202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9656" y="1389184"/>
            <a:ext cx="7889143" cy="494058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9" name="Callout: Down Arrow 18">
            <a:extLst>
              <a:ext uri="{FF2B5EF4-FFF2-40B4-BE49-F238E27FC236}">
                <a16:creationId xmlns:a16="http://schemas.microsoft.com/office/drawing/2014/main" id="{C9507D07-3537-4DAE-B58C-A2B60EAA3EEE}"/>
              </a:ext>
            </a:extLst>
          </p:cNvPr>
          <p:cNvSpPr/>
          <p:nvPr/>
        </p:nvSpPr>
        <p:spPr>
          <a:xfrm>
            <a:off x="4572001" y="458385"/>
            <a:ext cx="4034106" cy="1239840"/>
          </a:xfrm>
          <a:prstGeom prst="downArrowCallou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D9E014-99C5-4AB8-B295-A50219918647}"/>
              </a:ext>
            </a:extLst>
          </p:cNvPr>
          <p:cNvSpPr txBox="1"/>
          <p:nvPr/>
        </p:nvSpPr>
        <p:spPr>
          <a:xfrm>
            <a:off x="3805086" y="386073"/>
            <a:ext cx="4630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বলি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92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8" y="152400"/>
            <a:ext cx="11816861" cy="6705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2932438" y="2574310"/>
            <a:ext cx="535924" cy="4055091"/>
          </a:xfrm>
          <a:prstGeom prst="roundRect">
            <a:avLst/>
          </a:prstGeom>
          <a:ln w="57150">
            <a:solidFill>
              <a:srgbClr val="FF0000"/>
            </a:solidFill>
          </a:ln>
          <a:effectLst>
            <a:innerShdw blurRad="1270000" dist="50800" dir="13500000">
              <a:schemeClr val="bg1">
                <a:lumMod val="50000"/>
                <a:alpha val="50000"/>
              </a:schemeClr>
            </a:inn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 flipH="1">
            <a:off x="4946909" y="2378692"/>
            <a:ext cx="535923" cy="4250708"/>
          </a:xfrm>
          <a:prstGeom prst="roundRect">
            <a:avLst/>
          </a:prstGeom>
          <a:ln w="57150">
            <a:solidFill>
              <a:srgbClr val="FF0000"/>
            </a:solidFill>
          </a:ln>
          <a:effectLst>
            <a:innerShdw blurRad="1270000" dist="50800" dir="13500000">
              <a:schemeClr val="bg1">
                <a:lumMod val="50000"/>
                <a:alpha val="50000"/>
              </a:schemeClr>
            </a:inn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/>
          <p:cNvSpPr/>
          <p:nvPr/>
        </p:nvSpPr>
        <p:spPr>
          <a:xfrm>
            <a:off x="607353" y="473691"/>
            <a:ext cx="7315200" cy="2100618"/>
          </a:xfrm>
          <a:prstGeom prst="triangl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36536" y="1466186"/>
            <a:ext cx="5889333" cy="707886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31253" y="3374781"/>
            <a:ext cx="5867400" cy="1524000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400" b="1" dirty="0">
              <a:solidFill>
                <a:schemeClr val="tx1"/>
              </a:solidFill>
            </a:endParaRPr>
          </a:p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খেলোয়াড়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8CA91B-EEF5-4901-B077-4C48A9D71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22554" y="576777"/>
            <a:ext cx="3253788" cy="561191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D41B12-223B-4C7F-BD4B-DF40C7187145}"/>
              </a:ext>
            </a:extLst>
          </p:cNvPr>
          <p:cNvSpPr txBox="1"/>
          <p:nvPr/>
        </p:nvSpPr>
        <p:spPr>
          <a:xfrm>
            <a:off x="8648798" y="4898781"/>
            <a:ext cx="260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en.wikipedia.org/wiki/Football_player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750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3831CB-5D2F-4ACD-B088-35C2CB1B0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1" y="147486"/>
            <a:ext cx="11901948" cy="580366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3ABB36-DB3F-4248-A81C-4712544CA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736" y="3485654"/>
            <a:ext cx="1575816" cy="16932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62A758-5006-4EBC-95FD-0A54A166B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77" y="628142"/>
            <a:ext cx="2187777" cy="301920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9" name="Minus Sign 28">
            <a:extLst>
              <a:ext uri="{FF2B5EF4-FFF2-40B4-BE49-F238E27FC236}">
                <a16:creationId xmlns:a16="http://schemas.microsoft.com/office/drawing/2014/main" id="{31EB77A6-EB76-4D8A-9EF4-3DA83501B42F}"/>
              </a:ext>
            </a:extLst>
          </p:cNvPr>
          <p:cNvSpPr/>
          <p:nvPr/>
        </p:nvSpPr>
        <p:spPr>
          <a:xfrm>
            <a:off x="1905000" y="722672"/>
            <a:ext cx="7284720" cy="5622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Sign 30">
            <a:extLst>
              <a:ext uri="{FF2B5EF4-FFF2-40B4-BE49-F238E27FC236}">
                <a16:creationId xmlns:a16="http://schemas.microsoft.com/office/drawing/2014/main" id="{713E2EFB-2DC9-497F-94CB-3E39658430BA}"/>
              </a:ext>
            </a:extLst>
          </p:cNvPr>
          <p:cNvSpPr/>
          <p:nvPr/>
        </p:nvSpPr>
        <p:spPr>
          <a:xfrm>
            <a:off x="2453641" y="906851"/>
            <a:ext cx="6352226" cy="603158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inus Sign 31">
            <a:extLst>
              <a:ext uri="{FF2B5EF4-FFF2-40B4-BE49-F238E27FC236}">
                <a16:creationId xmlns:a16="http://schemas.microsoft.com/office/drawing/2014/main" id="{F5787960-55D8-41F4-B69E-154FDDE8C069}"/>
              </a:ext>
            </a:extLst>
          </p:cNvPr>
          <p:cNvSpPr/>
          <p:nvPr/>
        </p:nvSpPr>
        <p:spPr>
          <a:xfrm>
            <a:off x="2453641" y="522873"/>
            <a:ext cx="6352226" cy="522871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2014D95-38A5-4B6F-BC21-C50AA9DCF186}"/>
              </a:ext>
            </a:extLst>
          </p:cNvPr>
          <p:cNvSpPr/>
          <p:nvPr/>
        </p:nvSpPr>
        <p:spPr>
          <a:xfrm>
            <a:off x="3631249" y="943817"/>
            <a:ext cx="274320" cy="289560"/>
          </a:xfrm>
          <a:prstGeom prst="ellipse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7E75F45-C457-47A4-BFB4-05EDA9F80D4F}"/>
              </a:ext>
            </a:extLst>
          </p:cNvPr>
          <p:cNvSpPr/>
          <p:nvPr/>
        </p:nvSpPr>
        <p:spPr>
          <a:xfrm flipH="1">
            <a:off x="3657600" y="689863"/>
            <a:ext cx="274320" cy="247443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DC78D99-91F1-4045-9A97-0DA855B52B29}"/>
              </a:ext>
            </a:extLst>
          </p:cNvPr>
          <p:cNvSpPr/>
          <p:nvPr/>
        </p:nvSpPr>
        <p:spPr>
          <a:xfrm>
            <a:off x="3628395" y="1179491"/>
            <a:ext cx="274320" cy="289560"/>
          </a:xfrm>
          <a:prstGeom prst="ellipse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40129AB-FE64-495B-8638-4391898C1BD1}"/>
              </a:ext>
            </a:extLst>
          </p:cNvPr>
          <p:cNvSpPr/>
          <p:nvPr/>
        </p:nvSpPr>
        <p:spPr>
          <a:xfrm>
            <a:off x="7412834" y="1145548"/>
            <a:ext cx="274320" cy="243568"/>
          </a:xfrm>
          <a:prstGeom prst="ellipse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41D6F6D-847C-4865-8AC1-C031BDE7F1B4}"/>
              </a:ext>
            </a:extLst>
          </p:cNvPr>
          <p:cNvSpPr/>
          <p:nvPr/>
        </p:nvSpPr>
        <p:spPr>
          <a:xfrm>
            <a:off x="7415688" y="883581"/>
            <a:ext cx="274320" cy="289560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52BC5D-2F39-492E-85B5-A0582D715A68}"/>
              </a:ext>
            </a:extLst>
          </p:cNvPr>
          <p:cNvSpPr/>
          <p:nvPr/>
        </p:nvSpPr>
        <p:spPr>
          <a:xfrm>
            <a:off x="7415688" y="639526"/>
            <a:ext cx="287672" cy="263984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199C55-49E9-4B95-8115-FA6F70AD336E}"/>
              </a:ext>
            </a:extLst>
          </p:cNvPr>
          <p:cNvSpPr txBox="1"/>
          <p:nvPr/>
        </p:nvSpPr>
        <p:spPr>
          <a:xfrm>
            <a:off x="4480563" y="689864"/>
            <a:ext cx="2443183" cy="646331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F1B7069-59CA-45F1-9603-886D8D68B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57" y="1357838"/>
            <a:ext cx="3107850" cy="340443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6F96356-112D-4C2E-841B-2605AAEE5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06" y="3647351"/>
            <a:ext cx="1630680" cy="169328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3866C91-9D6E-4FCF-B752-58ADB7560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76" y="3647351"/>
            <a:ext cx="1582422" cy="1639195"/>
          </a:xfrm>
          <a:prstGeom prst="rect">
            <a:avLst/>
          </a:prstGeom>
        </p:spPr>
      </p:pic>
      <p:sp>
        <p:nvSpPr>
          <p:cNvPr id="45" name="Callout: Right Arrow 44">
            <a:extLst>
              <a:ext uri="{FF2B5EF4-FFF2-40B4-BE49-F238E27FC236}">
                <a16:creationId xmlns:a16="http://schemas.microsoft.com/office/drawing/2014/main" id="{CC090F1A-1691-4CE7-83C7-F447F447AD5C}"/>
              </a:ext>
            </a:extLst>
          </p:cNvPr>
          <p:cNvSpPr/>
          <p:nvPr/>
        </p:nvSpPr>
        <p:spPr>
          <a:xfrm rot="667721">
            <a:off x="1577547" y="1445077"/>
            <a:ext cx="3601296" cy="1219200"/>
          </a:xfrm>
          <a:prstGeom prst="rightArrowCallou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 ২২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C447105-05F5-43F9-BEE0-DA9F6F569E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44" y="3847150"/>
            <a:ext cx="2006437" cy="143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02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1459</TotalTime>
  <Words>383</Words>
  <Application>Microsoft Office PowerPoint</Application>
  <PresentationFormat>Widescreen</PresentationFormat>
  <Paragraphs>99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raju belka</dc:creator>
  <cp:lastModifiedBy>raju belka</cp:lastModifiedBy>
  <cp:revision>168</cp:revision>
  <dcterms:created xsi:type="dcterms:W3CDTF">2020-06-22T17:57:34Z</dcterms:created>
  <dcterms:modified xsi:type="dcterms:W3CDTF">2020-06-27T11:19:33Z</dcterms:modified>
</cp:coreProperties>
</file>