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006EF-E2D1-4F4F-80B7-16276E538B96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650D7-25F4-481A-A55B-20D65B240B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EBC590-F5B8-4658-87CF-07FABCD24A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atarul sinary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0" y="-990600"/>
            <a:ext cx="9144000" cy="7848600"/>
          </a:xfrm>
        </p:spPr>
      </p:pic>
      <p:sp>
        <p:nvSpPr>
          <p:cNvPr id="5" name="Rounded Rectangle 4"/>
          <p:cNvSpPr/>
          <p:nvPr/>
        </p:nvSpPr>
        <p:spPr>
          <a:xfrm>
            <a:off x="457200" y="533400"/>
            <a:ext cx="3962400" cy="14478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স্বাগতম</a:t>
            </a:r>
            <a:endParaRPr 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304800"/>
            <a:ext cx="81534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MCQ</a:t>
            </a:r>
            <a:endParaRPr lang="en-US" sz="4000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533400" y="1752600"/>
            <a:ext cx="8153400" cy="4876800"/>
          </a:xfrm>
          <a:prstGeom prst="flowChartAlternateProcess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Lead </a:t>
            </a:r>
            <a:r>
              <a:rPr lang="en-US" sz="3200" dirty="0" err="1" smtClean="0"/>
              <a:t>শব্দের</a:t>
            </a:r>
            <a:r>
              <a:rPr lang="en-US" sz="3200" dirty="0" smtClean="0"/>
              <a:t> </a:t>
            </a:r>
            <a:r>
              <a:rPr lang="bn-IN" sz="3200" dirty="0" smtClean="0"/>
              <a:t>অর্থ </a:t>
            </a:r>
            <a:r>
              <a:rPr lang="bn-IN" sz="3200" dirty="0" smtClean="0"/>
              <a:t>হলো-</a:t>
            </a:r>
          </a:p>
          <a:p>
            <a:pPr marL="514350" indent="-514350"/>
            <a:r>
              <a:rPr lang="bn-IN" sz="3200" dirty="0" smtClean="0"/>
              <a:t>ক)</a:t>
            </a:r>
            <a:r>
              <a:rPr lang="en-US" sz="3200" dirty="0" smtClean="0"/>
              <a:t>To </a:t>
            </a:r>
            <a:r>
              <a:rPr lang="en-US" sz="3200" dirty="0" smtClean="0"/>
              <a:t>care</a:t>
            </a:r>
            <a:r>
              <a:rPr lang="bn-IN" sz="3200" dirty="0" smtClean="0"/>
              <a:t>  </a:t>
            </a:r>
            <a:r>
              <a:rPr lang="en-US" sz="3200" dirty="0" smtClean="0"/>
              <a:t> </a:t>
            </a:r>
            <a:r>
              <a:rPr lang="en-US" sz="3200" dirty="0" smtClean="0"/>
              <a:t>খ) To control</a:t>
            </a:r>
          </a:p>
          <a:p>
            <a:pPr marL="514350" indent="-514350"/>
            <a:r>
              <a:rPr lang="en-US" sz="3200" dirty="0" smtClean="0"/>
              <a:t>গ) To guide </a:t>
            </a:r>
            <a:r>
              <a:rPr lang="bn-IN" sz="3200" dirty="0" smtClean="0"/>
              <a:t>  </a:t>
            </a:r>
            <a:r>
              <a:rPr lang="en-US" sz="3200" dirty="0" smtClean="0"/>
              <a:t>ঘ</a:t>
            </a:r>
            <a:r>
              <a:rPr lang="en-US" sz="3200" dirty="0" smtClean="0"/>
              <a:t>) T </a:t>
            </a:r>
            <a:r>
              <a:rPr lang="en-US" sz="3200" dirty="0" smtClean="0"/>
              <a:t>order</a:t>
            </a:r>
            <a:endParaRPr lang="bn-IN" sz="3200" dirty="0" smtClean="0"/>
          </a:p>
          <a:p>
            <a:pPr marL="514350" indent="-514350"/>
            <a:endParaRPr lang="en-US" sz="3200" dirty="0" smtClean="0"/>
          </a:p>
          <a:p>
            <a:pPr marL="514350" indent="-514350"/>
            <a:r>
              <a:rPr lang="en-US" sz="3200" dirty="0" smtClean="0"/>
              <a:t>2.কোনটি </a:t>
            </a:r>
            <a:r>
              <a:rPr lang="en-US" sz="3200" dirty="0" err="1" smtClean="0"/>
              <a:t>নেতার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r>
              <a:rPr lang="en-US" sz="3200" dirty="0" smtClean="0"/>
              <a:t> </a:t>
            </a:r>
            <a:r>
              <a:rPr lang="en-US" sz="3200" dirty="0" err="1" smtClean="0"/>
              <a:t>নয়</a:t>
            </a:r>
            <a:r>
              <a:rPr lang="en-US" sz="3200" dirty="0" smtClean="0"/>
              <a:t> ?</a:t>
            </a:r>
          </a:p>
          <a:p>
            <a:pPr marL="514350" indent="-514350"/>
            <a:r>
              <a:rPr lang="en-US" sz="3200" dirty="0" smtClean="0"/>
              <a:t>ক) </a:t>
            </a:r>
            <a:r>
              <a:rPr lang="en-US" sz="3200" dirty="0" err="1" smtClean="0"/>
              <a:t>পরিকল্পনা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প্রনয়ন</a:t>
            </a:r>
            <a:r>
              <a:rPr lang="en-US" sz="3200" dirty="0" smtClean="0"/>
              <a:t> </a:t>
            </a:r>
            <a:r>
              <a:rPr lang="bn-IN" sz="3200" dirty="0" smtClean="0"/>
              <a:t> </a:t>
            </a:r>
            <a:r>
              <a:rPr lang="en-US" sz="3200" dirty="0" smtClean="0"/>
              <a:t>খ</a:t>
            </a:r>
            <a:r>
              <a:rPr lang="en-US" sz="3200" dirty="0" smtClean="0"/>
              <a:t>)</a:t>
            </a:r>
            <a:r>
              <a:rPr lang="bn-IN" sz="3200" dirty="0" smtClean="0"/>
              <a:t> কর্মী নির্বাচন</a:t>
            </a:r>
          </a:p>
          <a:p>
            <a:pPr marL="514350" indent="-514350"/>
            <a:r>
              <a:rPr lang="bn-IN" sz="3200" dirty="0" smtClean="0"/>
              <a:t>গ)নির্দেশ </a:t>
            </a:r>
            <a:r>
              <a:rPr lang="bn-IN" sz="3200" smtClean="0"/>
              <a:t>দান </a:t>
            </a:r>
            <a:r>
              <a:rPr lang="bn-IN" sz="3200" smtClean="0"/>
              <a:t>    ঘ)</a:t>
            </a:r>
            <a:r>
              <a:rPr lang="en-US" sz="3200" dirty="0" smtClean="0"/>
              <a:t>Feedback</a:t>
            </a:r>
            <a:endParaRPr lang="en-US" sz="3200" dirty="0"/>
          </a:p>
        </p:txBody>
      </p:sp>
      <p:pic>
        <p:nvPicPr>
          <p:cNvPr id="5" name="Picture 4" descr="pexels-photo-462118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04800"/>
            <a:ext cx="26670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304800"/>
            <a:ext cx="82296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বাড়ির কাজ</a:t>
            </a:r>
            <a:endParaRPr lang="en-US" sz="4000" dirty="0"/>
          </a:p>
        </p:txBody>
      </p:sp>
      <p:sp>
        <p:nvSpPr>
          <p:cNvPr id="4" name="Flowchart: Alternate Process 3"/>
          <p:cNvSpPr/>
          <p:nvPr/>
        </p:nvSpPr>
        <p:spPr>
          <a:xfrm>
            <a:off x="381000" y="1828800"/>
            <a:ext cx="8382000" cy="4648200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pic>
        <p:nvPicPr>
          <p:cNvPr id="5" name="Picture 4" descr="বোীগ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2133600"/>
            <a:ext cx="6858000" cy="2095500"/>
          </a:xfrm>
          <a:prstGeom prst="rect">
            <a:avLst/>
          </a:prstGeom>
        </p:spPr>
      </p:pic>
      <p:pic>
        <p:nvPicPr>
          <p:cNvPr id="6" name="Picture 5" descr="home w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3000" y="2438400"/>
            <a:ext cx="1966913" cy="1328738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914400" y="4495800"/>
            <a:ext cx="7467600" cy="19050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প্রত্যেকেই একজন আদর্শ নেতার</a:t>
            </a:r>
            <a:r>
              <a:rPr lang="bn-IN" sz="3600" dirty="0" smtClean="0"/>
              <a:t> </a:t>
            </a:r>
            <a:r>
              <a:rPr lang="bn-IN" sz="3200" dirty="0" smtClean="0"/>
              <a:t>৩টি করে গুন লিখে আনবে</a:t>
            </a:r>
            <a:endParaRPr lang="en-US" sz="3200" dirty="0"/>
          </a:p>
        </p:txBody>
      </p:sp>
      <p:pic>
        <p:nvPicPr>
          <p:cNvPr id="8" name="Picture 7" descr="download (7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304800"/>
            <a:ext cx="1828800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457200" y="304800"/>
            <a:ext cx="8305800" cy="1066800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সহযোগিতার জন্য ধন্যবাদ</a:t>
            </a:r>
            <a:endParaRPr lang="en-US" sz="4000" dirty="0"/>
          </a:p>
        </p:txBody>
      </p:sp>
      <p:sp>
        <p:nvSpPr>
          <p:cNvPr id="4" name="Flowchart: Predefined Process 3"/>
          <p:cNvSpPr/>
          <p:nvPr/>
        </p:nvSpPr>
        <p:spPr>
          <a:xfrm>
            <a:off x="533400" y="1752600"/>
            <a:ext cx="8305800" cy="4648200"/>
          </a:xfrm>
          <a:prstGeom prst="flowChartPredefined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c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752600"/>
            <a:ext cx="6172200" cy="2428875"/>
          </a:xfrm>
          <a:prstGeom prst="rect">
            <a:avLst/>
          </a:prstGeom>
        </p:spPr>
      </p:pic>
      <p:pic>
        <p:nvPicPr>
          <p:cNvPr id="6" name="Picture 5" descr="sss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4343400"/>
            <a:ext cx="6324600" cy="1981200"/>
          </a:xfrm>
          <a:prstGeom prst="rect">
            <a:avLst/>
          </a:prstGeom>
        </p:spPr>
      </p:pic>
      <p:pic>
        <p:nvPicPr>
          <p:cNvPr id="7" name="Picture 6" descr="দহপ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381000"/>
            <a:ext cx="14478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মমমমম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400" y="381000"/>
            <a:ext cx="2114550" cy="1190625"/>
          </a:xfrm>
        </p:spPr>
      </p:pic>
      <p:sp>
        <p:nvSpPr>
          <p:cNvPr id="4" name="Rounded Rectangle 3"/>
          <p:cNvSpPr/>
          <p:nvPr/>
        </p:nvSpPr>
        <p:spPr>
          <a:xfrm>
            <a:off x="457200" y="304800"/>
            <a:ext cx="8305800" cy="1295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পরিচিতি</a:t>
            </a:r>
            <a:endParaRPr lang="en-US" sz="4400" dirty="0"/>
          </a:p>
        </p:txBody>
      </p:sp>
      <p:sp>
        <p:nvSpPr>
          <p:cNvPr id="6" name="Oval 5"/>
          <p:cNvSpPr/>
          <p:nvPr/>
        </p:nvSpPr>
        <p:spPr>
          <a:xfrm>
            <a:off x="457200" y="1828800"/>
            <a:ext cx="8305800" cy="23622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038600" y="1981200"/>
            <a:ext cx="2895600" cy="20574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মোহাম্মদ মজিবুর রহমান</a:t>
            </a:r>
          </a:p>
          <a:p>
            <a:pPr algn="ctr"/>
            <a:r>
              <a:rPr lang="bn-IN" dirty="0" smtClean="0"/>
              <a:t>প্রভাষক,ব্যবস্থাপনা</a:t>
            </a:r>
          </a:p>
          <a:p>
            <a:pPr algn="ctr"/>
            <a:r>
              <a:rPr lang="bn-IN" dirty="0" smtClean="0"/>
              <a:t>সরকারি আদর্শ মহাবিদ্যালয়</a:t>
            </a:r>
          </a:p>
          <a:p>
            <a:pPr algn="ctr"/>
            <a:r>
              <a:rPr lang="bn-IN" dirty="0" smtClean="0"/>
              <a:t>ঝিনাইগাতি,শেরপুর ।</a:t>
            </a:r>
            <a:endParaRPr lang="en-US" dirty="0"/>
          </a:p>
        </p:txBody>
      </p:sp>
      <p:pic>
        <p:nvPicPr>
          <p:cNvPr id="9" name="Picture 8" descr="ff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457200" y="304800"/>
            <a:ext cx="2543175" cy="1295400"/>
          </a:xfrm>
          <a:prstGeom prst="rect">
            <a:avLst/>
          </a:prstGeom>
        </p:spPr>
      </p:pic>
      <p:pic>
        <p:nvPicPr>
          <p:cNvPr id="11" name="Picture 10" descr="ppp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304800"/>
            <a:ext cx="2438400" cy="129540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609600" y="4343400"/>
            <a:ext cx="8534400" cy="2514600"/>
          </a:xfrm>
          <a:prstGeom prst="round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শ্রেণিঃ দ্বাদশ</a:t>
            </a:r>
          </a:p>
          <a:p>
            <a:pPr algn="ctr"/>
            <a:r>
              <a:rPr lang="bn-IN" sz="3200" dirty="0" smtClean="0"/>
              <a:t>শাখাঃ ব্যবসায় শিক্ষা</a:t>
            </a:r>
          </a:p>
          <a:p>
            <a:pPr algn="ctr"/>
            <a:r>
              <a:rPr lang="bn-IN" sz="3200" dirty="0" smtClean="0"/>
              <a:t>বিষয়ঃ ব্যবস্থাপনা</a:t>
            </a:r>
          </a:p>
          <a:p>
            <a:pPr algn="ctr"/>
            <a:r>
              <a:rPr lang="bn-IN" sz="3200" dirty="0" smtClean="0"/>
              <a:t>অধ্যায়ঃ ষষ্ঠ</a:t>
            </a:r>
          </a:p>
          <a:p>
            <a:pPr algn="ctr"/>
            <a:endParaRPr lang="en-US" sz="3600" dirty="0"/>
          </a:p>
        </p:txBody>
      </p:sp>
      <p:pic>
        <p:nvPicPr>
          <p:cNvPr id="13" name="Picture 12" descr="mozibor sir (1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0" y="2133600"/>
            <a:ext cx="1524000" cy="18288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leadership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50" y="3063081"/>
            <a:ext cx="2857500" cy="1600200"/>
          </a:xfrm>
        </p:spPr>
      </p:pic>
      <p:sp>
        <p:nvSpPr>
          <p:cNvPr id="4" name="Rounded Rectangle 3"/>
          <p:cNvSpPr/>
          <p:nvPr/>
        </p:nvSpPr>
        <p:spPr>
          <a:xfrm>
            <a:off x="457200" y="304800"/>
            <a:ext cx="8229600" cy="1219200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এসো ছবি গুলো লক্ষ্য করি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533400" y="1752600"/>
            <a:ext cx="8077200" cy="43434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eadershi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05000"/>
            <a:ext cx="3276600" cy="3886200"/>
          </a:xfrm>
          <a:prstGeom prst="rect">
            <a:avLst/>
          </a:prstGeom>
        </p:spPr>
      </p:pic>
      <p:pic>
        <p:nvPicPr>
          <p:cNvPr id="8" name="Picture 7" descr="lll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905000"/>
            <a:ext cx="3657600" cy="3810000"/>
          </a:xfrm>
          <a:prstGeom prst="rect">
            <a:avLst/>
          </a:prstGeom>
        </p:spPr>
      </p:pic>
      <p:pic>
        <p:nvPicPr>
          <p:cNvPr id="9" name="Picture 8" descr="ccc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04800"/>
            <a:ext cx="1828800" cy="1219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304800"/>
            <a:ext cx="8229600" cy="1066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আজকের পাঠ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533400" y="1752600"/>
            <a:ext cx="8305800" cy="4724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business org 2nd 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2362200"/>
            <a:ext cx="2143125" cy="34290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3276600" y="3810000"/>
            <a:ext cx="978408" cy="713232"/>
          </a:xfrm>
          <a:prstGeom prst="rightArrow">
            <a:avLst/>
          </a:prstGeom>
          <a:solidFill>
            <a:srgbClr val="F11BB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343400" y="2286000"/>
            <a:ext cx="4267200" cy="38862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q"/>
            </a:pPr>
            <a:r>
              <a:rPr lang="bn-IN" sz="2800" dirty="0" smtClean="0"/>
              <a:t> নেতৃত্ব কী ?</a:t>
            </a:r>
            <a:endParaRPr lang="bn-IN" sz="2800" dirty="0" smtClean="0"/>
          </a:p>
          <a:p>
            <a:pPr>
              <a:buFont typeface="Wingdings" pitchFamily="2" charset="2"/>
              <a:buChar char="q"/>
            </a:pPr>
            <a:r>
              <a:rPr lang="bn-IN" sz="2800" dirty="0" smtClean="0"/>
              <a:t> একজন আদর্শ নেতার গুনাবলি </a:t>
            </a:r>
            <a:endParaRPr lang="en-US" sz="2800" dirty="0"/>
          </a:p>
        </p:txBody>
      </p:sp>
      <p:pic>
        <p:nvPicPr>
          <p:cNvPr id="8" name="Picture 7" descr="পুিি্্েে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304800"/>
            <a:ext cx="1743075" cy="108108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57200" y="304800"/>
            <a:ext cx="8229600" cy="1066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শিখনফল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1828800"/>
            <a:ext cx="8305800" cy="48768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r>
              <a:rPr lang="bn-IN" sz="3600" dirty="0" smtClean="0"/>
              <a:t>পাঠ শেষে শিক্ষার্থীরা------</a:t>
            </a:r>
          </a:p>
          <a:p>
            <a:pPr marL="742950" indent="-742950">
              <a:buFont typeface="Arial" pitchFamily="34" charset="0"/>
              <a:buChar char="•"/>
            </a:pPr>
            <a:r>
              <a:rPr lang="bn-IN" sz="3600" dirty="0" smtClean="0"/>
              <a:t> </a:t>
            </a:r>
            <a:r>
              <a:rPr lang="bn-IN" sz="3200" dirty="0" smtClean="0"/>
              <a:t>নেতৃত্ব কী তা বলতে পারবে</a:t>
            </a:r>
          </a:p>
          <a:p>
            <a:pPr marL="514350" indent="-514350" algn="ctr">
              <a:buFont typeface="Arial" pitchFamily="34" charset="0"/>
              <a:buChar char="•"/>
            </a:pPr>
            <a:r>
              <a:rPr lang="bn-IN" sz="3200" dirty="0" smtClean="0"/>
              <a:t> একজন আদর্শ নেতার গুনাবলি বর্ণনা </a:t>
            </a:r>
            <a:r>
              <a:rPr lang="bn-IN" sz="2800" dirty="0" smtClean="0"/>
              <a:t>করতে পারবে</a:t>
            </a:r>
            <a:endParaRPr lang="en-US" sz="2800" dirty="0"/>
          </a:p>
        </p:txBody>
      </p:sp>
      <p:pic>
        <p:nvPicPr>
          <p:cNvPr id="5" name="Picture 4" descr="bbbbb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304800"/>
            <a:ext cx="2133600" cy="1028700"/>
          </a:xfrm>
          <a:prstGeom prst="rect">
            <a:avLst/>
          </a:prstGeom>
        </p:spPr>
      </p:pic>
      <p:pic>
        <p:nvPicPr>
          <p:cNvPr id="6" name="Picture 5" descr="cccc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304800"/>
            <a:ext cx="1752600" cy="11525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228600"/>
            <a:ext cx="81534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নেতৃ্ত্ব</a:t>
            </a:r>
            <a:r>
              <a:rPr lang="en-US" sz="3600" dirty="0" smtClean="0"/>
              <a:t> </a:t>
            </a:r>
            <a:r>
              <a:rPr lang="en-US" sz="3600" dirty="0" err="1" smtClean="0"/>
              <a:t>কী</a:t>
            </a:r>
            <a:r>
              <a:rPr lang="en-US" sz="3600" dirty="0" smtClean="0"/>
              <a:t> ?</a:t>
            </a:r>
            <a:endParaRPr lang="en-US" sz="3600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1600200"/>
            <a:ext cx="8229600" cy="50292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eader g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200" y="1905000"/>
            <a:ext cx="4572000" cy="4419600"/>
          </a:xfrm>
          <a:prstGeom prst="rect">
            <a:avLst/>
          </a:prstGeom>
        </p:spPr>
      </p:pic>
      <p:pic>
        <p:nvPicPr>
          <p:cNvPr id="6" name="Picture 5" descr="leadership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" y="1905000"/>
            <a:ext cx="2857500" cy="4343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304800"/>
            <a:ext cx="8458200" cy="1066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একজন</a:t>
            </a:r>
            <a:r>
              <a:rPr lang="en-US" sz="3200" dirty="0" smtClean="0"/>
              <a:t> </a:t>
            </a:r>
            <a:r>
              <a:rPr lang="bn-IN" sz="3200" dirty="0" smtClean="0"/>
              <a:t> আদর্শ নেতার গুণাবলী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533400" y="1600200"/>
            <a:ext cx="8458200" cy="5029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bn-IN" sz="2400" dirty="0" smtClean="0"/>
              <a:t>শিক্ষা ও অভিজ্ঞতা</a:t>
            </a:r>
          </a:p>
          <a:p>
            <a:pPr marL="457200" indent="-457200">
              <a:buFont typeface="+mj-lt"/>
              <a:buAutoNum type="arabicPeriod"/>
            </a:pPr>
            <a:r>
              <a:rPr lang="bn-IN" sz="2400" dirty="0" smtClean="0"/>
              <a:t>সাংগঠনিক জ্ঞান ও দক্ষতা</a:t>
            </a:r>
          </a:p>
          <a:p>
            <a:pPr marL="457200" indent="-457200">
              <a:buFont typeface="+mj-lt"/>
              <a:buAutoNum type="arabicPeriod"/>
            </a:pPr>
            <a:r>
              <a:rPr lang="bn-IN" sz="2400" dirty="0" smtClean="0"/>
              <a:t>শক্তি ও সামর্থ্য</a:t>
            </a:r>
          </a:p>
          <a:p>
            <a:pPr marL="457200" indent="-457200">
              <a:buFont typeface="+mj-lt"/>
              <a:buAutoNum type="arabicPeriod"/>
            </a:pPr>
            <a:r>
              <a:rPr lang="bn-IN" sz="2400" dirty="0" smtClean="0"/>
              <a:t>সাহস ও দৃঢ় মনোবল</a:t>
            </a:r>
          </a:p>
          <a:p>
            <a:pPr marL="457200" indent="-457200">
              <a:buFont typeface="+mj-lt"/>
              <a:buAutoNum type="arabicPeriod"/>
            </a:pPr>
            <a:r>
              <a:rPr lang="bn-IN" sz="2400" dirty="0" smtClean="0"/>
              <a:t>দায়িত্ব ও ঝুকিঁ গ্রহনের মানসিকতা</a:t>
            </a:r>
          </a:p>
          <a:p>
            <a:pPr marL="457200" indent="-457200">
              <a:buFont typeface="+mj-lt"/>
              <a:buAutoNum type="arabicPeriod"/>
            </a:pPr>
            <a:r>
              <a:rPr lang="bn-IN" sz="2400" dirty="0" smtClean="0"/>
              <a:t>অধস্তনদের সম্পর্কে জ্ঞান</a:t>
            </a:r>
          </a:p>
          <a:p>
            <a:pPr marL="457200" indent="-457200">
              <a:buFont typeface="+mj-lt"/>
              <a:buAutoNum type="arabicPeriod"/>
            </a:pPr>
            <a:r>
              <a:rPr lang="bn-IN" sz="2400" dirty="0" smtClean="0"/>
              <a:t>ন্যায়পরায়নতা</a:t>
            </a:r>
          </a:p>
          <a:p>
            <a:pPr marL="457200" indent="-457200">
              <a:buFont typeface="+mj-lt"/>
              <a:buAutoNum type="arabicPeriod"/>
            </a:pPr>
            <a:r>
              <a:rPr lang="bn-IN" sz="2400" dirty="0" smtClean="0"/>
              <a:t>পরিশ্রম ও কষ্টসহিষ্ণু</a:t>
            </a:r>
          </a:p>
          <a:p>
            <a:pPr marL="457200" indent="-457200">
              <a:buFont typeface="+mj-lt"/>
              <a:buAutoNum type="arabicPeriod"/>
            </a:pPr>
            <a:r>
              <a:rPr lang="bn-IN" sz="2400" dirty="0" smtClean="0"/>
              <a:t>যোগাযোগ নৈপূণ্য</a:t>
            </a:r>
          </a:p>
          <a:p>
            <a:pPr marL="457200" indent="-457200">
              <a:buFont typeface="+mj-lt"/>
              <a:buAutoNum type="arabicPeriod"/>
            </a:pPr>
            <a:r>
              <a:rPr lang="bn-IN" sz="2400" dirty="0" smtClean="0"/>
              <a:t>উৎসাহদানের ক্ষমতা</a:t>
            </a:r>
          </a:p>
          <a:p>
            <a:pPr marL="457200" indent="-457200">
              <a:buFont typeface="+mj-lt"/>
              <a:buAutoNum type="arabicPeriod"/>
            </a:pPr>
            <a:r>
              <a:rPr lang="bn-IN" sz="2400" dirty="0" smtClean="0"/>
              <a:t>দূরদৃষ্টি ও প্রজ্ঞা</a:t>
            </a:r>
          </a:p>
          <a:p>
            <a:pPr marL="457200" indent="-457200">
              <a:buFont typeface="+mj-lt"/>
              <a:buAutoNum type="arabicPeriod"/>
            </a:pPr>
            <a:r>
              <a:rPr lang="bn-IN" sz="2400" dirty="0" smtClean="0"/>
              <a:t>আধুনিক প্রযুক্তির বাস্তব ধারণা</a:t>
            </a:r>
          </a:p>
          <a:p>
            <a:pPr algn="ctr">
              <a:buFont typeface="Arial" pitchFamily="34" charset="0"/>
              <a:buChar char="•"/>
            </a:pPr>
            <a:endParaRPr lang="en-US" sz="2400" dirty="0"/>
          </a:p>
        </p:txBody>
      </p:sp>
      <p:pic>
        <p:nvPicPr>
          <p:cNvPr id="5" name="Picture 4" descr="পপপপপ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381000"/>
            <a:ext cx="1676400" cy="96678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81000" y="304800"/>
            <a:ext cx="8382000" cy="10668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একজন নেতার গুনচিত্র</a:t>
            </a:r>
            <a:endParaRPr lang="en-US" sz="3600" dirty="0"/>
          </a:p>
        </p:txBody>
      </p:sp>
      <p:pic>
        <p:nvPicPr>
          <p:cNvPr id="4" name="Picture 3" descr="lea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752600"/>
            <a:ext cx="4343400" cy="4648200"/>
          </a:xfrm>
          <a:prstGeom prst="rect">
            <a:avLst/>
          </a:prstGeom>
        </p:spPr>
      </p:pic>
      <p:pic>
        <p:nvPicPr>
          <p:cNvPr id="5" name="Picture 4" descr="leadership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1828800"/>
            <a:ext cx="4038600" cy="4572000"/>
          </a:xfrm>
          <a:prstGeom prst="rect">
            <a:avLst/>
          </a:prstGeom>
        </p:spPr>
      </p:pic>
      <p:pic>
        <p:nvPicPr>
          <p:cNvPr id="6" name="Picture 5" descr="ffll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304801"/>
            <a:ext cx="19050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lowchart: Alternate Process 2"/>
          <p:cNvSpPr/>
          <p:nvPr/>
        </p:nvSpPr>
        <p:spPr>
          <a:xfrm>
            <a:off x="457200" y="304800"/>
            <a:ext cx="8229600" cy="1143000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মূল্যায়ন(</a:t>
            </a:r>
            <a:r>
              <a:rPr lang="en-US" sz="4000" dirty="0" smtClean="0"/>
              <a:t>CQ )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1752600"/>
            <a:ext cx="8382000" cy="4648200"/>
          </a:xfrm>
          <a:prstGeom prst="roundRect">
            <a:avLst/>
          </a:prstGeom>
          <a:gradFill flip="none" rotWithShape="1">
            <a:gsLst>
              <a:gs pos="0">
                <a:srgbClr val="45E12B">
                  <a:shade val="30000"/>
                  <a:satMod val="115000"/>
                </a:srgbClr>
              </a:gs>
              <a:gs pos="50000">
                <a:srgbClr val="45E12B">
                  <a:shade val="67500"/>
                  <a:satMod val="115000"/>
                </a:srgbClr>
              </a:gs>
              <a:gs pos="100000">
                <a:srgbClr val="45E12B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/>
          </a:p>
        </p:txBody>
      </p:sp>
      <p:pic>
        <p:nvPicPr>
          <p:cNvPr id="5" name="Picture 4" descr="Class tes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981201"/>
            <a:ext cx="7086600" cy="1752599"/>
          </a:xfrm>
          <a:prstGeom prst="rect">
            <a:avLst/>
          </a:prstGeom>
        </p:spPr>
      </p:pic>
      <p:sp>
        <p:nvSpPr>
          <p:cNvPr id="6" name="Round Single Corner Rectangle 5"/>
          <p:cNvSpPr/>
          <p:nvPr/>
        </p:nvSpPr>
        <p:spPr>
          <a:xfrm>
            <a:off x="990600" y="4038600"/>
            <a:ext cx="7467600" cy="2057400"/>
          </a:xfrm>
          <a:prstGeom prst="round1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Font typeface="+mj-lt"/>
              <a:buAutoNum type="arabicPeriod"/>
            </a:pPr>
            <a:r>
              <a:rPr lang="bn-IN" sz="3200" dirty="0" smtClean="0"/>
              <a:t>নেতৃত্ব বলতে কি বুঝ ?</a:t>
            </a:r>
          </a:p>
          <a:p>
            <a:pPr marL="742950" indent="-742950">
              <a:buFont typeface="+mj-lt"/>
              <a:buAutoNum type="arabicPeriod"/>
            </a:pPr>
            <a:r>
              <a:rPr lang="bn-IN" sz="2800" dirty="0" smtClean="0"/>
              <a:t>নেতার গুণই নেতৃত্ব-বিশ্লেষন কর ।</a:t>
            </a:r>
            <a:endParaRPr lang="en-US" sz="2800" dirty="0"/>
          </a:p>
        </p:txBody>
      </p:sp>
      <p:pic>
        <p:nvPicPr>
          <p:cNvPr id="7" name="Picture 6" descr="g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81000"/>
            <a:ext cx="2376488" cy="102393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167</Words>
  <Application>Microsoft Office PowerPoint</Application>
  <PresentationFormat>On-screen Show (4:3)</PresentationFormat>
  <Paragraphs>48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AriA Computer Zone</dc:creator>
  <cp:lastModifiedBy>AriA Computer Zone</cp:lastModifiedBy>
  <cp:revision>5</cp:revision>
  <dcterms:created xsi:type="dcterms:W3CDTF">2006-08-16T00:00:00Z</dcterms:created>
  <dcterms:modified xsi:type="dcterms:W3CDTF">2020-06-28T18:08:37Z</dcterms:modified>
</cp:coreProperties>
</file>