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38"/>
  </p:notesMasterIdLst>
  <p:sldIdLst>
    <p:sldId id="299" r:id="rId2"/>
    <p:sldId id="300" r:id="rId3"/>
    <p:sldId id="273" r:id="rId4"/>
    <p:sldId id="277" r:id="rId5"/>
    <p:sldId id="257" r:id="rId6"/>
    <p:sldId id="303" r:id="rId7"/>
    <p:sldId id="281" r:id="rId8"/>
    <p:sldId id="283" r:id="rId9"/>
    <p:sldId id="284" r:id="rId10"/>
    <p:sldId id="286" r:id="rId11"/>
    <p:sldId id="305" r:id="rId12"/>
    <p:sldId id="268" r:id="rId13"/>
    <p:sldId id="313" r:id="rId14"/>
    <p:sldId id="258" r:id="rId15"/>
    <p:sldId id="312" r:id="rId16"/>
    <p:sldId id="314" r:id="rId17"/>
    <p:sldId id="316" r:id="rId18"/>
    <p:sldId id="315" r:id="rId19"/>
    <p:sldId id="317" r:id="rId20"/>
    <p:sldId id="321" r:id="rId21"/>
    <p:sldId id="302" r:id="rId22"/>
    <p:sldId id="322" r:id="rId23"/>
    <p:sldId id="290" r:id="rId24"/>
    <p:sldId id="320" r:id="rId25"/>
    <p:sldId id="270" r:id="rId26"/>
    <p:sldId id="298" r:id="rId27"/>
    <p:sldId id="318" r:id="rId28"/>
    <p:sldId id="310" r:id="rId29"/>
    <p:sldId id="291" r:id="rId30"/>
    <p:sldId id="309" r:id="rId31"/>
    <p:sldId id="324" r:id="rId32"/>
    <p:sldId id="307" r:id="rId33"/>
    <p:sldId id="280" r:id="rId34"/>
    <p:sldId id="304" r:id="rId35"/>
    <p:sldId id="278" r:id="rId36"/>
    <p:sldId id="3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3" autoAdjust="0"/>
    <p:restoredTop sz="95179" autoAdjust="0"/>
  </p:normalViewPr>
  <p:slideViewPr>
    <p:cSldViewPr snapToGrid="0">
      <p:cViewPr varScale="1">
        <p:scale>
          <a:sx n="57" d="100"/>
          <a:sy n="57" d="100"/>
        </p:scale>
        <p:origin x="13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03D19-0403-4E2C-A629-9FCB737C8C59}" type="doc">
      <dgm:prSet loTypeId="urn:microsoft.com/office/officeart/2005/8/layout/radial3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D7B53EDD-2AC0-4168-ABC0-1A0103436109}">
      <dgm:prSet phldrT="[Text]" custT="1"/>
      <dgm:spPr/>
      <dgm:t>
        <a:bodyPr/>
        <a:lstStyle/>
        <a:p>
          <a:r>
            <a:rPr lang="bn-BD" sz="88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endParaRPr lang="en-US" sz="88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79E145-5962-4F65-9FD2-C7BC29A884FC}" type="parTrans" cxnId="{B885AFC7-73F6-4237-B245-8A576D624261}">
      <dgm:prSet/>
      <dgm:spPr/>
      <dgm:t>
        <a:bodyPr/>
        <a:lstStyle/>
        <a:p>
          <a:endParaRPr lang="en-US"/>
        </a:p>
      </dgm:t>
    </dgm:pt>
    <dgm:pt modelId="{9EB0AF4D-E721-464C-9077-0EB5DE63D8E2}" type="sibTrans" cxnId="{B885AFC7-73F6-4237-B245-8A576D624261}">
      <dgm:prSet/>
      <dgm:spPr/>
      <dgm:t>
        <a:bodyPr/>
        <a:lstStyle/>
        <a:p>
          <a:endParaRPr lang="en-US"/>
        </a:p>
      </dgm:t>
    </dgm:pt>
    <dgm:pt modelId="{AFAC0E16-3F3B-4930-86CF-115227BF2DF2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bn-BD" sz="4800" b="1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চুরি</a:t>
          </a:r>
          <a:endParaRPr lang="en-US" sz="4800" b="1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15C717-C50C-4EF1-AC87-2DBCD7F797BA}" type="parTrans" cxnId="{61E797C2-4686-47F5-B60C-B141AD61AE4C}">
      <dgm:prSet/>
      <dgm:spPr/>
      <dgm:t>
        <a:bodyPr/>
        <a:lstStyle/>
        <a:p>
          <a:endParaRPr lang="en-US"/>
        </a:p>
      </dgm:t>
    </dgm:pt>
    <dgm:pt modelId="{2A4C3149-9C70-405C-BC81-1E81356D4C59}" type="sibTrans" cxnId="{61E797C2-4686-47F5-B60C-B141AD61AE4C}">
      <dgm:prSet/>
      <dgm:spPr/>
      <dgm:t>
        <a:bodyPr/>
        <a:lstStyle/>
        <a:p>
          <a:endParaRPr lang="en-US"/>
        </a:p>
      </dgm:t>
    </dgm:pt>
    <dgm:pt modelId="{4DF8A1BC-0F17-45EC-B400-F3EAA8F4B75D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bn-BD" sz="4800" b="1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হামলা</a:t>
          </a:r>
          <a:endParaRPr lang="en-US" sz="4800" b="1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5CF2EE-6B47-4873-8578-5A80BAAF9B73}" type="parTrans" cxnId="{D505A21C-AE8E-4B01-BFD4-68F93C4ED2C8}">
      <dgm:prSet/>
      <dgm:spPr/>
      <dgm:t>
        <a:bodyPr/>
        <a:lstStyle/>
        <a:p>
          <a:endParaRPr lang="en-US"/>
        </a:p>
      </dgm:t>
    </dgm:pt>
    <dgm:pt modelId="{B3022E4B-AC82-467B-9CB9-08EEDD310D86}" type="sibTrans" cxnId="{D505A21C-AE8E-4B01-BFD4-68F93C4ED2C8}">
      <dgm:prSet/>
      <dgm:spPr/>
      <dgm:t>
        <a:bodyPr/>
        <a:lstStyle/>
        <a:p>
          <a:endParaRPr lang="en-US"/>
        </a:p>
      </dgm:t>
    </dgm:pt>
    <dgm:pt modelId="{30E28C10-1BEB-44BF-97D5-EBBDAE4AC154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bn-BD" sz="4800" b="1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চাঁদাবাজি</a:t>
          </a:r>
          <a:endParaRPr lang="en-US" sz="4800" b="1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900857-B366-4A91-88B6-156C5FB5FB3A}" type="parTrans" cxnId="{23DC8F64-40D7-4863-ABF0-1A40DE9288ED}">
      <dgm:prSet/>
      <dgm:spPr/>
      <dgm:t>
        <a:bodyPr/>
        <a:lstStyle/>
        <a:p>
          <a:endParaRPr lang="en-US"/>
        </a:p>
      </dgm:t>
    </dgm:pt>
    <dgm:pt modelId="{A795FA97-0CDB-48A5-BCFE-F6F7A5E7339D}" type="sibTrans" cxnId="{23DC8F64-40D7-4863-ABF0-1A40DE9288ED}">
      <dgm:prSet/>
      <dgm:spPr/>
      <dgm:t>
        <a:bodyPr/>
        <a:lstStyle/>
        <a:p>
          <a:endParaRPr lang="en-US"/>
        </a:p>
      </dgm:t>
    </dgm:pt>
    <dgm:pt modelId="{E732E6FA-38AA-4D09-8941-93A9EA7001E9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bn-BD" sz="4800" b="1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খুন</a:t>
          </a:r>
          <a:endParaRPr lang="en-US" sz="4800" b="1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3C83FB-84E7-491A-A758-A719901BB93A}" type="parTrans" cxnId="{A40EAEEC-A998-456A-98E5-8A1061304C35}">
      <dgm:prSet/>
      <dgm:spPr/>
      <dgm:t>
        <a:bodyPr/>
        <a:lstStyle/>
        <a:p>
          <a:endParaRPr lang="en-US"/>
        </a:p>
      </dgm:t>
    </dgm:pt>
    <dgm:pt modelId="{E1AD95D7-FC05-40DF-A1E9-5010B1DEFD7E}" type="sibTrans" cxnId="{A40EAEEC-A998-456A-98E5-8A1061304C35}">
      <dgm:prSet/>
      <dgm:spPr/>
      <dgm:t>
        <a:bodyPr/>
        <a:lstStyle/>
        <a:p>
          <a:endParaRPr lang="en-US"/>
        </a:p>
      </dgm:t>
    </dgm:pt>
    <dgm:pt modelId="{828DFDD3-CB66-4C67-AA79-12A7FD0972AF}" type="pres">
      <dgm:prSet presAssocID="{A9C03D19-0403-4E2C-A629-9FCB737C8C5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FD4648-4357-4403-B7DD-51D85B5383C5}" type="pres">
      <dgm:prSet presAssocID="{A9C03D19-0403-4E2C-A629-9FCB737C8C59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89AE171A-0D59-4936-B9EA-CB72FDD9F78A}" type="pres">
      <dgm:prSet presAssocID="{D7B53EDD-2AC0-4168-ABC0-1A0103436109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1FC13738-8004-4B4D-A66E-2D3A3F8C0FD0}" type="pres">
      <dgm:prSet presAssocID="{AFAC0E16-3F3B-4930-86CF-115227BF2DF2}" presName="node" presStyleLbl="vennNode1" presStyleIdx="1" presStyleCnt="5" custScaleX="206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4BE3B-7257-42D6-9D0F-3BE7621744FE}" type="pres">
      <dgm:prSet presAssocID="{4DF8A1BC-0F17-45EC-B400-F3EAA8F4B75D}" presName="node" presStyleLbl="vennNode1" presStyleIdx="2" presStyleCnt="5" custScaleX="139319" custScaleY="105059" custRadScaleRad="108722" custRadScaleInc="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5030C-6D60-490F-B0BE-507C2FBBA323}" type="pres">
      <dgm:prSet presAssocID="{30E28C10-1BEB-44BF-97D5-EBBDAE4AC154}" presName="node" presStyleLbl="vennNode1" presStyleIdx="3" presStyleCnt="5" custScaleX="183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5BF77-FB55-4223-82B4-FF265B6F0308}" type="pres">
      <dgm:prSet presAssocID="{E732E6FA-38AA-4D09-8941-93A9EA7001E9}" presName="node" presStyleLbl="vennNode1" presStyleIdx="4" presStyleCnt="5" custScaleX="138462" custScaleY="85589" custRadScaleRad="10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F907D6-004E-4B53-AF93-D640BDF8BC5B}" type="presOf" srcId="{D7B53EDD-2AC0-4168-ABC0-1A0103436109}" destId="{89AE171A-0D59-4936-B9EA-CB72FDD9F78A}" srcOrd="0" destOrd="0" presId="urn:microsoft.com/office/officeart/2005/8/layout/radial3"/>
    <dgm:cxn modelId="{C1F81228-37B3-4168-A1C5-FD4D11A3F7EF}" type="presOf" srcId="{AFAC0E16-3F3B-4930-86CF-115227BF2DF2}" destId="{1FC13738-8004-4B4D-A66E-2D3A3F8C0FD0}" srcOrd="0" destOrd="0" presId="urn:microsoft.com/office/officeart/2005/8/layout/radial3"/>
    <dgm:cxn modelId="{58B9E217-14AF-46AE-8CB6-2C848B2E3628}" type="presOf" srcId="{A9C03D19-0403-4E2C-A629-9FCB737C8C59}" destId="{828DFDD3-CB66-4C67-AA79-12A7FD0972AF}" srcOrd="0" destOrd="0" presId="urn:microsoft.com/office/officeart/2005/8/layout/radial3"/>
    <dgm:cxn modelId="{23DC8F64-40D7-4863-ABF0-1A40DE9288ED}" srcId="{D7B53EDD-2AC0-4168-ABC0-1A0103436109}" destId="{30E28C10-1BEB-44BF-97D5-EBBDAE4AC154}" srcOrd="2" destOrd="0" parTransId="{E5900857-B366-4A91-88B6-156C5FB5FB3A}" sibTransId="{A795FA97-0CDB-48A5-BCFE-F6F7A5E7339D}"/>
    <dgm:cxn modelId="{B885AFC7-73F6-4237-B245-8A576D624261}" srcId="{A9C03D19-0403-4E2C-A629-9FCB737C8C59}" destId="{D7B53EDD-2AC0-4168-ABC0-1A0103436109}" srcOrd="0" destOrd="0" parTransId="{2F79E145-5962-4F65-9FD2-C7BC29A884FC}" sibTransId="{9EB0AF4D-E721-464C-9077-0EB5DE63D8E2}"/>
    <dgm:cxn modelId="{A40EAEEC-A998-456A-98E5-8A1061304C35}" srcId="{D7B53EDD-2AC0-4168-ABC0-1A0103436109}" destId="{E732E6FA-38AA-4D09-8941-93A9EA7001E9}" srcOrd="3" destOrd="0" parTransId="{E53C83FB-84E7-491A-A758-A719901BB93A}" sibTransId="{E1AD95D7-FC05-40DF-A1E9-5010B1DEFD7E}"/>
    <dgm:cxn modelId="{FE693BD2-122D-4F27-AEE7-F89FCDB907CC}" type="presOf" srcId="{4DF8A1BC-0F17-45EC-B400-F3EAA8F4B75D}" destId="{E844BE3B-7257-42D6-9D0F-3BE7621744FE}" srcOrd="0" destOrd="0" presId="urn:microsoft.com/office/officeart/2005/8/layout/radial3"/>
    <dgm:cxn modelId="{F4221A4B-BE42-48DF-85AF-070E4A1223A7}" type="presOf" srcId="{E732E6FA-38AA-4D09-8941-93A9EA7001E9}" destId="{7DD5BF77-FB55-4223-82B4-FF265B6F0308}" srcOrd="0" destOrd="0" presId="urn:microsoft.com/office/officeart/2005/8/layout/radial3"/>
    <dgm:cxn modelId="{61E797C2-4686-47F5-B60C-B141AD61AE4C}" srcId="{D7B53EDD-2AC0-4168-ABC0-1A0103436109}" destId="{AFAC0E16-3F3B-4930-86CF-115227BF2DF2}" srcOrd="0" destOrd="0" parTransId="{C415C717-C50C-4EF1-AC87-2DBCD7F797BA}" sibTransId="{2A4C3149-9C70-405C-BC81-1E81356D4C59}"/>
    <dgm:cxn modelId="{D505A21C-AE8E-4B01-BFD4-68F93C4ED2C8}" srcId="{D7B53EDD-2AC0-4168-ABC0-1A0103436109}" destId="{4DF8A1BC-0F17-45EC-B400-F3EAA8F4B75D}" srcOrd="1" destOrd="0" parTransId="{7E5CF2EE-6B47-4873-8578-5A80BAAF9B73}" sibTransId="{B3022E4B-AC82-467B-9CB9-08EEDD310D86}"/>
    <dgm:cxn modelId="{10266C46-4B18-4C81-AF22-38622F80D579}" type="presOf" srcId="{30E28C10-1BEB-44BF-97D5-EBBDAE4AC154}" destId="{ED05030C-6D60-490F-B0BE-507C2FBBA323}" srcOrd="0" destOrd="0" presId="urn:microsoft.com/office/officeart/2005/8/layout/radial3"/>
    <dgm:cxn modelId="{021944DC-CFF7-4FF9-9F36-060BC4D8EB58}" type="presParOf" srcId="{828DFDD3-CB66-4C67-AA79-12A7FD0972AF}" destId="{7AFD4648-4357-4403-B7DD-51D85B5383C5}" srcOrd="0" destOrd="0" presId="urn:microsoft.com/office/officeart/2005/8/layout/radial3"/>
    <dgm:cxn modelId="{2B3248A4-E7CB-489C-A21E-C14B67B6DF6D}" type="presParOf" srcId="{7AFD4648-4357-4403-B7DD-51D85B5383C5}" destId="{89AE171A-0D59-4936-B9EA-CB72FDD9F78A}" srcOrd="0" destOrd="0" presId="urn:microsoft.com/office/officeart/2005/8/layout/radial3"/>
    <dgm:cxn modelId="{C4C8BF83-2B6A-4B7E-B8E0-E3BD2792B1E3}" type="presParOf" srcId="{7AFD4648-4357-4403-B7DD-51D85B5383C5}" destId="{1FC13738-8004-4B4D-A66E-2D3A3F8C0FD0}" srcOrd="1" destOrd="0" presId="urn:microsoft.com/office/officeart/2005/8/layout/radial3"/>
    <dgm:cxn modelId="{6E8FE6FC-3B7D-4691-96DC-FD014BABF0B6}" type="presParOf" srcId="{7AFD4648-4357-4403-B7DD-51D85B5383C5}" destId="{E844BE3B-7257-42D6-9D0F-3BE7621744FE}" srcOrd="2" destOrd="0" presId="urn:microsoft.com/office/officeart/2005/8/layout/radial3"/>
    <dgm:cxn modelId="{AAF54044-13B1-4CC2-B81B-268B85517ECB}" type="presParOf" srcId="{7AFD4648-4357-4403-B7DD-51D85B5383C5}" destId="{ED05030C-6D60-490F-B0BE-507C2FBBA323}" srcOrd="3" destOrd="0" presId="urn:microsoft.com/office/officeart/2005/8/layout/radial3"/>
    <dgm:cxn modelId="{C1C2E6CE-07C4-462C-8F94-76BA89E7A4BA}" type="presParOf" srcId="{7AFD4648-4357-4403-B7DD-51D85B5383C5}" destId="{7DD5BF77-FB55-4223-82B4-FF265B6F0308}" srcOrd="4" destOrd="0" presId="urn:microsoft.com/office/officeart/2005/8/layout/radial3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D9E45-26E8-49D6-84DE-A7AC6081106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13FD01-0B60-4E58-9B16-E1B051150F8A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অভিভাবক সচেতনতা ও দায়িক্ত গ্রহন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475DF6-A430-473F-A473-0E62FEB3BF92}" type="parTrans" cxnId="{7563A8A7-2EA9-4584-B39A-870609EEF772}">
      <dgm:prSet/>
      <dgm:spPr/>
      <dgm:t>
        <a:bodyPr/>
        <a:lstStyle/>
        <a:p>
          <a:endParaRPr lang="en-US"/>
        </a:p>
      </dgm:t>
    </dgm:pt>
    <dgm:pt modelId="{76B797FB-8D36-40D8-9A64-E79721B6B60E}" type="sibTrans" cxnId="{7563A8A7-2EA9-4584-B39A-870609EEF772}">
      <dgm:prSet/>
      <dgm:spPr/>
      <dgm:t>
        <a:bodyPr/>
        <a:lstStyle/>
        <a:p>
          <a:endParaRPr lang="en-US"/>
        </a:p>
      </dgm:t>
    </dgm:pt>
    <dgm:pt modelId="{5A7B89F7-888F-4A42-9441-4386656B4287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চিত্তবিনোদনের ব্যবস্থা করতে হবে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A4D724-609C-49B4-B7E7-753F0EC754D3}" type="parTrans" cxnId="{B8F36C52-3AE8-4BD4-8417-C2DE2DC500E8}">
      <dgm:prSet/>
      <dgm:spPr/>
      <dgm:t>
        <a:bodyPr/>
        <a:lstStyle/>
        <a:p>
          <a:endParaRPr lang="en-US"/>
        </a:p>
      </dgm:t>
    </dgm:pt>
    <dgm:pt modelId="{E0DFFAB1-008D-4DAB-89C6-116EBCE9A3FC}" type="sibTrans" cxnId="{B8F36C52-3AE8-4BD4-8417-C2DE2DC500E8}">
      <dgm:prSet/>
      <dgm:spPr/>
      <dgm:t>
        <a:bodyPr/>
        <a:lstStyle/>
        <a:p>
          <a:endParaRPr lang="en-US"/>
        </a:p>
      </dgm:t>
    </dgm:pt>
    <dgm:pt modelId="{15F29AA6-CE1E-4632-B952-65A2625035AA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শিশুশ্রম নিষিদ্ধ করতে হবে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7EBA8E-5B60-4C31-B35F-09603BA234C8}" type="parTrans" cxnId="{FCAC9170-2393-4479-8D8F-96E500B55C9C}">
      <dgm:prSet/>
      <dgm:spPr/>
      <dgm:t>
        <a:bodyPr/>
        <a:lstStyle/>
        <a:p>
          <a:endParaRPr lang="en-US"/>
        </a:p>
      </dgm:t>
    </dgm:pt>
    <dgm:pt modelId="{33CFBA34-9E64-4148-8D37-AB4FA01BF9A7}" type="sibTrans" cxnId="{FCAC9170-2393-4479-8D8F-96E500B55C9C}">
      <dgm:prSet/>
      <dgm:spPr/>
      <dgm:t>
        <a:bodyPr/>
        <a:lstStyle/>
        <a:p>
          <a:endParaRPr lang="en-US"/>
        </a:p>
      </dgm:t>
    </dgm:pt>
    <dgm:pt modelId="{81A975F5-C819-46D0-96B6-CD211F0465D1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 সুযোগ সৃষ্টি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4BDC47-7AC3-4D19-BD40-D8ECECE507F0}" type="parTrans" cxnId="{52D50F97-DA57-4CB6-9F88-D670A1348289}">
      <dgm:prSet/>
      <dgm:spPr/>
      <dgm:t>
        <a:bodyPr/>
        <a:lstStyle/>
        <a:p>
          <a:endParaRPr lang="en-US"/>
        </a:p>
      </dgm:t>
    </dgm:pt>
    <dgm:pt modelId="{1611975F-5915-4CCB-AB59-7D186D807630}" type="sibTrans" cxnId="{52D50F97-DA57-4CB6-9F88-D670A1348289}">
      <dgm:prSet/>
      <dgm:spPr/>
      <dgm:t>
        <a:bodyPr/>
        <a:lstStyle/>
        <a:p>
          <a:endParaRPr lang="en-US"/>
        </a:p>
      </dgm:t>
    </dgm:pt>
    <dgm:pt modelId="{63559046-977E-4548-AA96-785A6FC74537}">
      <dgm:prSet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শারীরিক ব্যায়ামাগার স্থাপন।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AB1D4A-40CA-4DB3-B534-1CDD938E6EAF}" type="parTrans" cxnId="{A05FB15C-DC4E-41AF-866A-0D4D6D72E4F1}">
      <dgm:prSet/>
      <dgm:spPr/>
      <dgm:t>
        <a:bodyPr/>
        <a:lstStyle/>
        <a:p>
          <a:endParaRPr lang="en-US"/>
        </a:p>
      </dgm:t>
    </dgm:pt>
    <dgm:pt modelId="{282595AE-A332-48B7-8BED-7CAE50DB755B}" type="sibTrans" cxnId="{A05FB15C-DC4E-41AF-866A-0D4D6D72E4F1}">
      <dgm:prSet/>
      <dgm:spPr/>
      <dgm:t>
        <a:bodyPr/>
        <a:lstStyle/>
        <a:p>
          <a:endParaRPr lang="en-US"/>
        </a:p>
      </dgm:t>
    </dgm:pt>
    <dgm:pt modelId="{AF351F04-3263-4639-B4B9-3444F31425DC}" type="pres">
      <dgm:prSet presAssocID="{4C1D9E45-26E8-49D6-84DE-A7AC608110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8DF332-000F-44C3-8B7A-F63ADB7C79F3}" type="pres">
      <dgm:prSet presAssocID="{63559046-977E-4548-AA96-785A6FC74537}" presName="comp" presStyleCnt="0"/>
      <dgm:spPr/>
    </dgm:pt>
    <dgm:pt modelId="{F795866F-8B05-43DA-AC84-3D58A03795D6}" type="pres">
      <dgm:prSet presAssocID="{63559046-977E-4548-AA96-785A6FC74537}" presName="box" presStyleLbl="node1" presStyleIdx="0" presStyleCnt="5" custLinFactNeighborX="-167" custLinFactNeighborY="1866"/>
      <dgm:spPr/>
      <dgm:t>
        <a:bodyPr/>
        <a:lstStyle/>
        <a:p>
          <a:endParaRPr lang="en-US"/>
        </a:p>
      </dgm:t>
    </dgm:pt>
    <dgm:pt modelId="{6BAE1B78-7AF0-40F6-8F0A-F1860CE666B2}" type="pres">
      <dgm:prSet presAssocID="{63559046-977E-4548-AA96-785A6FC74537}" presName="img" presStyleLbl="fgImgPlace1" presStyleIdx="0" presStyleCnt="5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8B82C7E4-F4F0-4876-937A-67EB4BE76547}" type="pres">
      <dgm:prSet presAssocID="{63559046-977E-4548-AA96-785A6FC7453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3D010-C8FB-41D5-8952-64C1CDE502D6}" type="pres">
      <dgm:prSet presAssocID="{282595AE-A332-48B7-8BED-7CAE50DB755B}" presName="spacer" presStyleCnt="0"/>
      <dgm:spPr/>
    </dgm:pt>
    <dgm:pt modelId="{08CD4F97-6CAB-4BE7-82BF-286AABAAF31E}" type="pres">
      <dgm:prSet presAssocID="{DC13FD01-0B60-4E58-9B16-E1B051150F8A}" presName="comp" presStyleCnt="0"/>
      <dgm:spPr/>
    </dgm:pt>
    <dgm:pt modelId="{78BCC7C1-0D50-4510-8F4D-44D8779A61C9}" type="pres">
      <dgm:prSet presAssocID="{DC13FD01-0B60-4E58-9B16-E1B051150F8A}" presName="box" presStyleLbl="node1" presStyleIdx="1" presStyleCnt="5" custLinFactNeighborX="993"/>
      <dgm:spPr/>
      <dgm:t>
        <a:bodyPr/>
        <a:lstStyle/>
        <a:p>
          <a:endParaRPr lang="en-US"/>
        </a:p>
      </dgm:t>
    </dgm:pt>
    <dgm:pt modelId="{E62BE43C-92B0-4F90-9A9C-8146585FD382}" type="pres">
      <dgm:prSet presAssocID="{DC13FD01-0B60-4E58-9B16-E1B051150F8A}" presName="img" presStyleLbl="fgImgPlace1" presStyleIdx="1" presStyleCnt="5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E4B745DD-33F5-477E-A778-B070187A22AF}" type="pres">
      <dgm:prSet presAssocID="{DC13FD01-0B60-4E58-9B16-E1B051150F8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AD756-428C-4E7C-847B-0AF562C91047}" type="pres">
      <dgm:prSet presAssocID="{76B797FB-8D36-40D8-9A64-E79721B6B60E}" presName="spacer" presStyleCnt="0"/>
      <dgm:spPr/>
    </dgm:pt>
    <dgm:pt modelId="{51CFB3A8-30EC-4388-9A82-EFD21E87B535}" type="pres">
      <dgm:prSet presAssocID="{81A975F5-C819-46D0-96B6-CD211F0465D1}" presName="comp" presStyleCnt="0"/>
      <dgm:spPr/>
    </dgm:pt>
    <dgm:pt modelId="{BB89C12D-E37F-4B66-A017-58152813452B}" type="pres">
      <dgm:prSet presAssocID="{81A975F5-C819-46D0-96B6-CD211F0465D1}" presName="box" presStyleLbl="node1" presStyleIdx="2" presStyleCnt="5" custLinFactNeighborY="0"/>
      <dgm:spPr/>
      <dgm:t>
        <a:bodyPr/>
        <a:lstStyle/>
        <a:p>
          <a:endParaRPr lang="en-US"/>
        </a:p>
      </dgm:t>
    </dgm:pt>
    <dgm:pt modelId="{7407E159-1D6D-4489-B13D-8E8FB601616F}" type="pres">
      <dgm:prSet presAssocID="{81A975F5-C819-46D0-96B6-CD211F0465D1}" presName="img" presStyleLbl="fgImgPlace1" presStyleIdx="2" presStyleCnt="5" custLinFactNeighborX="-6169" custLinFactNeighborY="-11974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AF100069-8108-4FBC-9CAF-B6BF18C75EE7}" type="pres">
      <dgm:prSet presAssocID="{81A975F5-C819-46D0-96B6-CD211F0465D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EA7B3-66E8-4A01-B529-4A95F368B724}" type="pres">
      <dgm:prSet presAssocID="{1611975F-5915-4CCB-AB59-7D186D807630}" presName="spacer" presStyleCnt="0"/>
      <dgm:spPr/>
    </dgm:pt>
    <dgm:pt modelId="{893E290D-CCB9-4D9C-9D56-7C86CF8327B8}" type="pres">
      <dgm:prSet presAssocID="{5A7B89F7-888F-4A42-9441-4386656B4287}" presName="comp" presStyleCnt="0"/>
      <dgm:spPr/>
    </dgm:pt>
    <dgm:pt modelId="{031024EF-C711-42CC-AC0F-6835EA7F82F3}" type="pres">
      <dgm:prSet presAssocID="{5A7B89F7-888F-4A42-9441-4386656B4287}" presName="box" presStyleLbl="node1" presStyleIdx="3" presStyleCnt="5"/>
      <dgm:spPr/>
      <dgm:t>
        <a:bodyPr/>
        <a:lstStyle/>
        <a:p>
          <a:endParaRPr lang="en-US"/>
        </a:p>
      </dgm:t>
    </dgm:pt>
    <dgm:pt modelId="{5FB3B633-5F5D-4E35-A464-CAEFC082048D}" type="pres">
      <dgm:prSet presAssocID="{5A7B89F7-888F-4A42-9441-4386656B4287}" presName="img" presStyleLbl="fgImgPlace1" presStyleIdx="3" presStyleCnt="5"/>
      <dgm:spPr>
        <a:blipFill>
          <a:blip xmlns:r="http://schemas.openxmlformats.org/officeDocument/2006/relationships" r:embed="rId4"/>
          <a:stretch>
            <a:fillRect/>
          </a:stretch>
        </a:blipFill>
      </dgm:spPr>
    </dgm:pt>
    <dgm:pt modelId="{3AEB7DF4-3062-47A1-86D3-B407FF73F632}" type="pres">
      <dgm:prSet presAssocID="{5A7B89F7-888F-4A42-9441-4386656B428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383B9-4492-4654-A0B5-D39534FCD631}" type="pres">
      <dgm:prSet presAssocID="{E0DFFAB1-008D-4DAB-89C6-116EBCE9A3FC}" presName="spacer" presStyleCnt="0"/>
      <dgm:spPr/>
    </dgm:pt>
    <dgm:pt modelId="{1443ED8D-C36E-4624-A026-08A68F1B9D30}" type="pres">
      <dgm:prSet presAssocID="{15F29AA6-CE1E-4632-B952-65A2625035AA}" presName="comp" presStyleCnt="0"/>
      <dgm:spPr/>
    </dgm:pt>
    <dgm:pt modelId="{6029C2E6-9C1C-4022-ABD1-E0616B96A8C8}" type="pres">
      <dgm:prSet presAssocID="{15F29AA6-CE1E-4632-B952-65A2625035AA}" presName="box" presStyleLbl="node1" presStyleIdx="4" presStyleCnt="5" custLinFactNeighborY="370"/>
      <dgm:spPr/>
      <dgm:t>
        <a:bodyPr/>
        <a:lstStyle/>
        <a:p>
          <a:endParaRPr lang="en-US"/>
        </a:p>
      </dgm:t>
    </dgm:pt>
    <dgm:pt modelId="{82CEA51A-438C-42B2-8ADC-D7CB6E664056}" type="pres">
      <dgm:prSet presAssocID="{15F29AA6-CE1E-4632-B952-65A2625035AA}" presName="img" presStyleLbl="fgImgPlace1" presStyleIdx="4" presStyleCnt="5" custLinFactNeighborX="-828" custLinFactNeighborY="-10505"/>
      <dgm:spPr>
        <a:blipFill>
          <a:blip xmlns:r="http://schemas.openxmlformats.org/officeDocument/2006/relationships" r:embed="rId5"/>
          <a:stretch>
            <a:fillRect/>
          </a:stretch>
        </a:blipFill>
      </dgm:spPr>
    </dgm:pt>
    <dgm:pt modelId="{58ADC761-FEEA-469C-BC61-3856AB035B7B}" type="pres">
      <dgm:prSet presAssocID="{15F29AA6-CE1E-4632-B952-65A2625035A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FC5AA-BE36-4E77-A252-C3E94F6E8E01}" type="presOf" srcId="{81A975F5-C819-46D0-96B6-CD211F0465D1}" destId="{BB89C12D-E37F-4B66-A017-58152813452B}" srcOrd="0" destOrd="0" presId="urn:microsoft.com/office/officeart/2005/8/layout/vList4"/>
    <dgm:cxn modelId="{E969BF97-B22E-48F1-B972-BE10D91A85DB}" type="presOf" srcId="{63559046-977E-4548-AA96-785A6FC74537}" destId="{8B82C7E4-F4F0-4876-937A-67EB4BE76547}" srcOrd="1" destOrd="0" presId="urn:microsoft.com/office/officeart/2005/8/layout/vList4"/>
    <dgm:cxn modelId="{9B6DC6DA-7BB2-4DE5-8DC0-46E5697C2B11}" type="presOf" srcId="{15F29AA6-CE1E-4632-B952-65A2625035AA}" destId="{6029C2E6-9C1C-4022-ABD1-E0616B96A8C8}" srcOrd="0" destOrd="0" presId="urn:microsoft.com/office/officeart/2005/8/layout/vList4"/>
    <dgm:cxn modelId="{0182818F-AFC8-4945-8C0D-7BF986174228}" type="presOf" srcId="{5A7B89F7-888F-4A42-9441-4386656B4287}" destId="{3AEB7DF4-3062-47A1-86D3-B407FF73F632}" srcOrd="1" destOrd="0" presId="urn:microsoft.com/office/officeart/2005/8/layout/vList4"/>
    <dgm:cxn modelId="{B8F36C52-3AE8-4BD4-8417-C2DE2DC500E8}" srcId="{4C1D9E45-26E8-49D6-84DE-A7AC6081106D}" destId="{5A7B89F7-888F-4A42-9441-4386656B4287}" srcOrd="3" destOrd="0" parTransId="{4DA4D724-609C-49B4-B7E7-753F0EC754D3}" sibTransId="{E0DFFAB1-008D-4DAB-89C6-116EBCE9A3FC}"/>
    <dgm:cxn modelId="{CB196B49-C506-458E-98E1-9F0A2459ABE3}" type="presOf" srcId="{81A975F5-C819-46D0-96B6-CD211F0465D1}" destId="{AF100069-8108-4FBC-9CAF-B6BF18C75EE7}" srcOrd="1" destOrd="0" presId="urn:microsoft.com/office/officeart/2005/8/layout/vList4"/>
    <dgm:cxn modelId="{52D50F97-DA57-4CB6-9F88-D670A1348289}" srcId="{4C1D9E45-26E8-49D6-84DE-A7AC6081106D}" destId="{81A975F5-C819-46D0-96B6-CD211F0465D1}" srcOrd="2" destOrd="0" parTransId="{D14BDC47-7AC3-4D19-BD40-D8ECECE507F0}" sibTransId="{1611975F-5915-4CCB-AB59-7D186D807630}"/>
    <dgm:cxn modelId="{E034F6A0-D2B3-4B92-ABE6-706F9A550A97}" type="presOf" srcId="{63559046-977E-4548-AA96-785A6FC74537}" destId="{F795866F-8B05-43DA-AC84-3D58A03795D6}" srcOrd="0" destOrd="0" presId="urn:microsoft.com/office/officeart/2005/8/layout/vList4"/>
    <dgm:cxn modelId="{F4A37E43-15EE-453F-8A7D-52BDB51B2174}" type="presOf" srcId="{4C1D9E45-26E8-49D6-84DE-A7AC6081106D}" destId="{AF351F04-3263-4639-B4B9-3444F31425DC}" srcOrd="0" destOrd="0" presId="urn:microsoft.com/office/officeart/2005/8/layout/vList4"/>
    <dgm:cxn modelId="{7563A8A7-2EA9-4584-B39A-870609EEF772}" srcId="{4C1D9E45-26E8-49D6-84DE-A7AC6081106D}" destId="{DC13FD01-0B60-4E58-9B16-E1B051150F8A}" srcOrd="1" destOrd="0" parTransId="{9C475DF6-A430-473F-A473-0E62FEB3BF92}" sibTransId="{76B797FB-8D36-40D8-9A64-E79721B6B60E}"/>
    <dgm:cxn modelId="{E4B8B6EA-9345-4BE1-BD49-DD955780F403}" type="presOf" srcId="{15F29AA6-CE1E-4632-B952-65A2625035AA}" destId="{58ADC761-FEEA-469C-BC61-3856AB035B7B}" srcOrd="1" destOrd="0" presId="urn:microsoft.com/office/officeart/2005/8/layout/vList4"/>
    <dgm:cxn modelId="{459E4EC7-C628-4A72-A636-5CCE32AB796A}" type="presOf" srcId="{5A7B89F7-888F-4A42-9441-4386656B4287}" destId="{031024EF-C711-42CC-AC0F-6835EA7F82F3}" srcOrd="0" destOrd="0" presId="urn:microsoft.com/office/officeart/2005/8/layout/vList4"/>
    <dgm:cxn modelId="{F940FD00-59EA-4BA2-91AF-DE5BC4380799}" type="presOf" srcId="{DC13FD01-0B60-4E58-9B16-E1B051150F8A}" destId="{E4B745DD-33F5-477E-A778-B070187A22AF}" srcOrd="1" destOrd="0" presId="urn:microsoft.com/office/officeart/2005/8/layout/vList4"/>
    <dgm:cxn modelId="{73CACD2E-3D69-4019-9582-227C3FD6C24B}" type="presOf" srcId="{DC13FD01-0B60-4E58-9B16-E1B051150F8A}" destId="{78BCC7C1-0D50-4510-8F4D-44D8779A61C9}" srcOrd="0" destOrd="0" presId="urn:microsoft.com/office/officeart/2005/8/layout/vList4"/>
    <dgm:cxn modelId="{A05FB15C-DC4E-41AF-866A-0D4D6D72E4F1}" srcId="{4C1D9E45-26E8-49D6-84DE-A7AC6081106D}" destId="{63559046-977E-4548-AA96-785A6FC74537}" srcOrd="0" destOrd="0" parTransId="{10AB1D4A-40CA-4DB3-B534-1CDD938E6EAF}" sibTransId="{282595AE-A332-48B7-8BED-7CAE50DB755B}"/>
    <dgm:cxn modelId="{FCAC9170-2393-4479-8D8F-96E500B55C9C}" srcId="{4C1D9E45-26E8-49D6-84DE-A7AC6081106D}" destId="{15F29AA6-CE1E-4632-B952-65A2625035AA}" srcOrd="4" destOrd="0" parTransId="{DA7EBA8E-5B60-4C31-B35F-09603BA234C8}" sibTransId="{33CFBA34-9E64-4148-8D37-AB4FA01BF9A7}"/>
    <dgm:cxn modelId="{D274AA37-E5E6-44BB-9247-FDF12F43EEBA}" type="presParOf" srcId="{AF351F04-3263-4639-B4B9-3444F31425DC}" destId="{0A8DF332-000F-44C3-8B7A-F63ADB7C79F3}" srcOrd="0" destOrd="0" presId="urn:microsoft.com/office/officeart/2005/8/layout/vList4"/>
    <dgm:cxn modelId="{79A24256-F8E5-4695-8EB6-B5B1155AE89A}" type="presParOf" srcId="{0A8DF332-000F-44C3-8B7A-F63ADB7C79F3}" destId="{F795866F-8B05-43DA-AC84-3D58A03795D6}" srcOrd="0" destOrd="0" presId="urn:microsoft.com/office/officeart/2005/8/layout/vList4"/>
    <dgm:cxn modelId="{DA0B6E12-7C6C-404C-BA55-6930FB3ED04E}" type="presParOf" srcId="{0A8DF332-000F-44C3-8B7A-F63ADB7C79F3}" destId="{6BAE1B78-7AF0-40F6-8F0A-F1860CE666B2}" srcOrd="1" destOrd="0" presId="urn:microsoft.com/office/officeart/2005/8/layout/vList4"/>
    <dgm:cxn modelId="{7EE8D962-4288-4EFF-955A-8C7D5063B318}" type="presParOf" srcId="{0A8DF332-000F-44C3-8B7A-F63ADB7C79F3}" destId="{8B82C7E4-F4F0-4876-937A-67EB4BE76547}" srcOrd="2" destOrd="0" presId="urn:microsoft.com/office/officeart/2005/8/layout/vList4"/>
    <dgm:cxn modelId="{E3D9EB62-B291-4FA5-A212-679D4865E8E4}" type="presParOf" srcId="{AF351F04-3263-4639-B4B9-3444F31425DC}" destId="{6CA3D010-C8FB-41D5-8952-64C1CDE502D6}" srcOrd="1" destOrd="0" presId="urn:microsoft.com/office/officeart/2005/8/layout/vList4"/>
    <dgm:cxn modelId="{6266C67A-4E8C-46DD-B2D7-038A1F9CFF19}" type="presParOf" srcId="{AF351F04-3263-4639-B4B9-3444F31425DC}" destId="{08CD4F97-6CAB-4BE7-82BF-286AABAAF31E}" srcOrd="2" destOrd="0" presId="urn:microsoft.com/office/officeart/2005/8/layout/vList4"/>
    <dgm:cxn modelId="{CA033928-9587-4626-AA5D-0A4C3592B63B}" type="presParOf" srcId="{08CD4F97-6CAB-4BE7-82BF-286AABAAF31E}" destId="{78BCC7C1-0D50-4510-8F4D-44D8779A61C9}" srcOrd="0" destOrd="0" presId="urn:microsoft.com/office/officeart/2005/8/layout/vList4"/>
    <dgm:cxn modelId="{806CACBE-C932-4F97-B11D-4531EB5AB1DA}" type="presParOf" srcId="{08CD4F97-6CAB-4BE7-82BF-286AABAAF31E}" destId="{E62BE43C-92B0-4F90-9A9C-8146585FD382}" srcOrd="1" destOrd="0" presId="urn:microsoft.com/office/officeart/2005/8/layout/vList4"/>
    <dgm:cxn modelId="{97534F74-DDD0-41B6-BB15-DFD40E984E78}" type="presParOf" srcId="{08CD4F97-6CAB-4BE7-82BF-286AABAAF31E}" destId="{E4B745DD-33F5-477E-A778-B070187A22AF}" srcOrd="2" destOrd="0" presId="urn:microsoft.com/office/officeart/2005/8/layout/vList4"/>
    <dgm:cxn modelId="{B8ADF874-1C42-4648-B887-334402812302}" type="presParOf" srcId="{AF351F04-3263-4639-B4B9-3444F31425DC}" destId="{470AD756-428C-4E7C-847B-0AF562C91047}" srcOrd="3" destOrd="0" presId="urn:microsoft.com/office/officeart/2005/8/layout/vList4"/>
    <dgm:cxn modelId="{18ACC232-A9D8-40FE-966D-B1403A258A7D}" type="presParOf" srcId="{AF351F04-3263-4639-B4B9-3444F31425DC}" destId="{51CFB3A8-30EC-4388-9A82-EFD21E87B535}" srcOrd="4" destOrd="0" presId="urn:microsoft.com/office/officeart/2005/8/layout/vList4"/>
    <dgm:cxn modelId="{2CDB347E-DC73-4716-957C-A430DBC9C963}" type="presParOf" srcId="{51CFB3A8-30EC-4388-9A82-EFD21E87B535}" destId="{BB89C12D-E37F-4B66-A017-58152813452B}" srcOrd="0" destOrd="0" presId="urn:microsoft.com/office/officeart/2005/8/layout/vList4"/>
    <dgm:cxn modelId="{B8A9E562-BB0C-410A-B343-267C924D6CE7}" type="presParOf" srcId="{51CFB3A8-30EC-4388-9A82-EFD21E87B535}" destId="{7407E159-1D6D-4489-B13D-8E8FB601616F}" srcOrd="1" destOrd="0" presId="urn:microsoft.com/office/officeart/2005/8/layout/vList4"/>
    <dgm:cxn modelId="{4921E11C-371C-49A3-8650-B22C408E513F}" type="presParOf" srcId="{51CFB3A8-30EC-4388-9A82-EFD21E87B535}" destId="{AF100069-8108-4FBC-9CAF-B6BF18C75EE7}" srcOrd="2" destOrd="0" presId="urn:microsoft.com/office/officeart/2005/8/layout/vList4"/>
    <dgm:cxn modelId="{8B9BE9DA-CED8-4857-898B-F0FCF3231837}" type="presParOf" srcId="{AF351F04-3263-4639-B4B9-3444F31425DC}" destId="{EDBEA7B3-66E8-4A01-B529-4A95F368B724}" srcOrd="5" destOrd="0" presId="urn:microsoft.com/office/officeart/2005/8/layout/vList4"/>
    <dgm:cxn modelId="{CB712DB3-2651-449E-820C-E89FA14350E8}" type="presParOf" srcId="{AF351F04-3263-4639-B4B9-3444F31425DC}" destId="{893E290D-CCB9-4D9C-9D56-7C86CF8327B8}" srcOrd="6" destOrd="0" presId="urn:microsoft.com/office/officeart/2005/8/layout/vList4"/>
    <dgm:cxn modelId="{31D1F9FF-EE3C-406D-8081-62A54072C101}" type="presParOf" srcId="{893E290D-CCB9-4D9C-9D56-7C86CF8327B8}" destId="{031024EF-C711-42CC-AC0F-6835EA7F82F3}" srcOrd="0" destOrd="0" presId="urn:microsoft.com/office/officeart/2005/8/layout/vList4"/>
    <dgm:cxn modelId="{09AB5430-75A0-41FC-966C-4AA7926BEB0F}" type="presParOf" srcId="{893E290D-CCB9-4D9C-9D56-7C86CF8327B8}" destId="{5FB3B633-5F5D-4E35-A464-CAEFC082048D}" srcOrd="1" destOrd="0" presId="urn:microsoft.com/office/officeart/2005/8/layout/vList4"/>
    <dgm:cxn modelId="{1B019198-CB79-451D-81A5-2E80422E7596}" type="presParOf" srcId="{893E290D-CCB9-4D9C-9D56-7C86CF8327B8}" destId="{3AEB7DF4-3062-47A1-86D3-B407FF73F632}" srcOrd="2" destOrd="0" presId="urn:microsoft.com/office/officeart/2005/8/layout/vList4"/>
    <dgm:cxn modelId="{3FFB742F-08F9-48D0-B133-66DEDA8F35D0}" type="presParOf" srcId="{AF351F04-3263-4639-B4B9-3444F31425DC}" destId="{5AA383B9-4492-4654-A0B5-D39534FCD631}" srcOrd="7" destOrd="0" presId="urn:microsoft.com/office/officeart/2005/8/layout/vList4"/>
    <dgm:cxn modelId="{B97627C5-0822-4E35-A669-CE946B7FB649}" type="presParOf" srcId="{AF351F04-3263-4639-B4B9-3444F31425DC}" destId="{1443ED8D-C36E-4624-A026-08A68F1B9D30}" srcOrd="8" destOrd="0" presId="urn:microsoft.com/office/officeart/2005/8/layout/vList4"/>
    <dgm:cxn modelId="{7C2F027B-5EFD-46FC-999B-143D0A183632}" type="presParOf" srcId="{1443ED8D-C36E-4624-A026-08A68F1B9D30}" destId="{6029C2E6-9C1C-4022-ABD1-E0616B96A8C8}" srcOrd="0" destOrd="0" presId="urn:microsoft.com/office/officeart/2005/8/layout/vList4"/>
    <dgm:cxn modelId="{08FC117A-4A5D-458B-BEFD-B491C359EACE}" type="presParOf" srcId="{1443ED8D-C36E-4624-A026-08A68F1B9D30}" destId="{82CEA51A-438C-42B2-8ADC-D7CB6E664056}" srcOrd="1" destOrd="0" presId="urn:microsoft.com/office/officeart/2005/8/layout/vList4"/>
    <dgm:cxn modelId="{304EE22D-D05E-41B3-A179-D309F2ED8A58}" type="presParOf" srcId="{1443ED8D-C36E-4624-A026-08A68F1B9D30}" destId="{58ADC761-FEEA-469C-BC61-3856AB035B7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E171A-0D59-4936-B9EA-CB72FDD9F78A}">
      <dsp:nvSpPr>
        <dsp:cNvPr id="0" name=""/>
        <dsp:cNvSpPr/>
      </dsp:nvSpPr>
      <dsp:spPr>
        <a:xfrm>
          <a:off x="2557946" y="1206500"/>
          <a:ext cx="3005666" cy="300566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800" kern="12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endParaRPr lang="en-US" sz="8800" kern="12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98116" y="1646670"/>
        <a:ext cx="2125326" cy="2125326"/>
      </dsp:txXfrm>
    </dsp:sp>
    <dsp:sp modelId="{1FC13738-8004-4B4D-A66E-2D3A3F8C0FD0}">
      <dsp:nvSpPr>
        <dsp:cNvPr id="0" name=""/>
        <dsp:cNvSpPr/>
      </dsp:nvSpPr>
      <dsp:spPr>
        <a:xfrm>
          <a:off x="2512395" y="536"/>
          <a:ext cx="3096768" cy="1502833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চুরি</a:t>
          </a:r>
          <a:endParaRPr lang="en-US" sz="4800" b="1" kern="12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65906" y="220621"/>
        <a:ext cx="2189746" cy="1062663"/>
      </dsp:txXfrm>
    </dsp:sp>
    <dsp:sp modelId="{E844BE3B-7257-42D6-9D0F-3BE7621744FE}">
      <dsp:nvSpPr>
        <dsp:cNvPr id="0" name=""/>
        <dsp:cNvSpPr/>
      </dsp:nvSpPr>
      <dsp:spPr>
        <a:xfrm>
          <a:off x="5141981" y="1932103"/>
          <a:ext cx="2093732" cy="1578861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হামলা</a:t>
          </a:r>
          <a:endParaRPr lang="en-US" sz="4800" b="1" kern="12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48601" y="2163322"/>
        <a:ext cx="1480492" cy="1116423"/>
      </dsp:txXfrm>
    </dsp:sp>
    <dsp:sp modelId="{ED05030C-6D60-490F-B0BE-507C2FBBA323}">
      <dsp:nvSpPr>
        <dsp:cNvPr id="0" name=""/>
        <dsp:cNvSpPr/>
      </dsp:nvSpPr>
      <dsp:spPr>
        <a:xfrm>
          <a:off x="2683080" y="3915297"/>
          <a:ext cx="2755400" cy="1502833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চাঁদাবাজি</a:t>
          </a:r>
          <a:endParaRPr lang="en-US" sz="4800" b="1" kern="12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6599" y="4135382"/>
        <a:ext cx="1948362" cy="1062663"/>
      </dsp:txXfrm>
    </dsp:sp>
    <dsp:sp modelId="{7DD5BF77-FB55-4223-82B4-FF265B6F0308}">
      <dsp:nvSpPr>
        <dsp:cNvPr id="0" name=""/>
        <dsp:cNvSpPr/>
      </dsp:nvSpPr>
      <dsp:spPr>
        <a:xfrm>
          <a:off x="977631" y="2066203"/>
          <a:ext cx="2080853" cy="1286260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খুন</a:t>
          </a:r>
          <a:endParaRPr lang="en-US" sz="4800" b="1" kern="12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2365" y="2254571"/>
        <a:ext cx="1471385" cy="909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5866F-8B05-43DA-AC84-3D58A03795D6}">
      <dsp:nvSpPr>
        <dsp:cNvPr id="0" name=""/>
        <dsp:cNvSpPr/>
      </dsp:nvSpPr>
      <dsp:spPr>
        <a:xfrm>
          <a:off x="0" y="21196"/>
          <a:ext cx="9935883" cy="1135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শারীরিক ব্যায়ামাগার স্থাপন।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0771" y="21196"/>
        <a:ext cx="7835111" cy="1135951"/>
      </dsp:txXfrm>
    </dsp:sp>
    <dsp:sp modelId="{6BAE1B78-7AF0-40F6-8F0A-F1860CE666B2}">
      <dsp:nvSpPr>
        <dsp:cNvPr id="0" name=""/>
        <dsp:cNvSpPr/>
      </dsp:nvSpPr>
      <dsp:spPr>
        <a:xfrm>
          <a:off x="113595" y="113595"/>
          <a:ext cx="1987176" cy="908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CC7C1-0D50-4510-8F4D-44D8779A61C9}">
      <dsp:nvSpPr>
        <dsp:cNvPr id="0" name=""/>
        <dsp:cNvSpPr/>
      </dsp:nvSpPr>
      <dsp:spPr>
        <a:xfrm>
          <a:off x="0" y="1249546"/>
          <a:ext cx="9935883" cy="1135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অভিভাবক সচেতনতা ও দায়িক্ত গ্রহন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0771" y="1249546"/>
        <a:ext cx="7835111" cy="1135951"/>
      </dsp:txXfrm>
    </dsp:sp>
    <dsp:sp modelId="{E62BE43C-92B0-4F90-9A9C-8146585FD382}">
      <dsp:nvSpPr>
        <dsp:cNvPr id="0" name=""/>
        <dsp:cNvSpPr/>
      </dsp:nvSpPr>
      <dsp:spPr>
        <a:xfrm>
          <a:off x="113595" y="1363141"/>
          <a:ext cx="1987176" cy="908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9C12D-E37F-4B66-A017-58152813452B}">
      <dsp:nvSpPr>
        <dsp:cNvPr id="0" name=""/>
        <dsp:cNvSpPr/>
      </dsp:nvSpPr>
      <dsp:spPr>
        <a:xfrm>
          <a:off x="0" y="2499093"/>
          <a:ext cx="9935883" cy="1135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শিক্ষার সুযোগ সৃষ্টি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0771" y="2499093"/>
        <a:ext cx="7835111" cy="1135951"/>
      </dsp:txXfrm>
    </dsp:sp>
    <dsp:sp modelId="{7407E159-1D6D-4489-B13D-8E8FB601616F}">
      <dsp:nvSpPr>
        <dsp:cNvPr id="0" name=""/>
        <dsp:cNvSpPr/>
      </dsp:nvSpPr>
      <dsp:spPr>
        <a:xfrm>
          <a:off x="0" y="2503873"/>
          <a:ext cx="1987176" cy="908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024EF-C711-42CC-AC0F-6835EA7F82F3}">
      <dsp:nvSpPr>
        <dsp:cNvPr id="0" name=""/>
        <dsp:cNvSpPr/>
      </dsp:nvSpPr>
      <dsp:spPr>
        <a:xfrm>
          <a:off x="0" y="3748639"/>
          <a:ext cx="9935883" cy="1135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চিত্তবিনোদনের ব্যবস্থা করতে হবে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0771" y="3748639"/>
        <a:ext cx="7835111" cy="1135951"/>
      </dsp:txXfrm>
    </dsp:sp>
    <dsp:sp modelId="{5FB3B633-5F5D-4E35-A464-CAEFC082048D}">
      <dsp:nvSpPr>
        <dsp:cNvPr id="0" name=""/>
        <dsp:cNvSpPr/>
      </dsp:nvSpPr>
      <dsp:spPr>
        <a:xfrm>
          <a:off x="113595" y="3862234"/>
          <a:ext cx="1987176" cy="908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9C2E6-9C1C-4022-ABD1-E0616B96A8C8}">
      <dsp:nvSpPr>
        <dsp:cNvPr id="0" name=""/>
        <dsp:cNvSpPr/>
      </dsp:nvSpPr>
      <dsp:spPr>
        <a:xfrm>
          <a:off x="0" y="5002382"/>
          <a:ext cx="9935883" cy="1135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শিশুশ্রম নিষিদ্ধ করতে হবে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00771" y="5002382"/>
        <a:ext cx="7835111" cy="1135951"/>
      </dsp:txXfrm>
    </dsp:sp>
    <dsp:sp modelId="{82CEA51A-438C-42B2-8ADC-D7CB6E664056}">
      <dsp:nvSpPr>
        <dsp:cNvPr id="0" name=""/>
        <dsp:cNvSpPr/>
      </dsp:nvSpPr>
      <dsp:spPr>
        <a:xfrm>
          <a:off x="97141" y="5016316"/>
          <a:ext cx="1987176" cy="9087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6BE03-769B-43D9-AC10-0A909720D08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A2EE6-3E60-4D18-8CB1-919BA175B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5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2EE6-3E60-4D18-8CB1-919BA175B1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7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D1CB-F11C-429E-8701-7FAF509D1848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806A-22E0-43CA-9CD3-EB6632031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bn.wikipedia.org/wiki/%E0%A6%B0%E0%A6%AC%E0%A7%80%E0%A6%A8%E0%A7%8D%E0%A6%A6%E0%A7%8D%E0%A6%B0%E0%A6%A8%E0%A6%BE%E0%A6%A5_%E0%A6%A0%E0%A6%BE%E0%A6%95%E0%A7%81%E0%A6%B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"/>
            <a:ext cx="12194721" cy="685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5833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0" b="1" dirty="0" smtClean="0">
                <a:ln w="57150"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0" b="1" dirty="0">
              <a:ln w="57150">
                <a:solidFill>
                  <a:schemeClr val="bg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-257175" y="-85725"/>
            <a:ext cx="6273117" cy="755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6015942" y="-85725"/>
            <a:ext cx="6704346" cy="7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49297 -4.4444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50573 -4.4444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67545" y="1128713"/>
            <a:ext cx="8452659" cy="3048000"/>
            <a:chOff x="3567545" y="1128713"/>
            <a:chExt cx="8452659" cy="3048000"/>
          </a:xfrm>
        </p:grpSpPr>
        <p:pic>
          <p:nvPicPr>
            <p:cNvPr id="3" name="Picture 2" descr="images (19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7545" y="1157288"/>
              <a:ext cx="4191000" cy="30194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bg1">
                  <a:lumMod val="75000"/>
                </a:schemeClr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" name="Picture 3" descr="5217-2099-drug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5404" y="1128713"/>
              <a:ext cx="4114800" cy="304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bg1">
                  <a:lumMod val="75000"/>
                </a:schemeClr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399011" y="4572000"/>
            <a:ext cx="11621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শহরের বস্তিতে বেড়ে ওঠা শিশু কিশোররা বিভিন্ন অপরাধ কর্মকান্ডের সাথে জড়িয়ে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ড়ে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ফলে কিশোর অপরাধ সংঘটিত হয়।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058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কিশোর অপরাধের কারণ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70034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273445"/>
          </a:xfrm>
        </p:spPr>
        <p:txBody>
          <a:bodyPr>
            <a:norm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বিশ্বের অসংগঠিত সমাজ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দ্রুত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 ফল হলো কিশোর অপরাধ। পরিবার কাঠামোর দ্রুত পরিবর্তন, শহর ও বস্তির ঝুঁকিপূর্ণ পরিবেশ এবং সমাজজীবনে বিরাজমান নৈরাজ্য ও হতাশা কিশোর অপরাধ বৃদ্ধির প্রধান কারণ। অপসংস্কৃতির বাঁধ ভাঙা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রও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এজন্য অনেকাংশে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  <a:hlinkClick r:id="rId2" tooltip="রবীন্দ্রনাথ ঠাকুর"/>
              </a:rPr>
              <a:t>রবীন্দ্রনাথ ঠাকুর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 বলেছেন, "তের চৌদ্দ বছরের মতো এমন বালাই আর নেই।"</a:t>
            </a: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সের ছেলেমে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সামনে থাকে অদম্য আশা আর জীবন জগৎ সম্পর্কে থাকে অতিকৌতূহল। অনেক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কারণে আশাভঙ্গের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বেদনা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হতাশার হাত ধরে নৈরাশ্যের অন্ধকারে পতিত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জীবন। এতে কিশোর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সীরা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ধীরে ধীরে অপরাধপ্রবণ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দেশ ও জাতির সার্বিক কল্যাণে প্রতিবন্ধকতা সৃষ্টি করে।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443811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কিশোর অপরাধের কারণ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81" y="139699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884036"/>
              </p:ext>
            </p:extLst>
          </p:nvPr>
        </p:nvGraphicFramePr>
        <p:xfrm>
          <a:off x="3711171" y="13181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635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প্রভাব-</a:t>
            </a:r>
            <a:endParaRPr lang="en-US" sz="48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E171A-0D59-4936-B9EA-CB72FDD9F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9AE171A-0D59-4936-B9EA-CB72FDD9F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9AE171A-0D59-4936-B9EA-CB72FDD9F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89AE171A-0D59-4936-B9EA-CB72FDD9F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3738-8004-4B4D-A66E-2D3A3F8C0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FC13738-8004-4B4D-A66E-2D3A3F8C0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FC13738-8004-4B4D-A66E-2D3A3F8C0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FC13738-8004-4B4D-A66E-2D3A3F8C0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44BE3B-7257-42D6-9D0F-3BE762174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E844BE3B-7257-42D6-9D0F-3BE762174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E844BE3B-7257-42D6-9D0F-3BE762174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844BE3B-7257-42D6-9D0F-3BE762174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05030C-6D60-490F-B0BE-507C2FBBA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ED05030C-6D60-490F-B0BE-507C2FBBA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ED05030C-6D60-490F-B0BE-507C2FBBA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ED05030C-6D60-490F-B0BE-507C2FBBA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D5BF77-FB55-4223-82B4-FF265B6F0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7DD5BF77-FB55-4223-82B4-FF265B6F0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DD5BF77-FB55-4223-82B4-FF265B6F0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DD5BF77-FB55-4223-82B4-FF265B6F0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070" y="4904998"/>
            <a:ext cx="10515600" cy="1325563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অপরাধীরা অনেক সময় মাদকাসক্তি ও অন্যান্য খারাপ অভ্যাসের সঙ্গে জড়িত থাকে।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952" y="772588"/>
            <a:ext cx="8294717" cy="4132409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গ্রহণ-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/>
          <a:stretch/>
        </p:blipFill>
        <p:spPr>
          <a:xfrm>
            <a:off x="4877148" y="772589"/>
            <a:ext cx="6260522" cy="434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4655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প্রভাব-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69844" y="1656016"/>
            <a:ext cx="6022156" cy="4934011"/>
            <a:chOff x="5792170" y="342605"/>
            <a:chExt cx="6022156" cy="49340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170" y="342605"/>
              <a:ext cx="6022156" cy="41529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204620" y="4568730"/>
              <a:ext cx="5197255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মারামারি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884" y="1582837"/>
            <a:ext cx="4971011" cy="5007190"/>
            <a:chOff x="607983" y="1709822"/>
            <a:chExt cx="5724706" cy="42077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8" t="6206" r="308" b="7229"/>
            <a:stretch/>
          </p:blipFill>
          <p:spPr>
            <a:xfrm>
              <a:off x="634583" y="1709822"/>
              <a:ext cx="5698106" cy="34383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07983" y="5148177"/>
              <a:ext cx="5724706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গাড়ি ভাংচুর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0"/>
            <a:ext cx="4655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প্রভাব-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49298"/>
            <a:ext cx="12192000" cy="1801626"/>
          </a:xfrm>
        </p:spPr>
        <p:txBody>
          <a:bodyPr>
            <a:no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বখাটে কিশোরদের অন্যায় প্রস্তাবে সাড়া না দিলে তারা মেয়েদের অপহরণ,শারীরিক নির্যাতন বা তাদের উপর এসিড নিক্ষেপ করে।এসব বখাটের উৎপাতে অনেক ছাত্রীর পড়ালেখা বন্ধ হয়ে যায়।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35" y="739298"/>
            <a:ext cx="6667500" cy="3810000"/>
          </a:xfrm>
        </p:spPr>
      </p:pic>
      <p:sp>
        <p:nvSpPr>
          <p:cNvPr id="7" name="TextBox 6"/>
          <p:cNvSpPr txBox="1"/>
          <p:nvPr/>
        </p:nvSpPr>
        <p:spPr>
          <a:xfrm>
            <a:off x="8412480" y="1813301"/>
            <a:ext cx="460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নিক্ষেপ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655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প্রভাব-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4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58346"/>
            <a:ext cx="12192000" cy="1325563"/>
          </a:xfrm>
        </p:spPr>
        <p:txBody>
          <a:bodyPr>
            <a:norm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অপরাধীরা দলবেধে ডাকাতি এবং ব্যবসায়ীদের কাছ থেকে জোরপুর্বক চাঁদা আদায় করে এবং অনেক সময় খুন পর্যন্ত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kkkk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7" y="1267924"/>
            <a:ext cx="5359631" cy="3696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 rot="489368">
            <a:off x="6795654" y="4873349"/>
            <a:ext cx="3339638" cy="77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খুন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55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প্রভাব-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2" y="1267923"/>
            <a:ext cx="5690798" cy="3696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Content Placeholder 5"/>
          <p:cNvSpPr txBox="1">
            <a:spLocks/>
          </p:cNvSpPr>
          <p:nvPr/>
        </p:nvSpPr>
        <p:spPr>
          <a:xfrm rot="751628">
            <a:off x="523701" y="4873350"/>
            <a:ext cx="4215246" cy="7755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ডাকাতি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16" y="5532437"/>
            <a:ext cx="10515600" cy="1325563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অপরাধীরা ট্রেনের টিকিট না কেটেই ট্রেনভ্রমণ করে থাকে।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644782"/>
            <a:ext cx="6068291" cy="3473433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4655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প্রভাব-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5127" y="4378276"/>
            <a:ext cx="6068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বিনা টিকিটে রেলভ্রমণ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31" y="5236384"/>
            <a:ext cx="12052069" cy="1325563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শহর ও গ্রামে সর্বত্রই কিশোর অপরাধীদের দ্বারা মেয়েরা উত্যক্ত হইয়।তারা মেয়েদের প্রতি অশ্লীল ও অশোভন উক্তি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58" y="681635"/>
            <a:ext cx="5317074" cy="3219322"/>
          </a:xfr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804758" y="3811540"/>
            <a:ext cx="5317074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উত্যক্ত করা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655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প্রভাব-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182" y="342322"/>
            <a:ext cx="10515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নেতিবাচক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as-IN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কিশোর কিশোরীরা আগামী দিনের ভবিষ্যৎ। তাই কিশোর অপরাধের প্রবণতা দেশ, জাতি ও সমাজের ভবিষ্যৎ সম্ভাবনাকে নষ্ট করে </a:t>
            </a:r>
            <a:r>
              <a:rPr lang="bn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প্রভাবে শিক্ষা প্রতিষ্ঠানের শান্তি-শৃঙ্খলার অবনতি ও শিক্ষার সুষ্ঠু পরিবেশ নষ্ট 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কিশোর দ্বারা রাস্তাঘাটে প্রকাশ্যে ছিনতাই, চাঁদাবাজি, পকেটমারের মতো অপরাধ জনগণের আর্থ-সামাজিক 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bn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বিঘ্ন 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</a:t>
            </a:r>
            <a:r>
              <a:rPr lang="bn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 অপহরণ, ধর্ষণ, এসিড নিক্ষেপ 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 স্কুল-কলেজগামী ছাত্রীরা নিরাপত্তাহীন 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কারণে সমাজে মাদকাসক্তি ও যৌনাচার 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ড়েই 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চলেছে </a:t>
            </a:r>
            <a:r>
              <a:rPr lang="as-IN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সমাজ জীবনে নৈতিক মূল্যবোধের 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অবক্ষ</a:t>
            </a:r>
            <a:r>
              <a:rPr lang="bn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ঘটাচ্ছে। এ 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কিশোরদের দ্বারা পিতা-মাতা ও 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জ্যেষ্ঠদের </a:t>
            </a:r>
            <a:r>
              <a:rPr lang="as-IN" sz="32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অবাধ্যতা, অশোভন আচরণ, পারিবারিক জীবনে শৃঙ্খলা নষ্ট হচ্ছে। সর্বোপরি কিশোরদের অর্থবহ জীবনকে ধ্বংস করে জাতিকে অন্ধকারাচ্ছন্ন ভবিষ্যতের দিকে ঠেলে দিচ্ছে।</a:t>
            </a:r>
            <a:endParaRPr lang="as-IN" sz="3200" b="0" i="0" dirty="0">
              <a:solidFill>
                <a:srgbClr val="2021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0677" y="0"/>
            <a:ext cx="11922496" cy="15364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677" y="1643191"/>
            <a:ext cx="6203852" cy="5109301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শিরিনা খাতুন(সহকারী শিক্ষক)</a:t>
            </a:r>
          </a:p>
          <a:p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বানিয়ারগাতী মহিলা মডেল দাখিল মাদ্রাসা, সদর,যশোর।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81129" y="1643190"/>
            <a:ext cx="5582043" cy="510930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 :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৮ম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বিশ্বপরিচয়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2</a:t>
            </a:r>
          </a:p>
          <a:p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3359" r="13894" b="16218"/>
          <a:stretch/>
        </p:blipFill>
        <p:spPr>
          <a:xfrm>
            <a:off x="759123" y="1536457"/>
            <a:ext cx="3036499" cy="3064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440565" y="5228409"/>
            <a:ext cx="5178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সমস্যা</a:t>
            </a:r>
          </a:p>
        </p:txBody>
      </p:sp>
    </p:spTree>
    <p:extLst>
      <p:ext uri="{BB962C8B-B14F-4D97-AF65-F5344CB8AC3E}">
        <p14:creationId xmlns:p14="http://schemas.microsoft.com/office/powerpoint/2010/main" val="297417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101"/>
            <a:ext cx="12192000" cy="1659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97" y="1690688"/>
            <a:ext cx="6973702" cy="2310606"/>
          </a:xfrm>
        </p:spPr>
      </p:pic>
      <p:sp>
        <p:nvSpPr>
          <p:cNvPr id="4" name="Rectangle 3"/>
          <p:cNvSpPr/>
          <p:nvPr/>
        </p:nvSpPr>
        <p:spPr>
          <a:xfrm>
            <a:off x="0" y="31101"/>
            <a:ext cx="12192000" cy="1659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প্রতিরোধে নিম্নোক্ত পদক্ষেপ গ্রহণ করা  যেতে পারে-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25625"/>
            <a:ext cx="5063634" cy="653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সচেতনতা ও দায়িত্ব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005" y="4136230"/>
            <a:ext cx="12058995" cy="27217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বয়োজ্যেষ্ঠ ও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অনান্য সদস্যরা যদি সচেতন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 তবে তাঁরা সহজেই কিশোরদের অপরাধ থেকে দূরে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 বা সে পথ থেকে সরিয়ে আনতে পারে।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সন্তানদের সাথে সহজ ও স্বাভাবিক সম্পর্ক গড়ে তুলতে হবে। তাদের বন্ধু ও সাথিদের সম্পর্কে খোঁজ-খবর রাখতে হবে।</a:t>
            </a:r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277" y="183889"/>
            <a:ext cx="8179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ছেলে-মেয়েদের নৈতিক শিক্ষা প্রদান করতে হবে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674225"/>
            <a:ext cx="1219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ও নৈতিক শিক্ষা সুস্থ ও স্বাভাবিক জীবনযাপনে গুরুত্বপূর্ণ ভুমিকা রাখে বলে আমাদের সন্তানকে নৈতিক শিক্ষা দেওয়া উচিত। নৈতিক শিক্ষা মানুষকে বিভিন্ন অপরাধমূলক কর্মকান্ড 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গ্রহণ,চুরি,খুন,জুয়া খেলা ,স্কুল পালানো, পরীক্ষায় নকল করা প্রভৃতিসহ সকল প্রকার অপরাধ থেকে বিরত রাখে।পাশাপাশি এ শিক্ষা মানুষকে ভালো কাজে অংশগ্রহণে উৎসাহিত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85" y="903454"/>
            <a:ext cx="4846878" cy="2636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839"/>
            <a:ext cx="3142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কিশোর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প্রতিরোধের উপায়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0).jpg"/>
          <p:cNvPicPr>
            <a:picLocks noChangeAspect="1"/>
          </p:cNvPicPr>
          <p:nvPr/>
        </p:nvPicPr>
        <p:blipFill rotWithShape="1">
          <a:blip r:embed="rId2"/>
          <a:srcRect b="10134"/>
          <a:stretch/>
        </p:blipFill>
        <p:spPr>
          <a:xfrm>
            <a:off x="7650950" y="1671376"/>
            <a:ext cx="4396599" cy="2717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0513" y="5336771"/>
            <a:ext cx="810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বিভিন্ন ধরনের সভা সেমিনারের মাধ্যমে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81" y="1671376"/>
            <a:ext cx="3376169" cy="2717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2" y="1671376"/>
            <a:ext cx="3564561" cy="2717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839"/>
            <a:ext cx="6670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কিশোর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উপায়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334" y="1046664"/>
            <a:ext cx="4261658" cy="201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23" y="3898072"/>
            <a:ext cx="3565100" cy="198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588171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শিল্প কারখানা সৃষ্টি করে অভিভাবকদের কর্মসংস্থানের সুযোগ সৃষ্টি করে পরিবারের আর্থিক অবস্থার উন্নতি ঘটাতে হবে তাহলে কিশোর অপরাধ হ্রাস পাবে।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34" y="3898072"/>
            <a:ext cx="4261658" cy="198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23" y="1046664"/>
            <a:ext cx="3565100" cy="201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215667"/>
            <a:ext cx="586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4536850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8" y="1650621"/>
            <a:ext cx="5362367" cy="2766930"/>
          </a:xfrm>
        </p:spPr>
      </p:pic>
      <p:sp>
        <p:nvSpPr>
          <p:cNvPr id="4" name="Rectangle 3"/>
          <p:cNvSpPr/>
          <p:nvPr/>
        </p:nvSpPr>
        <p:spPr>
          <a:xfrm>
            <a:off x="6010102" y="1079464"/>
            <a:ext cx="3557786" cy="561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সুযোগ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27098"/>
            <a:ext cx="12020204" cy="19309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শিশু কিশোরদের প্রাতিষ্ঠানিক শিক্ষার আওতায় আনলে 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পরিবেশ তাদেরকে অপরাধ থেকে দূরে রাখবে।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 তারা একদিকে শিক্ষার প্রভাবে সুস্থ ও সুন্দর জীবন-যাপনে আগ্রহী হবে।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6" y="1650621"/>
            <a:ext cx="3431359" cy="2759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1670864"/>
            <a:ext cx="2619375" cy="273887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4150" y="371529"/>
            <a:ext cx="54020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952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642474"/>
              </p:ext>
            </p:extLst>
          </p:nvPr>
        </p:nvGraphicFramePr>
        <p:xfrm>
          <a:off x="2031999" y="719666"/>
          <a:ext cx="9935883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29300" y="-1"/>
            <a:ext cx="6221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935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E1B78-7AF0-40F6-8F0A-F1860CE66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6BAE1B78-7AF0-40F6-8F0A-F1860CE66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6BAE1B78-7AF0-40F6-8F0A-F1860CE66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6BAE1B78-7AF0-40F6-8F0A-F1860CE66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95866F-8B05-43DA-AC84-3D58A0379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F795866F-8B05-43DA-AC84-3D58A0379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795866F-8B05-43DA-AC84-3D58A0379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F795866F-8B05-43DA-AC84-3D58A0379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2BE43C-92B0-4F90-9A9C-8146585F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62BE43C-92B0-4F90-9A9C-8146585F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62BE43C-92B0-4F90-9A9C-8146585FD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62BE43C-92B0-4F90-9A9C-8146585FD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BCC7C1-0D50-4510-8F4D-44D8779A6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78BCC7C1-0D50-4510-8F4D-44D8779A6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78BCC7C1-0D50-4510-8F4D-44D8779A6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78BCC7C1-0D50-4510-8F4D-44D8779A6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07E159-1D6D-4489-B13D-8E8FB6016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407E159-1D6D-4489-B13D-8E8FB6016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407E159-1D6D-4489-B13D-8E8FB6016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7407E159-1D6D-4489-B13D-8E8FB6016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89C12D-E37F-4B66-A017-581528134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BB89C12D-E37F-4B66-A017-581528134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BB89C12D-E37F-4B66-A017-581528134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BB89C12D-E37F-4B66-A017-581528134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B3B633-5F5D-4E35-A464-CAEFC0820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FB3B633-5F5D-4E35-A464-CAEFC0820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FB3B633-5F5D-4E35-A464-CAEFC0820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FB3B633-5F5D-4E35-A464-CAEFC0820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024EF-C711-42CC-AC0F-6835EA7F8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031024EF-C711-42CC-AC0F-6835EA7F8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31024EF-C711-42CC-AC0F-6835EA7F8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031024EF-C711-42CC-AC0F-6835EA7F8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CEA51A-438C-42B2-8ADC-D7CB6E664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2CEA51A-438C-42B2-8ADC-D7CB6E664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2CEA51A-438C-42B2-8ADC-D7CB6E664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2CEA51A-438C-42B2-8ADC-D7CB6E6640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29C2E6-9C1C-4022-ABD1-E0616B96A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29C2E6-9C1C-4022-ABD1-E0616B96A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29C2E6-9C1C-4022-ABD1-E0616B96A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029C2E6-9C1C-4022-ABD1-E0616B96A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54730"/>
            <a:ext cx="12192000" cy="30032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শিশুশ্রম বন্ধ করতে হবে,টেলিভিশনে গঠন মূলক অনুষ্ঠান দেখাতে হবে।তাছাড়া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 কিংবা গ্রামে খেলার মাঠ, লাইব্রেরী,ব্যায়ামাগারে শিশু-কিশোরদের খেলাধূলা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যাতায়াতের সুযোগ তৈরী করে দিতে হবে।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পাঠাগারে শিশু-কিশোরদের উপযোগী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রাখতে হবে।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300" y="-1"/>
            <a:ext cx="563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1823" y="1113905"/>
            <a:ext cx="11673699" cy="2137793"/>
            <a:chOff x="491823" y="1113905"/>
            <a:chExt cx="11673699" cy="2137793"/>
          </a:xfrm>
        </p:grpSpPr>
        <p:pic>
          <p:nvPicPr>
            <p:cNvPr id="10" name="Picture 9" descr="download (1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823" y="1138842"/>
              <a:ext cx="2653867" cy="211285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222" y="1145968"/>
              <a:ext cx="3184334" cy="21057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684" y="1113905"/>
              <a:ext cx="2519838" cy="20558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556" y="1138843"/>
              <a:ext cx="3280128" cy="2055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48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834911"/>
            <a:ext cx="12192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কাঙ্খিত লক্ষে পৌঁছতে শিশুকে ধর্মের বিশুদ্ধ চর্চা ও যথাযথ অনুশীলন শেখাতে হবে। সেই সঙ্গে সুশিক্ষক নিয়োগ এবং কিশোর শিক্ষার্থীদের বয়স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সামর্থ্য ও অভিরুচির প্রতি লক্ষ্য রেখে পাঠ্যপুস্তক প্রণয়ন করা প্রয়োজন। তবে পরিবারের ভূমিকা সবচেয়ে বেশি।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300" y="-1"/>
            <a:ext cx="563948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</a:t>
            </a:r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bn-IN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63388" y="1154251"/>
            <a:ext cx="8291579" cy="2582044"/>
            <a:chOff x="3563388" y="1154251"/>
            <a:chExt cx="8291579" cy="25820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388" y="1154251"/>
              <a:ext cx="4610793" cy="25820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181" y="1154251"/>
              <a:ext cx="3680786" cy="2582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0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0"/>
            <a:ext cx="10515600" cy="997527"/>
          </a:xfrm>
        </p:spPr>
        <p:txBody>
          <a:bodyPr/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7886"/>
            <a:ext cx="11885814" cy="5531139"/>
          </a:xfrm>
        </p:spPr>
        <p:txBody>
          <a:bodyPr>
            <a:no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কথা বলার অপেক্ষা রাখে না যে, কোনোমানুষই অপরাধী হয়ে জন্মায় না। পারিবারিক, সামাজিক, অর্থনৈতিক, রাজনৈতিক ও নানাবিধ কারণে আবেগ ও পরিবেশের নেতিবাচক প্রভাবে মানুষ অপরাধের সঙ্গে জড়িয়ে পড়ে। সুতরাং কিশোর অপরাধীরা পেশাদার অপরাধীদের সঙ্গে কীভাবে যুক্ত হচ্ছে তা অনুসন্ধানপূর্বক প্রতিকারমূলক ব্যবস্থা গ্রহণ প্রয়োজন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 কাদামাটির সঙ্গে তুলনা করা হয়। শিশুরা পরিবার থেকে প্রথমে শেখে। এ কারণে পরিবারকে বলা হয়, মানব জীবনের প্রধান বুনিয়াদ। তাই সুষ্ঠুভাবে শিশু-কিশোরের ব্যক্তিত্ব বিকাশে এবং কিশোর অপরাধ প্রতিরোধে একটি সুসংহত পরিবার এবং পারিবারিক দায়িত্ব অপরিসীম।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33" y="260647"/>
            <a:ext cx="4030981" cy="19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03401175IT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27" y="198120"/>
            <a:ext cx="6504118" cy="46853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5637" y="5025043"/>
            <a:ext cx="9991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প্রযুক্তিগত জ্ঞানের প্রসার ঘটাতে হবে।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198120"/>
            <a:ext cx="5211983" cy="46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0686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80306"/>
            <a:ext cx="5717293" cy="3506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258" y="133004"/>
            <a:ext cx="11500515" cy="1180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লক্ষ্য কর এবং চিন্তা 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001506addicted_kalerkantho_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371" y="1780306"/>
            <a:ext cx="5472402" cy="35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as-IN" dirty="0"/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কৈশোরকাল মানুষের ভবিষ্যৎ জীবন গঠনের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অনেক আশা ও স্বপ্ন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তুলতে শুরু করে। কিন্তু ত্রুটিপূর্ণ সমাজব্যবস্থা ও ঝুঁকিপূর্ণ পরিবেশের কারণে অকালেই সে আশাহত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হতাশা আর নৈরাজ্য জীবনকে অন্ধকারে ঠেলে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কিশোরের সুপ্ত প্রতিভা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ংকু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বিনষ্ট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অপরাধে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তাই যে সকল বহুমুখী কারণে কিশোর অপরাধের সৃষ্টি তা রোধ করতে হবে। আমাদের বর্তমান কিশোরদের প্রকৃত মানুষ ও নিরপরাধী হিসেবে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তুলতে পারলেই জাতির উন্নতি সম্ভব।</a:t>
            </a:r>
          </a:p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597404"/>
            <a:ext cx="10515600" cy="8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কিশোর অপরাধ প্রতিরোধের উপায়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72192" y="0"/>
            <a:ext cx="11619807" cy="70159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ভ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 পরিণতি উপলব্ধি করে আমাদের সকলের উচিত কিশোরদের অন্ধকার থেকে আলোর জগতে ফিরি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আনা। কিশোর অপরাধ সৃষ্টিতে শুধু কিশোররাই দা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য়ী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এজন্য দা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পরিবর্তনশীল সমাজ ব্যবস্থা, পারিবারিক, সামাজিক, অর্থনৈতিক ও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অবস্থা। তাই সরকারি প্রচেষ্টা ও আইন-শৃঙ্খলা রক্ষাকারী প্রতিষ্ঠানের পাশাপাশি সবাইকে এগি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আসতে হবে। কিশোর অপরাধ মোকাবিলা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নিম্নোক্ত পদক্ষেপ নে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যেতে পারে-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কিশোর অপরাধ মোকাবিলা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 এ সম্পর্কে বিস্তারিত তথ্য জেনে কার্যকর পদক্ষেপ নিতে হবে।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কিশোরদের সুষ্ঠু আবেগী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বুদ্ধিবৃত্তিক বিকাশে যত্নবান হতে হবে।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সুবিধাবঞ্চিত ও দরিদ্র শিশু কিশোরদের জন্য সুশিক্ষার ব্যবস্থা করতে হবে।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শিশু-কিশোরদের মানসিক বিকাশে পিতামাতাকে বিশেষ নজর রাখতে হবে। আধুনিক দৃষ্টিভঙ্গিতে সন্তানের ভালোলাগার ও মন্দলাগাকে বিচার করতে হবে।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কিশোরের সুষ্ঠু সামাজিকীকরণের জন্য গঠনমূলক পারিবারিক, সামাজিক ও শিক্ষা প্রতিষ্ঠানের পরিবেশ সৃষ্টি করতে হবে।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দেশে পর্যাপ্ত কিশোর অপরাধ সংশোধন কেন্দ্র গ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ড়ে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তুলতে হবে।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স্বেচ্ছাসেবী প্রতিষ্ঠান ও গণমাধ্যমগুলো শিশুর মানসিক বিকাশের উপযোগী কার্যক্রম ও অনুষ্ঠান পরিচালনা করতে পারে।</a:t>
            </a: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96" y="332509"/>
            <a:ext cx="5985164" cy="1147157"/>
          </a:xfrm>
        </p:spPr>
        <p:txBody>
          <a:bodyPr>
            <a:normAutofit fontScale="90000"/>
          </a:bodyPr>
          <a:lstStyle/>
          <a:p>
            <a:r>
              <a:rPr lang="as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সংশোধনমূলক কার্যক্রম</a:t>
            </a:r>
            <a:br>
              <a:rPr lang="as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77441"/>
            <a:ext cx="12192000" cy="4638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কিশোর অপরাধ সংশোধনের জন্য বিভিন্ন কার্যক্রম চলমান আছে। বাংলাদেশে কিশোর অপরাধ সংশোধনের কার্যক্রম শুরু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সালে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Brostal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School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 মাধ্যমে। পরবর্তীতে ১৯৭৪ সালে কিশোর আদালত এবং টঙ্গীতে কিশোর সংশোধনী প্রতিষ্ঠান স্থাপিত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অপরাধীদের সংশোধনের জন্য কিশোর হাজত, প্রশিক্ষণ কেন্দ্র, প্রবেশন, প্যারোলসহ বিভিন্ন প্রতিষ্ঠান ও বিশেষ ব্যবস্থা প্রচলিত আছে। এসব প্রতিষ্ঠান ও ব্যবস্থার মূল লক্ষ্য শাস্তির পরিবর্তে সংশোধনের ওপর গুরুত্বারোপ করে অপরাধী কিশোরদের সমাজের মূল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ফিরি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আধুনিক ও বৈজ্ঞানিক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কিশোরদের সংশোধনের ব্যবস্থা করাই এ সকল কার্যক্রমের মূল লক্ষ্য।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55" y="0"/>
            <a:ext cx="4245431" cy="237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7" y="947652"/>
            <a:ext cx="12192000" cy="5910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।শিশু-কিশোরদের সঠিক মানষিক বিকাশের জন্য কী করা প্রয়োজন?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সারাক্ষণ পড়াশোনায় ব্যস্ত রাখা;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শিশুকে কঠোর শাসন করা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টেলিভিশন ও সংবাদপত্র থেকে দূরে রাখা;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পাড়া মহল্লায় পাঠাগার ও ব্যায়ামাগার নির্মান করা;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কীসের জন্য বাবা-মায়ের ভালোবাসা সন্তানদের জন্য গুরুত্বপূর্ণ?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বুদ্ধিমত্তা; 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 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 বোধ; 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যথাযথ বিকাশ লাভ;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পর্যাপ্ত চিত্তবিনোদনের সাথে কীসের সম্পর্ক রয়েছে?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হাঁসি-তামাসার; 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মানষিক প্রশান্তির; 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বেকারগ্রস্ততার 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ব্যাথা-বেদনার;</a:t>
            </a:r>
          </a:p>
        </p:txBody>
      </p:sp>
      <p:sp>
        <p:nvSpPr>
          <p:cNvPr id="4" name="Curved Up Ribbon 3"/>
          <p:cNvSpPr/>
          <p:nvPr/>
        </p:nvSpPr>
        <p:spPr>
          <a:xfrm>
            <a:off x="1933453" y="116379"/>
            <a:ext cx="8557848" cy="831273"/>
          </a:xfrm>
          <a:prstGeom prst="ellipseRibbon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064029" y="3258590"/>
            <a:ext cx="365760" cy="46551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424844" y="5552902"/>
            <a:ext cx="448887" cy="39901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7090754" y="4418215"/>
            <a:ext cx="390700" cy="39901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9380" y="0"/>
            <a:ext cx="12192000" cy="68829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অপ্রাপ্তবয়স্ক ছেলেমেয়েদের দ্বারা সংঘটিত অপরাধকে কী বলে?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অপরাধ;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ফৌজদারী অপরাধ;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অপরাধ; 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অপরাধ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দরিদ্র শিশু-কিশোররা কেন কিশোর অপরাধের দিকে ঝুকে পড়ে?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অভাবে; 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পরিবেশের অভাবে; 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অল্প বয়সে অর্থ উপার্জনে জড়িত হওয়ায়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অল্প বয়সে দরিদ্র হওয়ায়;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কিশোর অপরাধ প্রতিরোধ করা যায়-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 সচেতনতার মাধ্যমে;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উপযুক্ত শাস্তি প্রদানের মাধ্যমে;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 অবস্থার উন্নয়নের মাধ্যমে;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নিচের কোনটি সঠিক?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ii;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ii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iii;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iii;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180408" y="615142"/>
            <a:ext cx="432262" cy="4322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4372494" y="5652653"/>
            <a:ext cx="432262" cy="4322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339836" y="1778921"/>
            <a:ext cx="432262" cy="43226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600200" y="855784"/>
            <a:ext cx="8335108" cy="1230923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35" y="3408218"/>
            <a:ext cx="11621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‘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প্রতিরোধে</a:t>
            </a:r>
            <a:r>
              <a:rPr lang="bn-IN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 অভিভাবকের </a:t>
            </a:r>
            <a:r>
              <a:rPr lang="bn-BD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প্রধান’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তোমার উত্তরের স্বপক্ষে যুক্তি দেখাও।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10" y="199851"/>
            <a:ext cx="8358688" cy="5099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02767" y="5238408"/>
            <a:ext cx="6145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r="1"/>
          <a:stretch/>
        </p:blipFill>
        <p:spPr>
          <a:xfrm>
            <a:off x="12192000" y="0"/>
            <a:ext cx="6096000" cy="6880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261" r="50146" b="-261"/>
          <a:stretch/>
        </p:blipFill>
        <p:spPr>
          <a:xfrm>
            <a:off x="-6025165" y="22109"/>
            <a:ext cx="6060140" cy="68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49843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50299 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90945" y="2978686"/>
            <a:ext cx="11563004" cy="253218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প্রভাব ও প্রতিরোধ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042" y="747262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42" y="2207762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কি তা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প্রভাব সম্পর্কে বর্ণনা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প্রতিরোধের উপায়সমূহ চিহ্নিত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6022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88" y="220800"/>
            <a:ext cx="4727275" cy="4047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430873"/>
            <a:ext cx="12192000" cy="2245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বাংলাদেশ, ভারত ও শ্রীলঙ্কায় কিশোর অপরাধের বয়সসীমা ৭ থেকে ১৬ বছর নির্ধারণ করেছে।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থাইল্যান্ডে ৭ থেকে ১৮ বছর বয়সী কিশোরদের অপরাধমূলক কাজকে কিশোর অপরাধ বলা হয়।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জাপানে এ বয়সসীমা ১৪ থেকে ২০ বছর।</a:t>
            </a:r>
          </a:p>
          <a:p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7033" y="198958"/>
            <a:ext cx="2829465" cy="40797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অপ্রাপ্তবয়স্ক ছেলেমেয়ে বা কিশোরদের দ্বারা সংগঠিত বিভিন্ন ধরনের অপরাধকেই কিশোর অপরাধ বলা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99" y="198958"/>
            <a:ext cx="3813962" cy="4069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07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       কিশোর অপরাধের ধরণ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352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08726"/>
            <a:ext cx="12192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জুয়াখেলা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			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স্কুল পলায়ন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চুরি করা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খুন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বাড়ি থেকে পালানো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পরীক্ষায় নকল করা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বিদ্যালয় বা পথেঘাটে উচ্ছৃংখল আচরণ,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পকেটমারা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মারপিট করা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বোমাবাজি করা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গাড়ি ভাংচুর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নারী নির্যাতন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অশোভন ছবি দেখা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মাদক গ্রহণ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3276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5217-2099-dru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435" y="761999"/>
            <a:ext cx="7343050" cy="54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7584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129" y="1061278"/>
            <a:ext cx="38862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1357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কিশোর অপরাধের কারণ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4133" y="5388113"/>
            <a:ext cx="908719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আমাদের দেশের কিশোর অপরাধের অন্যতম কারণ দারিদ্রতা।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69" y="1061278"/>
            <a:ext cx="47698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078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04" y="761999"/>
            <a:ext cx="4114800" cy="43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0232" y="5129289"/>
            <a:ext cx="1206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পিতামাতার দাম্পত্য কলহ, বিবাহ বিচ্ছেদ কিশোর কিশোরীদের    অপরাধ প্রবন করে তোলে।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157" y="761999"/>
            <a:ext cx="4038600" cy="43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0232" y="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কিশোর অপরাধের কারণ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21082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1315</Words>
  <Application>Microsoft Office PowerPoint</Application>
  <PresentationFormat>Widescreen</PresentationFormat>
  <Paragraphs>146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কিশোর অপরাধের কারণ </vt:lpstr>
      <vt:lpstr>PowerPoint Presentation</vt:lpstr>
      <vt:lpstr>কিশোর অপরাধীরা অনেক সময় মাদকাসক্তি ও অন্যান্য খারাপ অভ্যাসের সঙ্গে জড়িত থাকে।</vt:lpstr>
      <vt:lpstr>PowerPoint Presentation</vt:lpstr>
      <vt:lpstr>বখাটে কিশোরদের অন্যায় প্রস্তাবে সাড়া না দিলে তারা মেয়েদের অপহরণ,শারীরিক নির্যাতন বা তাদের উপর এসিড নিক্ষেপ করে।এসব বখাটের উৎপাতে অনেক ছাত্রীর পড়ালেখা বন্ধ হয়ে যায়।</vt:lpstr>
      <vt:lpstr>কিশোর অপরাধীরা দলবেধে ডাকাতি এবং ব্যবসায়ীদের কাছ থেকে জোরপুর্বক চাঁদা আদায় করে এবং অনেক সময় খুন পর্যন্ত করে।</vt:lpstr>
      <vt:lpstr>কিশোর অপরাধীরা ট্রেনের টিকিট না কেটেই ট্রেনভ্রমণ করে থাকে।</vt:lpstr>
      <vt:lpstr>বাংলাদেশের শহর ও গ্রামে সর্বত্রই কিশোর অপরাধীদের দ্বারা মেয়েরা উত্যক্ত হইয়।তারা মেয়েদের প্রতি অশ্লীল ও অশোভন উক্তি করে।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কিশোর অপরাধ প্রতিরোধে-</vt:lpstr>
      <vt:lpstr>PowerPoint Presentation</vt:lpstr>
      <vt:lpstr>PowerPoint Presentation</vt:lpstr>
      <vt:lpstr>PowerPoint Presentation</vt:lpstr>
      <vt:lpstr>কিশোর অপরাধ প্রতিরোধে-</vt:lpstr>
      <vt:lpstr>PowerPoint Presentation</vt:lpstr>
      <vt:lpstr>কিশোর অপরাধ প্রতিরোধের উপায় </vt:lpstr>
      <vt:lpstr>PowerPoint Presentation</vt:lpstr>
      <vt:lpstr>বাংলাদেশে সংশোধনমূলক কার্যক্রম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221</cp:revision>
  <dcterms:created xsi:type="dcterms:W3CDTF">2018-09-15T05:10:38Z</dcterms:created>
  <dcterms:modified xsi:type="dcterms:W3CDTF">2020-06-24T12:06:30Z</dcterms:modified>
</cp:coreProperties>
</file>