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82" r:id="rId16"/>
    <p:sldId id="272" r:id="rId17"/>
    <p:sldId id="273" r:id="rId18"/>
    <p:sldId id="275" r:id="rId19"/>
    <p:sldId id="276" r:id="rId20"/>
    <p:sldId id="281" r:id="rId21"/>
    <p:sldId id="279" r:id="rId22"/>
    <p:sldId id="280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CB982-4CAA-4223-A176-331F85309A00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314FC-F32A-43DE-8925-121B63F27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10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14FC-F32A-43DE-8925-121B63F27E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70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CE6C9-5E72-4E5E-B8F6-55130EA23D0E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F13339-4142-49B9-8972-D4703C805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53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CE6C9-5E72-4E5E-B8F6-55130EA23D0E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F13339-4142-49B9-8972-D4703C805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42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CE6C9-5E72-4E5E-B8F6-55130EA23D0E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F13339-4142-49B9-8972-D4703C805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80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CE6C9-5E72-4E5E-B8F6-55130EA23D0E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F13339-4142-49B9-8972-D4703C805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33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CE6C9-5E72-4E5E-B8F6-55130EA23D0E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F13339-4142-49B9-8972-D4703C805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85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CE6C9-5E72-4E5E-B8F6-55130EA23D0E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F13339-4142-49B9-8972-D4703C805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1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CE6C9-5E72-4E5E-B8F6-55130EA23D0E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F13339-4142-49B9-8972-D4703C805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CE6C9-5E72-4E5E-B8F6-55130EA23D0E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F13339-4142-49B9-8972-D4703C805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84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CE6C9-5E72-4E5E-B8F6-55130EA23D0E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F13339-4142-49B9-8972-D4703C805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06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CE6C9-5E72-4E5E-B8F6-55130EA23D0E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F13339-4142-49B9-8972-D4703C805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70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CE6C9-5E72-4E5E-B8F6-55130EA23D0E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F13339-4142-49B9-8972-D4703C805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5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mailto:avijit09011988@gmail.com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7035800"/>
          </a:xfrm>
          <a:prstGeom prst="frame">
            <a:avLst>
              <a:gd name="adj1" fmla="val 2572"/>
            </a:avLst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69862" y="6591300"/>
            <a:ext cx="11852275" cy="2667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bn-IN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</a:t>
            </a:r>
            <a:r>
              <a:rPr lang="bn-IN" sz="16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কুমার মন্ডল,সহকারী শিক্ষক(বাংলা)বঙ্গবাসী মাধ্যমিক বিদ্যালয়,খালিশপুর,খুলনা</a:t>
            </a:r>
            <a:r>
              <a:rPr lang="bn-IN" sz="16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 ফোন নং-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01766-994241/01976-994241.Email-</a:t>
            </a:r>
            <a:r>
              <a:rPr lang="en-US" sz="16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avijit09011988@gmail.com</a:t>
            </a:r>
            <a:r>
              <a:rPr lang="bn-IN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>
            <a:off x="0" y="0"/>
            <a:ext cx="520700" cy="8382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5400000">
            <a:off x="11537950" y="-95250"/>
            <a:ext cx="558800" cy="7493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 userDrawn="1"/>
        </p:nvSpPr>
        <p:spPr>
          <a:xfrm rot="16200000">
            <a:off x="158750" y="6350000"/>
            <a:ext cx="520700" cy="8382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 userDrawn="1"/>
        </p:nvSpPr>
        <p:spPr>
          <a:xfrm rot="10800000">
            <a:off x="11620499" y="6413500"/>
            <a:ext cx="571500" cy="6223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63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9.jpg"/><Relationship Id="rId7" Type="http://schemas.openxmlformats.org/officeDocument/2006/relationships/image" Target="../media/image42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image" Target="../media/image21.jpg"/><Relationship Id="rId4" Type="http://schemas.openxmlformats.org/officeDocument/2006/relationships/image" Target="../media/image40.jpg"/><Relationship Id="rId9" Type="http://schemas.openxmlformats.org/officeDocument/2006/relationships/image" Target="../media/image4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fif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91071" y="218362"/>
            <a:ext cx="11737072" cy="6344979"/>
            <a:chOff x="191071" y="218362"/>
            <a:chExt cx="11737072" cy="634497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077" y="218362"/>
              <a:ext cx="4763066" cy="634497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071" y="218362"/>
              <a:ext cx="6974006" cy="6344979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368490" y="1793981"/>
            <a:ext cx="1170977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শুভেচ্ছা</a:t>
            </a:r>
            <a:endParaRPr lang="en-US" sz="8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62"/>
          <a:stretch/>
        </p:blipFill>
        <p:spPr>
          <a:xfrm>
            <a:off x="191071" y="167761"/>
            <a:ext cx="5991365" cy="66805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1"/>
          <a:stretch/>
        </p:blipFill>
        <p:spPr>
          <a:xfrm>
            <a:off x="6182436" y="158102"/>
            <a:ext cx="5895833" cy="669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4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39263" y="677842"/>
            <a:ext cx="4614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বিপুলা পৃথিবী, প্রসারিত পথ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,</a:t>
            </a:r>
            <a:endParaRPr lang="bn-IN" sz="36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39263" y="1274761"/>
            <a:ext cx="4614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যাত্রীরা সেই 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পথে,</a:t>
            </a:r>
            <a:endParaRPr lang="bn-IN" sz="36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9263" y="1755382"/>
            <a:ext cx="4723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চ</a:t>
            </a:r>
            <a:r>
              <a:rPr lang="bn-IN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লে কর্মের আহবানে কোন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39263" y="2236003"/>
            <a:ext cx="4723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অনন্ত কাল হতে </a:t>
            </a:r>
            <a:endParaRPr lang="en-US" sz="36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36" y="4885898"/>
            <a:ext cx="2476500" cy="13777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996" y="4885896"/>
            <a:ext cx="2252488" cy="13777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603" y="4885897"/>
            <a:ext cx="2444167" cy="13777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889" y="4885897"/>
            <a:ext cx="2553348" cy="13777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02074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1697" y="641446"/>
            <a:ext cx="4663884" cy="1329058"/>
            <a:chOff x="941697" y="641446"/>
            <a:chExt cx="4663884" cy="1329058"/>
          </a:xfrm>
        </p:grpSpPr>
        <p:sp>
          <p:nvSpPr>
            <p:cNvPr id="8" name="Rectangle 7"/>
            <p:cNvSpPr/>
            <p:nvPr/>
          </p:nvSpPr>
          <p:spPr>
            <a:xfrm>
              <a:off x="941697" y="641446"/>
              <a:ext cx="46092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3600" dirty="0">
                  <a:latin typeface="NikoshBAN" pitchFamily="2" charset="0"/>
                  <a:cs typeface="NikoshBAN" pitchFamily="2" charset="0"/>
                </a:rPr>
                <a:t>মানব জীবন শ্রেষ্ঠ , কঠোর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991422" y="1324173"/>
              <a:ext cx="461415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3600" dirty="0">
                  <a:latin typeface="NikoshBAN" pitchFamily="2" charset="0"/>
                  <a:cs typeface="NikoshBAN" pitchFamily="2" charset="0"/>
                </a:rPr>
                <a:t>কর্মে সে মহীয়ান </a:t>
              </a:r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, </a:t>
              </a:r>
              <a:endParaRPr lang="bn-IN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36830" y="1970504"/>
            <a:ext cx="4641455" cy="1292662"/>
            <a:chOff x="936830" y="1970504"/>
            <a:chExt cx="4641455" cy="1292662"/>
          </a:xfrm>
        </p:grpSpPr>
        <p:sp>
          <p:nvSpPr>
            <p:cNvPr id="10" name="Rectangle 9"/>
            <p:cNvSpPr/>
            <p:nvPr/>
          </p:nvSpPr>
          <p:spPr>
            <a:xfrm>
              <a:off x="964126" y="1970504"/>
              <a:ext cx="461415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3600" dirty="0">
                  <a:latin typeface="NikoshBAN" pitchFamily="2" charset="0"/>
                  <a:cs typeface="NikoshBAN" pitchFamily="2" charset="0"/>
                </a:rPr>
                <a:t>সংগ্রামে আর সাহসে প্রজ্ঞা 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36830" y="2616835"/>
              <a:ext cx="461415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3600" dirty="0">
                  <a:latin typeface="NikoshBAN" pitchFamily="2" charset="0"/>
                  <a:cs typeface="NikoshBAN" pitchFamily="2" charset="0"/>
                </a:rPr>
                <a:t>আলোকে দীপ্তিমান ।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22" y="3796637"/>
            <a:ext cx="2971800" cy="234314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138" y="3755728"/>
            <a:ext cx="2847975" cy="238405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40745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42030" y="80896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পায়ের তলায় মাটিতে, আকাশে,</a:t>
            </a:r>
          </a:p>
          <a:p>
            <a:r>
              <a:rPr lang="en-US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IN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সমুখে, সিন্ধু জলে</a:t>
            </a:r>
          </a:p>
          <a:p>
            <a:r>
              <a:rPr lang="bn-IN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বিজয় কেতন উড়ায়ে মানুষ</a:t>
            </a:r>
          </a:p>
          <a:p>
            <a:r>
              <a:rPr lang="en-US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IN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চলিয়াছে দলে দলে ।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8" y="4189863"/>
            <a:ext cx="3087806" cy="208547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696" y="4189863"/>
            <a:ext cx="2914650" cy="208547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568" y="4189863"/>
            <a:ext cx="3028950" cy="208547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204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6" r="5451"/>
          <a:stretch/>
        </p:blipFill>
        <p:spPr>
          <a:xfrm>
            <a:off x="753053" y="1348630"/>
            <a:ext cx="4516723" cy="3278789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370162" y="309884"/>
            <a:ext cx="3799228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 </a:t>
            </a:r>
          </a:p>
        </p:txBody>
      </p:sp>
      <p:sp>
        <p:nvSpPr>
          <p:cNvPr id="5" name="Rectangle 4"/>
          <p:cNvSpPr/>
          <p:nvPr/>
        </p:nvSpPr>
        <p:spPr>
          <a:xfrm>
            <a:off x="434399" y="4858252"/>
            <a:ext cx="4667535" cy="1569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সাম্য </a:t>
            </a:r>
          </a:p>
          <a:p>
            <a:pPr algn="ctr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সুফিয়া কামাল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60208" y="426269"/>
            <a:ext cx="4589876" cy="600164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শতেকের </a:t>
            </a:r>
            <a:r>
              <a:rPr lang="bn-IN" sz="2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সাথে শতেক হস্ত</a:t>
            </a:r>
          </a:p>
          <a:p>
            <a:pPr algn="ctr"/>
            <a:r>
              <a:rPr lang="bn-IN" sz="2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              মিলায়ে একত্রিত</a:t>
            </a:r>
          </a:p>
          <a:p>
            <a:pPr algn="ctr"/>
            <a:r>
              <a:rPr lang="bn-IN" sz="2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সব দেশে সব কালে কালে সবে</a:t>
            </a:r>
          </a:p>
          <a:p>
            <a:pPr algn="ctr"/>
            <a:r>
              <a:rPr lang="bn-IN" sz="2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               হয়েছে সমুন্নত ।</a:t>
            </a:r>
            <a:endParaRPr lang="en-US" sz="24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বিপুলা পৃথিবী, প্রসারিত পথ,</a:t>
            </a:r>
          </a:p>
          <a:p>
            <a:pPr algn="ctr"/>
            <a:r>
              <a:rPr lang="bn-IN" sz="2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             যাত্রীরা সেই পথে,</a:t>
            </a:r>
          </a:p>
          <a:p>
            <a:pPr algn="ctr"/>
            <a:r>
              <a:rPr lang="en-US" sz="2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চ</a:t>
            </a:r>
            <a:r>
              <a:rPr lang="bn-IN" sz="2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লে কর্মের আহবানে কোন</a:t>
            </a:r>
          </a:p>
          <a:p>
            <a:pPr algn="ctr"/>
            <a:r>
              <a:rPr lang="en-US" sz="2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IN" sz="2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অনন্ত কাল হতে </a:t>
            </a:r>
            <a:endParaRPr lang="en-US" sz="24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মানব জীবন শ্রেষ্ঠ , কঠোর</a:t>
            </a:r>
          </a:p>
          <a:p>
            <a:pPr algn="ctr"/>
            <a:r>
              <a:rPr lang="en-US" sz="2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IN" sz="2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কর্মে সে মহীয়ান ,</a:t>
            </a:r>
          </a:p>
          <a:p>
            <a:pPr algn="ctr"/>
            <a:r>
              <a:rPr lang="bn-IN" sz="2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সংগ্রামে আর সাহসে প্রজ্ঞা </a:t>
            </a:r>
          </a:p>
          <a:p>
            <a:pPr algn="ctr"/>
            <a:r>
              <a:rPr lang="en-US" sz="2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sz="2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আলোকে দীপ্তিমান ।</a:t>
            </a:r>
            <a:endParaRPr lang="en-US" sz="24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পায়ের তলায় মাটিতে, আকাশে,</a:t>
            </a:r>
          </a:p>
          <a:p>
            <a:pPr algn="ctr"/>
            <a:r>
              <a:rPr lang="en-US" sz="2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IN" sz="2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সমুখে, সিন্ধু জলে</a:t>
            </a:r>
          </a:p>
          <a:p>
            <a:pPr algn="ctr"/>
            <a:r>
              <a:rPr lang="bn-IN" sz="2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বিজয় কেতন উড়ায়ে মানুষ</a:t>
            </a:r>
          </a:p>
          <a:p>
            <a:pPr algn="ctr"/>
            <a:r>
              <a:rPr lang="en-US" sz="2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IN" sz="2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চলিয়াছে দলে দলে ।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495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2810" y="309380"/>
            <a:ext cx="6537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নতুন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শব্দার্থগুলোর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 জেনে নেই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9701" y="1467270"/>
            <a:ext cx="2471862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শতক </a:t>
            </a:r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7212" y="2664283"/>
            <a:ext cx="4154610" cy="707886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অতিশয় উঁচু ।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6054" y="3821372"/>
            <a:ext cx="2471862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বিপুল  </a:t>
            </a:r>
            <a:r>
              <a:rPr lang="en-US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7212" y="3935637"/>
            <a:ext cx="4154610" cy="707886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বিশাল।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7212" y="5337840"/>
            <a:ext cx="4154610" cy="707886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বিস্তার লাভ করেছে এমন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47212" y="1392929"/>
            <a:ext cx="4154610" cy="707886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একশত  ।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6054" y="2601927"/>
            <a:ext cx="2471862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সমুন্নত </a:t>
            </a:r>
            <a:endParaRPr lang="en-US" sz="4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9701" y="5342140"/>
            <a:ext cx="2471862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প্রসারিত   </a:t>
            </a:r>
            <a:r>
              <a:rPr lang="en-US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964" y="1386447"/>
            <a:ext cx="2566063" cy="85026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963" y="2531046"/>
            <a:ext cx="2566063" cy="9112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963" y="3695639"/>
            <a:ext cx="2566063" cy="94788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962" y="5339989"/>
            <a:ext cx="2566063" cy="77374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619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8" grpId="0" animBg="1"/>
      <p:bldP spid="9" grpId="0" animBg="1"/>
      <p:bldP spid="11" grpId="0" animBg="1"/>
      <p:bldP spid="17" grpId="0" animBg="1"/>
      <p:bldP spid="19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2810" y="309380"/>
            <a:ext cx="6537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নতুন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শব্দার্থগুলোর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 জেনে নেই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9701" y="1467270"/>
            <a:ext cx="2471862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দীপ্তিমান  </a:t>
            </a:r>
            <a:endParaRPr lang="en-US" sz="4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7212" y="2664283"/>
            <a:ext cx="4154610" cy="707886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সুমহান ।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6054" y="3821372"/>
            <a:ext cx="2471862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কেতন </a:t>
            </a:r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7212" y="3935637"/>
            <a:ext cx="4154610" cy="707886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পতাকা  ।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7212" y="5337840"/>
            <a:ext cx="4154610" cy="707886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সুমদ্র বা সাগর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47212" y="1392929"/>
            <a:ext cx="4154610" cy="707886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উজ্জ্বল ।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6054" y="2601927"/>
            <a:ext cx="2471862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মহীয়ান </a:t>
            </a:r>
            <a:endParaRPr lang="en-US" sz="4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9701" y="5342140"/>
            <a:ext cx="2471862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সিন্ধু     </a:t>
            </a:r>
            <a:r>
              <a:rPr lang="en-US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67" y="2603597"/>
            <a:ext cx="2740641" cy="70708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67" y="1444837"/>
            <a:ext cx="2740641" cy="76944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458" y="3821372"/>
            <a:ext cx="2762250" cy="82215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458" y="5304912"/>
            <a:ext cx="2762250" cy="77374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4918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1" grpId="0" animBg="1"/>
      <p:bldP spid="17" grpId="0" animBg="1"/>
      <p:bldP spid="19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217956" y="539191"/>
            <a:ext cx="9889685" cy="5437589"/>
            <a:chOff x="802320" y="497627"/>
            <a:chExt cx="9889685" cy="543758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2102" y="1612155"/>
              <a:ext cx="5067940" cy="3082674"/>
            </a:xfrm>
            <a:prstGeom prst="rect">
              <a:avLst/>
            </a:prstGeom>
            <a:ln w="38100" cap="sq" cmpd="thickThin">
              <a:solidFill>
                <a:schemeClr val="tx1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6D4E8B2E-4F62-406A-BCB8-2561B52A8595}"/>
                </a:ext>
              </a:extLst>
            </p:cNvPr>
            <p:cNvSpPr/>
            <p:nvPr/>
          </p:nvSpPr>
          <p:spPr>
            <a:xfrm>
              <a:off x="2602103" y="497627"/>
              <a:ext cx="5067940" cy="76944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জোড়ায় কাজ 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02320" y="5274379"/>
              <a:ext cx="9889685" cy="660837"/>
            </a:xfrm>
            <a:prstGeom prst="rect">
              <a:avLst/>
            </a:prstGeom>
            <a:ln w="15875" cmpd="thickThin">
              <a:solidFill>
                <a:srgbClr val="009900"/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0" indent="-571500">
                <a:buFont typeface="Wingdings" pitchFamily="2" charset="2"/>
                <a:buChar char="v"/>
              </a:pPr>
              <a:r>
                <a:rPr lang="bn-IN" sz="40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মহীয়ান </a:t>
              </a:r>
              <a:r>
                <a:rPr lang="bn-IN" sz="4000" dirty="0" smtClean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সিন্ধু,</a:t>
              </a:r>
              <a:r>
                <a:rPr lang="bn-IN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dirty="0" smtClean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কেতন</a:t>
              </a:r>
              <a:r>
                <a:rPr lang="bn-IN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শব্দ</a:t>
              </a:r>
              <a:r>
                <a: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দিয়ে</a:t>
              </a:r>
              <a:r>
                <a: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২টি </a:t>
              </a:r>
              <a:r>
                <a:rPr lang="en-US" sz="4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বাক্য</a:t>
              </a:r>
              <a:r>
                <a: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লিখ</a:t>
              </a:r>
              <a:r>
                <a: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111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04566" y="426269"/>
            <a:ext cx="4589876" cy="600164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শতেকের </a:t>
            </a:r>
            <a:r>
              <a:rPr lang="bn-IN" sz="2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সাথে শতেক হস্ত</a:t>
            </a:r>
          </a:p>
          <a:p>
            <a:pPr algn="ctr"/>
            <a:r>
              <a:rPr lang="bn-IN" sz="2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              মিলায়ে একত্রিত</a:t>
            </a:r>
          </a:p>
          <a:p>
            <a:pPr algn="ctr"/>
            <a:r>
              <a:rPr lang="bn-IN" sz="2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সব দেশে সব কালে কালে সবে</a:t>
            </a:r>
          </a:p>
          <a:p>
            <a:pPr algn="ctr"/>
            <a:r>
              <a:rPr lang="bn-IN" sz="2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               হয়েছে সমুন্নত ।</a:t>
            </a:r>
            <a:endParaRPr lang="en-US" sz="24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বিপুলা পৃথিবী, প্রসারিত পথ,</a:t>
            </a:r>
          </a:p>
          <a:p>
            <a:pPr algn="ctr"/>
            <a:r>
              <a:rPr lang="bn-IN" sz="2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             যাত্রীরা সেই পথে,</a:t>
            </a:r>
          </a:p>
          <a:p>
            <a:pPr algn="ctr"/>
            <a:r>
              <a:rPr lang="en-US" sz="2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চ</a:t>
            </a:r>
            <a:r>
              <a:rPr lang="bn-IN" sz="2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লে কর্মের আহবানে কোন</a:t>
            </a:r>
          </a:p>
          <a:p>
            <a:pPr algn="ctr"/>
            <a:r>
              <a:rPr lang="en-US" sz="2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IN" sz="2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অনন্ত কাল হতে </a:t>
            </a:r>
            <a:endParaRPr lang="en-US" sz="24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মানব জীবন শ্রেষ্ঠ , কঠোর</a:t>
            </a:r>
          </a:p>
          <a:p>
            <a:pPr algn="ctr"/>
            <a:r>
              <a:rPr lang="en-US" sz="2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IN" sz="2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কর্মে সে মহীয়ান ,</a:t>
            </a:r>
          </a:p>
          <a:p>
            <a:pPr algn="ctr"/>
            <a:r>
              <a:rPr lang="bn-IN" sz="2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সংগ্রামে আর সাহসে প্রজ্ঞা </a:t>
            </a:r>
          </a:p>
          <a:p>
            <a:pPr algn="ctr"/>
            <a:r>
              <a:rPr lang="en-US" sz="2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sz="2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আলোকে দীপ্তিমান ।</a:t>
            </a:r>
            <a:endParaRPr lang="en-US" sz="24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পায়ের তলায় মাটিতে, আকাশে,</a:t>
            </a:r>
          </a:p>
          <a:p>
            <a:pPr algn="ctr"/>
            <a:r>
              <a:rPr lang="en-US" sz="2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IN" sz="2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সমুখে, সিন্ধু জলে</a:t>
            </a:r>
          </a:p>
          <a:p>
            <a:pPr algn="ctr"/>
            <a:r>
              <a:rPr lang="bn-IN" sz="2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বিজয় কেতন উড়ায়ে মানুষ</a:t>
            </a:r>
          </a:p>
          <a:p>
            <a:pPr algn="ctr"/>
            <a:r>
              <a:rPr lang="en-US" sz="2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IN" sz="2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চলিয়াছে দলে দলে ।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202994" y="644636"/>
            <a:ext cx="6352168" cy="5783276"/>
            <a:chOff x="5202994" y="644636"/>
            <a:chExt cx="6352168" cy="578327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2994" y="644637"/>
              <a:ext cx="2905125" cy="1184167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6913" y="644636"/>
              <a:ext cx="2894121" cy="1184167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2996" y="2129059"/>
              <a:ext cx="2905125" cy="114641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0987" y="2033521"/>
              <a:ext cx="2924175" cy="125559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2994" y="3495330"/>
              <a:ext cx="2905125" cy="119950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6913" y="3495330"/>
              <a:ext cx="2938249" cy="1308679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1093" y="4926650"/>
              <a:ext cx="2828925" cy="1501262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6913" y="5049482"/>
              <a:ext cx="2938249" cy="137843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22690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4156" y="536121"/>
            <a:ext cx="5336275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ln w="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138" y="2006116"/>
            <a:ext cx="5336275" cy="2815265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18363" y="5801575"/>
            <a:ext cx="11764371" cy="660837"/>
          </a:xfrm>
          <a:prstGeom prst="rect">
            <a:avLst/>
          </a:prstGeom>
          <a:ln w="15875" cmpd="thickThin">
            <a:solidFill>
              <a:schemeClr val="tx1"/>
            </a:solidFill>
            <a:prstDash val="lgDashDotDot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itchFamily="2" charset="2"/>
              <a:buChar char="v"/>
            </a:pPr>
            <a:r>
              <a:rPr lang="bn-IN" sz="3200" b="1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–ব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র্ণ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–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গোত্র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–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ভেদে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সম্প্রীতি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সহমর্মিতাবোধ সৃষ্টি করতে হবে কেনো? </a:t>
            </a:r>
            <a:r>
              <a:rPr lang="bn-IN" sz="3600" b="1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52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5337" y="280484"/>
            <a:ext cx="5336275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800" dirty="0">
              <a:ln w="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29790" y="1227778"/>
            <a:ext cx="719548" cy="1336456"/>
            <a:chOff x="0" y="823517"/>
            <a:chExt cx="719548" cy="102792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2" name="Chevron 11"/>
            <p:cNvSpPr/>
            <p:nvPr/>
          </p:nvSpPr>
          <p:spPr>
            <a:xfrm rot="5400000">
              <a:off x="-154189" y="977706"/>
              <a:ext cx="1027926" cy="719548"/>
            </a:xfrm>
            <a:prstGeom prst="chevron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vron 4"/>
            <p:cNvSpPr/>
            <p:nvPr/>
          </p:nvSpPr>
          <p:spPr>
            <a:xfrm>
              <a:off x="0" y="1183291"/>
              <a:ext cx="719548" cy="3083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29790" y="2185582"/>
            <a:ext cx="719548" cy="1228705"/>
            <a:chOff x="0" y="823517"/>
            <a:chExt cx="719548" cy="1027926"/>
          </a:xfrm>
          <a:solidFill>
            <a:schemeClr val="accent4">
              <a:lumMod val="75000"/>
            </a:schemeClr>
          </a:solidFill>
        </p:grpSpPr>
        <p:sp>
          <p:nvSpPr>
            <p:cNvPr id="18" name="Chevron 17"/>
            <p:cNvSpPr/>
            <p:nvPr/>
          </p:nvSpPr>
          <p:spPr>
            <a:xfrm rot="5400000">
              <a:off x="-154189" y="977706"/>
              <a:ext cx="1027926" cy="719548"/>
            </a:xfrm>
            <a:prstGeom prst="chevron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hevron 4"/>
            <p:cNvSpPr/>
            <p:nvPr/>
          </p:nvSpPr>
          <p:spPr>
            <a:xfrm>
              <a:off x="0" y="1183291"/>
              <a:ext cx="719548" cy="3083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/>
            </a:p>
          </p:txBody>
        </p:sp>
      </p:grpSp>
      <p:sp>
        <p:nvSpPr>
          <p:cNvPr id="24" name="Chevron 23"/>
          <p:cNvSpPr/>
          <p:nvPr/>
        </p:nvSpPr>
        <p:spPr>
          <a:xfrm rot="5400000">
            <a:off x="496742" y="3283756"/>
            <a:ext cx="1185645" cy="719548"/>
          </a:xfrm>
          <a:prstGeom prst="chevr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9" name="Group 28"/>
          <p:cNvGrpSpPr/>
          <p:nvPr/>
        </p:nvGrpSpPr>
        <p:grpSpPr>
          <a:xfrm>
            <a:off x="729790" y="3937286"/>
            <a:ext cx="719548" cy="1163704"/>
            <a:chOff x="0" y="823517"/>
            <a:chExt cx="719548" cy="1027926"/>
          </a:xfrm>
        </p:grpSpPr>
        <p:sp>
          <p:nvSpPr>
            <p:cNvPr id="30" name="Chevron 29"/>
            <p:cNvSpPr/>
            <p:nvPr/>
          </p:nvSpPr>
          <p:spPr>
            <a:xfrm rot="5400000">
              <a:off x="-154189" y="977706"/>
              <a:ext cx="1027926" cy="719548"/>
            </a:xfrm>
            <a:prstGeom prst="chevron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Chevron 4"/>
            <p:cNvSpPr/>
            <p:nvPr/>
          </p:nvSpPr>
          <p:spPr>
            <a:xfrm>
              <a:off x="0" y="1183291"/>
              <a:ext cx="719548" cy="3083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29790" y="4759352"/>
            <a:ext cx="719548" cy="1188876"/>
            <a:chOff x="0" y="823517"/>
            <a:chExt cx="719548" cy="1027926"/>
          </a:xfrm>
          <a:blipFill>
            <a:blip r:embed="rId3"/>
            <a:tile tx="0" ty="0" sx="100000" sy="100000" flip="none" algn="tl"/>
          </a:blipFill>
        </p:grpSpPr>
        <p:sp>
          <p:nvSpPr>
            <p:cNvPr id="36" name="Chevron 35"/>
            <p:cNvSpPr/>
            <p:nvPr/>
          </p:nvSpPr>
          <p:spPr>
            <a:xfrm rot="5400000">
              <a:off x="-154189" y="977706"/>
              <a:ext cx="1027926" cy="719548"/>
            </a:xfrm>
            <a:prstGeom prst="chevron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Chevron 4"/>
            <p:cNvSpPr/>
            <p:nvPr/>
          </p:nvSpPr>
          <p:spPr>
            <a:xfrm>
              <a:off x="0" y="1183291"/>
              <a:ext cx="719548" cy="3083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8461612" y="1450886"/>
            <a:ext cx="3411940" cy="5847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সমতা 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449338" y="1411759"/>
            <a:ext cx="6384476" cy="5847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সাম্য শব্দটির অর্থ কী ? 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49338" y="2283689"/>
            <a:ext cx="6384476" cy="5847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যাত্রীরা কিসের আহ্বানে চলে? 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449338" y="3142776"/>
            <a:ext cx="6384476" cy="5847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কোন জীবন কর্মে মহীয়ান? 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49338" y="4060878"/>
            <a:ext cx="6384476" cy="5847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পৃথিবীর প্রতিটি মহৎ কাজের পেছনে রয়েছে কী? 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449337" y="4830926"/>
            <a:ext cx="6384477" cy="5847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কবি সকলকে কী মেলাতে বলেছেন? 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461612" y="2283689"/>
            <a:ext cx="3411940" cy="5847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কর্মের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461612" y="3131852"/>
            <a:ext cx="3411940" cy="5847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মানব জীবন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461612" y="4056032"/>
            <a:ext cx="3411940" cy="5847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মানুষের সম্মিলিত প্রচেষ্টা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461612" y="4830926"/>
            <a:ext cx="3411940" cy="5847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হাতে হাত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09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1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8270" y="1543254"/>
            <a:ext cx="2402006" cy="2293449"/>
            <a:chOff x="1120738" y="1156592"/>
            <a:chExt cx="3246546" cy="273268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738" y="1156592"/>
              <a:ext cx="3246546" cy="273268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9087" y="1560406"/>
              <a:ext cx="1618513" cy="2016182"/>
            </a:xfrm>
            <a:prstGeom prst="ellipse">
              <a:avLst/>
            </a:prstGeom>
            <a:ln w="63500" cap="rnd">
              <a:solidFill>
                <a:srgbClr val="FF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619" y="4172720"/>
            <a:ext cx="1380904" cy="2111931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xmlns="" id="{A6F1E15F-5DE5-49A6-8072-4CCF652C8778}"/>
              </a:ext>
            </a:extLst>
          </p:cNvPr>
          <p:cNvSpPr txBox="1"/>
          <p:nvPr/>
        </p:nvSpPr>
        <p:spPr>
          <a:xfrm>
            <a:off x="238271" y="234614"/>
            <a:ext cx="1163458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7200" b="1" dirty="0" smtClean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37949" y="1543254"/>
            <a:ext cx="9134902" cy="229344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মন্ডল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(বাংলা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),এম এ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,বি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এড(১ম শ্রেণি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এড</a:t>
            </a: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বঙ্গবাসী মাধ্যমিক 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,খালিশপুর,খুলনা</a:t>
            </a:r>
            <a:endParaRPr lang="bn-BD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মোবাইলঃ০১৭৬৬-৯৯৪২৪১/০১৯৭৬-৯৯৪২৪১</a:t>
            </a:r>
          </a:p>
          <a:p>
            <a:r>
              <a:rPr lang="bn-BD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Email:avijit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09011988@gmail.com</a:t>
            </a:r>
            <a:endParaRPr lang="bn-BD" sz="14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37949" y="3998788"/>
            <a:ext cx="9134902" cy="24597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 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 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       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সপ্তম 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--  সাম্য </a:t>
            </a:r>
            <a:endParaRPr lang="bn-BD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র্থী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সংখ্যা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৪৫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</a:t>
            </a: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-    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 মিনিট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71" y="3998789"/>
            <a:ext cx="2402005" cy="2459798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02473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0688" y="381000"/>
            <a:ext cx="8077200" cy="101566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5" name="Rectangle 4"/>
          <p:cNvSpPr/>
          <p:nvPr/>
        </p:nvSpPr>
        <p:spPr>
          <a:xfrm>
            <a:off x="1767615" y="1551709"/>
            <a:ext cx="8077200" cy="6096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কবি সাম্য কবিতায় কত হাতের সাথে একত্রিত হতে বলেছেন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7615" y="2514600"/>
            <a:ext cx="4038600" cy="4572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হাজার হাত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58615" y="2514600"/>
            <a:ext cx="38862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পঞ্চাশ হাত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67615" y="3124200"/>
            <a:ext cx="40386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শতেক হাত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58615" y="3124200"/>
            <a:ext cx="38862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দুইশত হাত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1860" y="3886200"/>
            <a:ext cx="8077200" cy="6096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‘সাম্য’ কবিতায় মানবদেহের কোন অঙ্গের নাম আছে?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60688" y="4876800"/>
            <a:ext cx="40386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মাথা-বুক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51688" y="4876800"/>
            <a:ext cx="38862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কাঁধ- গলা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60688" y="5486400"/>
            <a:ext cx="40386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ঠোঁট- কান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51688" y="5486400"/>
            <a:ext cx="38862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হাত-পা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017456" y="259307"/>
            <a:ext cx="1760562" cy="11373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797056" y="3124200"/>
            <a:ext cx="488372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969006" y="5486400"/>
            <a:ext cx="488372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3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6330" y="381000"/>
            <a:ext cx="8614011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n w="3810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372299" y="232012"/>
            <a:ext cx="1596787" cy="6356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1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</a:t>
            </a:r>
            <a:endParaRPr lang="bn-IN" sz="10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ক্লিক</a:t>
            </a:r>
            <a:endParaRPr lang="en-US" sz="1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64314" y="1444040"/>
            <a:ext cx="8616027" cy="6096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‘সাম্য’ কবিতাটি পাঠের উদ্দেশ্য-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4314" y="2160004"/>
            <a:ext cx="8631071" cy="4572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শ্রেণিভেদে সকল মানুষের মধ্যে সৌহার্দের পরিবেশ সৃষ্টি করা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64315" y="2630049"/>
            <a:ext cx="8616026" cy="4572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সম্প্রীতির পরিবেশ সৃষ্টি করা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8939" y="3149594"/>
            <a:ext cx="8636446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iii.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সম্মিলিত শক্তি ও অসীম সাহস অর্জন করা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58938" y="3694646"/>
            <a:ext cx="8621403" cy="5334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58938" y="4332053"/>
            <a:ext cx="1870364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06559" y="4314334"/>
            <a:ext cx="2005446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74606" y="4341190"/>
            <a:ext cx="1929246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88307" y="4314334"/>
            <a:ext cx="2092036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i, ii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674246" y="4383334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66330" y="4863380"/>
            <a:ext cx="8629055" cy="5334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৪.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পৃথিবীর মহৎ কাজের পেছনে কোন সত্যটি প্রতিফলিত হয়েছে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58939" y="5515483"/>
            <a:ext cx="40386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সম্মিলিত প্রচেষ্টা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37361" y="5527431"/>
            <a:ext cx="384298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পারস্পরিক সহমর্মিতা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58939" y="6071826"/>
            <a:ext cx="40386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উদার মানসিকতা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37361" y="6088638"/>
            <a:ext cx="3858024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ভ্রাতৃত্ববোধ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611822" y="5508842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5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7FEEAD5-D925-4360-B66F-036D44CF0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2" r="14217"/>
          <a:stretch/>
        </p:blipFill>
        <p:spPr bwMode="auto">
          <a:xfrm>
            <a:off x="412535" y="363301"/>
            <a:ext cx="1951407" cy="156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98291" y="363301"/>
            <a:ext cx="5336275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 কাজ</a:t>
            </a:r>
            <a:endParaRPr lang="en-US" sz="4800" dirty="0">
              <a:ln w="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536" y="1746913"/>
            <a:ext cx="3019187" cy="2198406"/>
          </a:xfrm>
          <a:prstGeom prst="rect">
            <a:avLst/>
          </a:prstGeom>
          <a:ln w="57150">
            <a:solidFill>
              <a:srgbClr val="F30708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549846" y="4497934"/>
            <a:ext cx="9033164" cy="1692723"/>
          </a:xfrm>
          <a:prstGeom prst="rect">
            <a:avLst/>
          </a:prstGeom>
          <a:ln w="15875" cmpd="thickThin">
            <a:solidFill>
              <a:srgbClr val="00990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ctr">
              <a:buFont typeface="Wingdings" pitchFamily="2" charset="2"/>
              <a:buChar char="v"/>
            </a:pPr>
            <a:r>
              <a:rPr lang="bn-IN" sz="40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  দশে মিলে করি কাজ </a:t>
            </a:r>
          </a:p>
          <a:p>
            <a:pPr algn="ctr"/>
            <a:r>
              <a:rPr lang="bn-IN" sz="4000" b="1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হারি জিতি নাহি লাজ </a:t>
            </a: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40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চরণটি সাম্য কবিতা অবলম্বনে ব্যাখ্যা ক</a:t>
            </a:r>
            <a:r>
              <a:rPr lang="en-US" sz="4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bn-IN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7FEEAD5-D925-4360-B66F-036D44CF0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2" r="14217"/>
          <a:stretch/>
        </p:blipFill>
        <p:spPr bwMode="auto">
          <a:xfrm>
            <a:off x="9958317" y="184432"/>
            <a:ext cx="1951407" cy="156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5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18" y="216659"/>
            <a:ext cx="11796215" cy="63206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B72CC49-3094-40BA-8011-1874263E348F}"/>
              </a:ext>
            </a:extLst>
          </p:cNvPr>
          <p:cNvSpPr txBox="1"/>
          <p:nvPr/>
        </p:nvSpPr>
        <p:spPr>
          <a:xfrm>
            <a:off x="3941927" y="2279176"/>
            <a:ext cx="4287673" cy="22256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sz="1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03410" y="2967335"/>
            <a:ext cx="558518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976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7697" y="429596"/>
            <a:ext cx="6480411" cy="848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5906"/>
              </a:lnSpc>
            </a:pP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bn-IN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7695" y="464915"/>
            <a:ext cx="6480411" cy="7982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5906"/>
              </a:lnSpc>
            </a:pP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ছবিগুলোতে কী দেখতে পাচ্ছ?</a:t>
            </a:r>
            <a:endParaRPr lang="bn-IN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" t="16064" r="3698" b="13990"/>
          <a:stretch/>
        </p:blipFill>
        <p:spPr>
          <a:xfrm>
            <a:off x="614148" y="1665026"/>
            <a:ext cx="3507475" cy="20471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158" y="1665025"/>
            <a:ext cx="3378110" cy="20471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8" y="4324371"/>
            <a:ext cx="3507475" cy="20218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158" y="4324371"/>
            <a:ext cx="3507051" cy="19613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TextBox 15"/>
          <p:cNvSpPr txBox="1"/>
          <p:nvPr/>
        </p:nvSpPr>
        <p:spPr>
          <a:xfrm>
            <a:off x="2772190" y="500234"/>
            <a:ext cx="6480411" cy="7982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5906"/>
              </a:lnSpc>
            </a:pP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গুলোকে আমরা একত্রে কী বলি?</a:t>
            </a:r>
            <a:endParaRPr lang="bn-IN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3202" y="463807"/>
            <a:ext cx="6480411" cy="7982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5906"/>
              </a:lnSpc>
            </a:pPr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একতা বা সাম্য </a:t>
            </a:r>
            <a:endParaRPr lang="bn-IN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19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8741" y="1031618"/>
            <a:ext cx="4873886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.......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2513" y="1946018"/>
            <a:ext cx="6496335" cy="1569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সাম্য </a:t>
            </a:r>
          </a:p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সুফিয়া কামাল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8848" y="2573675"/>
            <a:ext cx="4394579" cy="32647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3306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F8E02A4-19AA-491A-8B8E-198490D326B3}"/>
              </a:ext>
            </a:extLst>
          </p:cNvPr>
          <p:cNvSpPr/>
          <p:nvPr/>
        </p:nvSpPr>
        <p:spPr>
          <a:xfrm>
            <a:off x="4256254" y="221726"/>
            <a:ext cx="3228270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077360" y="5009382"/>
            <a:ext cx="9269513" cy="818211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</a:bodyPr>
          <a:lstStyle/>
          <a:p>
            <a:pPr marL="623888" indent="-623888">
              <a:defRPr/>
            </a:pP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ধর্ম, গোত্র, শ্রেণী, নির্বিশেষে সকল মানুষের প্রতি সম্প্রীতি ও সহমর্মিতাবোধ সৃষ্টি করতে পারবে </a:t>
            </a:r>
            <a:r>
              <a:rPr lang="en-US" sz="32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0717" y="1575235"/>
            <a:ext cx="4854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357585" y="2540784"/>
            <a:ext cx="693626" cy="1253294"/>
          </a:xfrm>
          <a:custGeom>
            <a:avLst/>
            <a:gdLst>
              <a:gd name="connsiteX0" fmla="*/ 0 w 1085744"/>
              <a:gd name="connsiteY0" fmla="*/ 0 h 760021"/>
              <a:gd name="connsiteX1" fmla="*/ 705734 w 1085744"/>
              <a:gd name="connsiteY1" fmla="*/ 0 h 760021"/>
              <a:gd name="connsiteX2" fmla="*/ 1085744 w 1085744"/>
              <a:gd name="connsiteY2" fmla="*/ 380011 h 760021"/>
              <a:gd name="connsiteX3" fmla="*/ 705734 w 1085744"/>
              <a:gd name="connsiteY3" fmla="*/ 760021 h 760021"/>
              <a:gd name="connsiteX4" fmla="*/ 0 w 1085744"/>
              <a:gd name="connsiteY4" fmla="*/ 760021 h 760021"/>
              <a:gd name="connsiteX5" fmla="*/ 380011 w 1085744"/>
              <a:gd name="connsiteY5" fmla="*/ 380011 h 760021"/>
              <a:gd name="connsiteX6" fmla="*/ 0 w 1085744"/>
              <a:gd name="connsiteY6" fmla="*/ 0 h 76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5744" h="760021">
                <a:moveTo>
                  <a:pt x="1085743" y="0"/>
                </a:moveTo>
                <a:lnTo>
                  <a:pt x="1085743" y="494014"/>
                </a:lnTo>
                <a:lnTo>
                  <a:pt x="542871" y="760021"/>
                </a:lnTo>
                <a:lnTo>
                  <a:pt x="1" y="494014"/>
                </a:lnTo>
                <a:lnTo>
                  <a:pt x="1" y="0"/>
                </a:lnTo>
                <a:lnTo>
                  <a:pt x="542871" y="266008"/>
                </a:lnTo>
                <a:lnTo>
                  <a:pt x="108574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1" tIns="392712" rIns="12700" bIns="39271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098611" y="2695571"/>
            <a:ext cx="9248262" cy="739049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  <a:sp3d extrusionH="57150">
              <a:bevelT h="25400" prst="softRound"/>
            </a:sp3d>
          </a:bodyPr>
          <a:lstStyle/>
          <a:p>
            <a:pPr marL="0" lvl="1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600" kern="1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</a:t>
            </a:r>
            <a:r>
              <a:rPr lang="en-US" sz="3600" kern="1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kern="1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kern="1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</a:t>
            </a:r>
            <a:r>
              <a:rPr lang="en-US" sz="3600" kern="1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kern="12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371731" y="3315135"/>
            <a:ext cx="693626" cy="1511111"/>
          </a:xfrm>
          <a:custGeom>
            <a:avLst/>
            <a:gdLst>
              <a:gd name="connsiteX0" fmla="*/ 0 w 1085744"/>
              <a:gd name="connsiteY0" fmla="*/ 0 h 760021"/>
              <a:gd name="connsiteX1" fmla="*/ 705734 w 1085744"/>
              <a:gd name="connsiteY1" fmla="*/ 0 h 760021"/>
              <a:gd name="connsiteX2" fmla="*/ 1085744 w 1085744"/>
              <a:gd name="connsiteY2" fmla="*/ 380011 h 760021"/>
              <a:gd name="connsiteX3" fmla="*/ 705734 w 1085744"/>
              <a:gd name="connsiteY3" fmla="*/ 760021 h 760021"/>
              <a:gd name="connsiteX4" fmla="*/ 0 w 1085744"/>
              <a:gd name="connsiteY4" fmla="*/ 760021 h 760021"/>
              <a:gd name="connsiteX5" fmla="*/ 380011 w 1085744"/>
              <a:gd name="connsiteY5" fmla="*/ 380011 h 760021"/>
              <a:gd name="connsiteX6" fmla="*/ 0 w 1085744"/>
              <a:gd name="connsiteY6" fmla="*/ 0 h 76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5744" h="760021">
                <a:moveTo>
                  <a:pt x="1085743" y="0"/>
                </a:moveTo>
                <a:lnTo>
                  <a:pt x="1085743" y="494014"/>
                </a:lnTo>
                <a:lnTo>
                  <a:pt x="542871" y="760021"/>
                </a:lnTo>
                <a:lnTo>
                  <a:pt x="1" y="494014"/>
                </a:lnTo>
                <a:lnTo>
                  <a:pt x="1" y="0"/>
                </a:lnTo>
                <a:lnTo>
                  <a:pt x="542871" y="266008"/>
                </a:lnTo>
                <a:lnTo>
                  <a:pt x="108574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1" tIns="392712" rIns="12700" bIns="39271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061107" y="3493080"/>
            <a:ext cx="9285766" cy="702324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</a:bodyPr>
          <a:lstStyle/>
          <a:p>
            <a:pPr marL="0" lvl="1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600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 শুদ্ধ উচ্চারণে </a:t>
            </a:r>
            <a:r>
              <a:rPr lang="en-US" sz="3600" kern="1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600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1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357585" y="4161272"/>
            <a:ext cx="693626" cy="1206038"/>
          </a:xfrm>
          <a:custGeom>
            <a:avLst/>
            <a:gdLst>
              <a:gd name="connsiteX0" fmla="*/ 0 w 1085744"/>
              <a:gd name="connsiteY0" fmla="*/ 0 h 760021"/>
              <a:gd name="connsiteX1" fmla="*/ 705734 w 1085744"/>
              <a:gd name="connsiteY1" fmla="*/ 0 h 760021"/>
              <a:gd name="connsiteX2" fmla="*/ 1085744 w 1085744"/>
              <a:gd name="connsiteY2" fmla="*/ 380011 h 760021"/>
              <a:gd name="connsiteX3" fmla="*/ 705734 w 1085744"/>
              <a:gd name="connsiteY3" fmla="*/ 760021 h 760021"/>
              <a:gd name="connsiteX4" fmla="*/ 0 w 1085744"/>
              <a:gd name="connsiteY4" fmla="*/ 760021 h 760021"/>
              <a:gd name="connsiteX5" fmla="*/ 380011 w 1085744"/>
              <a:gd name="connsiteY5" fmla="*/ 380011 h 760021"/>
              <a:gd name="connsiteX6" fmla="*/ 0 w 1085744"/>
              <a:gd name="connsiteY6" fmla="*/ 0 h 76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5744" h="760021">
                <a:moveTo>
                  <a:pt x="1085743" y="0"/>
                </a:moveTo>
                <a:lnTo>
                  <a:pt x="1085743" y="494014"/>
                </a:lnTo>
                <a:lnTo>
                  <a:pt x="542871" y="760021"/>
                </a:lnTo>
                <a:lnTo>
                  <a:pt x="1" y="494014"/>
                </a:lnTo>
                <a:lnTo>
                  <a:pt x="1" y="0"/>
                </a:lnTo>
                <a:lnTo>
                  <a:pt x="542871" y="266008"/>
                </a:lnTo>
                <a:lnTo>
                  <a:pt x="1085743" y="0"/>
                </a:lnTo>
                <a:close/>
              </a:path>
            </a:pathLst>
          </a:custGeom>
          <a:solidFill>
            <a:srgbClr val="92D05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1" tIns="392712" rIns="12700" bIns="39271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077361" y="4238998"/>
            <a:ext cx="9269512" cy="702324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</a:bodyPr>
          <a:lstStyle/>
          <a:p>
            <a:pPr marL="0" lvl="1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600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শব্দগুলোর অর্থসহ বাক্য গঠন </a:t>
            </a:r>
            <a:r>
              <a:rPr lang="en-US" sz="3600" kern="1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1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371731" y="4941322"/>
            <a:ext cx="745926" cy="1134894"/>
          </a:xfrm>
          <a:custGeom>
            <a:avLst/>
            <a:gdLst>
              <a:gd name="connsiteX0" fmla="*/ 0 w 1085744"/>
              <a:gd name="connsiteY0" fmla="*/ 0 h 760021"/>
              <a:gd name="connsiteX1" fmla="*/ 705734 w 1085744"/>
              <a:gd name="connsiteY1" fmla="*/ 0 h 760021"/>
              <a:gd name="connsiteX2" fmla="*/ 1085744 w 1085744"/>
              <a:gd name="connsiteY2" fmla="*/ 380011 h 760021"/>
              <a:gd name="connsiteX3" fmla="*/ 705734 w 1085744"/>
              <a:gd name="connsiteY3" fmla="*/ 760021 h 760021"/>
              <a:gd name="connsiteX4" fmla="*/ 0 w 1085744"/>
              <a:gd name="connsiteY4" fmla="*/ 760021 h 760021"/>
              <a:gd name="connsiteX5" fmla="*/ 380011 w 1085744"/>
              <a:gd name="connsiteY5" fmla="*/ 380011 h 760021"/>
              <a:gd name="connsiteX6" fmla="*/ 0 w 1085744"/>
              <a:gd name="connsiteY6" fmla="*/ 0 h 76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5744" h="760021">
                <a:moveTo>
                  <a:pt x="1085743" y="0"/>
                </a:moveTo>
                <a:lnTo>
                  <a:pt x="1085743" y="494014"/>
                </a:lnTo>
                <a:lnTo>
                  <a:pt x="542871" y="760021"/>
                </a:lnTo>
                <a:lnTo>
                  <a:pt x="1" y="494014"/>
                </a:lnTo>
                <a:lnTo>
                  <a:pt x="1" y="0"/>
                </a:lnTo>
                <a:lnTo>
                  <a:pt x="542871" y="266008"/>
                </a:lnTo>
                <a:lnTo>
                  <a:pt x="1085743" y="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1" tIns="392712" rIns="12700" bIns="39271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596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056394" y="4268092"/>
            <a:ext cx="1953513" cy="39939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সুফিয়া কামাল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Down Arrow Callout 19"/>
          <p:cNvSpPr/>
          <p:nvPr/>
        </p:nvSpPr>
        <p:spPr>
          <a:xfrm>
            <a:off x="4897074" y="305692"/>
            <a:ext cx="2272156" cy="1981200"/>
          </a:xfrm>
          <a:prstGeom prst="downArrowCallou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872584" y="518699"/>
            <a:ext cx="3235553" cy="1555185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জন্মঃ</a:t>
            </a:r>
          </a:p>
          <a:p>
            <a:pPr algn="ctr"/>
            <a:r>
              <a:rPr lang="bn-IN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১৯১১ সালে </a:t>
            </a:r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বরিশালে </a:t>
            </a:r>
            <a:r>
              <a:rPr lang="bn-IN" sz="2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জন্মগ্রহন করেন </a:t>
            </a:r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872584" y="4268092"/>
            <a:ext cx="3236694" cy="2005054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আন্দোলনে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সক্রিয়ভাবে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অংশগ্রহন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আন্দোলন-সংগ্রামে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নারীদের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অংশগ্রহন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উদ্বুদ্ধ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>
              <a:ln>
                <a:solidFill>
                  <a:schemeClr val="tx1"/>
                </a:solidFill>
              </a:ln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318457" y="562714"/>
            <a:ext cx="3078051" cy="1633109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মৃত্যুঃ </a:t>
            </a:r>
            <a:endParaRPr lang="bn-IN" sz="2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 </a:t>
            </a:r>
            <a:r>
              <a:rPr lang="en-US" sz="28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নভেম্বর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১৯৯৯ </a:t>
            </a:r>
            <a:r>
              <a:rPr lang="en-US" sz="28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  <a:p>
            <a:pPr algn="ctr"/>
            <a:endParaRPr lang="bn-IN" sz="2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18457" y="4638428"/>
            <a:ext cx="3078051" cy="1634719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সাম্প্রদায়িকতা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মৌলবাদের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বিপক্ষে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সোচ্চার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872586" y="2407384"/>
            <a:ext cx="3235553" cy="1701596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 ,মাতাঃ-</a:t>
            </a:r>
          </a:p>
          <a:p>
            <a:pPr algn="ctr"/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বারী</a:t>
            </a:r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সৈয়েদ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সাবেরা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  <a:p>
            <a:pPr algn="ctr"/>
            <a:r>
              <a:rPr lang="bn-IN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313325" y="2407384"/>
            <a:ext cx="3078051" cy="2057859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 রচনা </a:t>
            </a:r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--”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সাঁজের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মায়া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” , “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মায়া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কাজল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” , “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কেয়ার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কাঁটা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Up Arrow Callout 26"/>
          <p:cNvSpPr/>
          <p:nvPr/>
        </p:nvSpPr>
        <p:spPr>
          <a:xfrm>
            <a:off x="4984429" y="4826597"/>
            <a:ext cx="2097442" cy="1446549"/>
          </a:xfrm>
          <a:prstGeom prst="upArrowCallout">
            <a:avLst>
              <a:gd name="adj1" fmla="val 25000"/>
              <a:gd name="adj2" fmla="val 14367"/>
              <a:gd name="adj3" fmla="val 25000"/>
              <a:gd name="adj4" fmla="val 64977"/>
            </a:avLst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 ছিলেন একজন সফল সংগঠক ও নারীনেত্রী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294" y="2286892"/>
            <a:ext cx="1763935" cy="1822088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560120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85186" y="615050"/>
            <a:ext cx="9301513" cy="5002527"/>
            <a:chOff x="1985186" y="615050"/>
            <a:chExt cx="9301513" cy="500252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6D4E8B2E-4F62-406A-BCB8-2561B52A8595}"/>
                </a:ext>
              </a:extLst>
            </p:cNvPr>
            <p:cNvSpPr/>
            <p:nvPr/>
          </p:nvSpPr>
          <p:spPr>
            <a:xfrm>
              <a:off x="3316405" y="615050"/>
              <a:ext cx="4776717" cy="769441"/>
            </a:xfrm>
            <a:prstGeom prst="rect">
              <a:avLst/>
            </a:prstGeom>
            <a:ln w="190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985186" y="4977497"/>
              <a:ext cx="9301513" cy="640080"/>
            </a:xfrm>
            <a:prstGeom prst="rect">
              <a:avLst/>
            </a:prstGeom>
            <a:ln w="15875" cmpd="thickThin">
              <a:solidFill>
                <a:srgbClr val="009900"/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Wingdings" panose="05000000000000000000" pitchFamily="2" charset="2"/>
                <a:buChar char="v"/>
              </a:pPr>
              <a:r>
                <a:rPr lang="bn-IN" sz="3200" dirty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সাম্য কবিতাটি কবি সুফিয়া কামালের কোন </a:t>
              </a:r>
              <a:r>
                <a:rPr lang="bn-IN" sz="3200" dirty="0" smtClean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গ্রন্থ</a:t>
              </a:r>
              <a:r>
                <a:rPr lang="bn-IN" sz="3200" dirty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dirty="0" smtClean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থেকে নেয়া হয়েছে</a:t>
              </a:r>
              <a:r>
                <a:rPr lang="bn-IN" sz="3600" dirty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?</a:t>
              </a:r>
              <a:r>
                <a:rPr lang="bn-IN" sz="3600" dirty="0" smtClean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6406" y="1686732"/>
              <a:ext cx="4776717" cy="282651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609099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533378" y="576775"/>
            <a:ext cx="9917094" cy="4377363"/>
            <a:chOff x="1533378" y="576775"/>
            <a:chExt cx="9917094" cy="437736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56" t="27301"/>
            <a:stretch/>
          </p:blipFill>
          <p:spPr>
            <a:xfrm>
              <a:off x="1637732" y="1759601"/>
              <a:ext cx="5705603" cy="3194537"/>
            </a:xfrm>
            <a:prstGeom prst="rect">
              <a:avLst/>
            </a:prstGeom>
            <a:ln w="88900" cap="sq" cmpd="thickThin">
              <a:solidFill>
                <a:srgbClr val="DC1E9D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6782937" y="2470243"/>
              <a:ext cx="4667535" cy="156966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bn-IN" sz="4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সাম্য</a:t>
              </a:r>
            </a:p>
            <a:p>
              <a:pPr algn="ctr"/>
              <a:r>
                <a:rPr lang="bn-IN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সুফিয়া কামাল </a:t>
              </a:r>
              <a:endPara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33378" y="576775"/>
              <a:ext cx="5809957" cy="92333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dirty="0" smtClean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আদর্শ পাঠ</a:t>
              </a:r>
              <a:endParaRPr lang="en-US" sz="5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8392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87693" y="567816"/>
            <a:ext cx="7532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শতেকের সাথে শতেক 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হস্ত</a:t>
            </a:r>
            <a:endParaRPr lang="bn-IN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2513" y="1214147"/>
            <a:ext cx="7608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মিলায়ে একত্রিত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7693" y="1678675"/>
            <a:ext cx="7532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সব দেশে সব কালে কালে সবে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7693" y="2143203"/>
            <a:ext cx="7655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হয়েছে সমুন্নত 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70" y="4799533"/>
            <a:ext cx="2905125" cy="15716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25" y="4799533"/>
            <a:ext cx="2876550" cy="15906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621" y="4780483"/>
            <a:ext cx="2876550" cy="15906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3046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1530</TotalTime>
  <Words>775</Words>
  <Application>Microsoft Office PowerPoint</Application>
  <PresentationFormat>Widescreen</PresentationFormat>
  <Paragraphs>170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SutonnyMJ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181</cp:revision>
  <dcterms:created xsi:type="dcterms:W3CDTF">2020-05-02T04:39:44Z</dcterms:created>
  <dcterms:modified xsi:type="dcterms:W3CDTF">2020-06-03T12:06:50Z</dcterms:modified>
</cp:coreProperties>
</file>