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16" r:id="rId1"/>
  </p:sldMasterIdLst>
  <p:notesMasterIdLst>
    <p:notesMasterId r:id="rId15"/>
  </p:notesMasterIdLst>
  <p:sldIdLst>
    <p:sldId id="329" r:id="rId2"/>
    <p:sldId id="328" r:id="rId3"/>
    <p:sldId id="317" r:id="rId4"/>
    <p:sldId id="318" r:id="rId5"/>
    <p:sldId id="333" r:id="rId6"/>
    <p:sldId id="327" r:id="rId7"/>
    <p:sldId id="316" r:id="rId8"/>
    <p:sldId id="302" r:id="rId9"/>
    <p:sldId id="334" r:id="rId10"/>
    <p:sldId id="330" r:id="rId11"/>
    <p:sldId id="335" r:id="rId12"/>
    <p:sldId id="33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2020-06-03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379E-EC2A-4FC2-BF9A-2413322D1CAB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C0F-B684-4149-8187-BFE46C94A207}" type="datetime1">
              <a:rPr lang="en-US" smtClean="0"/>
              <a:pPr/>
              <a:t>2020-06-03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7" r:id="rId1"/>
    <p:sldLayoutId id="2147485918" r:id="rId2"/>
    <p:sldLayoutId id="2147485919" r:id="rId3"/>
    <p:sldLayoutId id="2147485920" r:id="rId4"/>
    <p:sldLayoutId id="2147485921" r:id="rId5"/>
    <p:sldLayoutId id="2147485922" r:id="rId6"/>
    <p:sldLayoutId id="2147485923" r:id="rId7"/>
    <p:sldLayoutId id="2147485924" r:id="rId8"/>
    <p:sldLayoutId id="2147485925" r:id="rId9"/>
    <p:sldLayoutId id="2147485926" r:id="rId10"/>
    <p:sldLayoutId id="2147485927" r:id="rId11"/>
  </p:sldLayoutIdLst>
  <p:transition spd="slow">
    <p:pull dir="r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9718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43000"/>
            <a:ext cx="8382000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</a:t>
            </a:r>
            <a:r>
              <a:rPr lang="en-US" sz="60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)P(A)</a:t>
            </a:r>
            <a:r>
              <a:rPr lang="bn-IN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 </a:t>
            </a:r>
            <a:endParaRPr lang="bn-IN" sz="4000" b="1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latin typeface="Tw Cen MT" pitchFamily="34" charset="0"/>
                <a:cs typeface="NikoshBAN" pitchFamily="2" charset="0"/>
              </a:rPr>
              <a:t>	</a:t>
            </a:r>
            <a:r>
              <a:rPr lang="en-US" sz="4000" dirty="0" smtClean="0">
                <a:latin typeface="Tw Cen MT" pitchFamily="34" charset="0"/>
              </a:rPr>
              <a:t>A={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</a:t>
            </a: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	P(A)={</a:t>
            </a:r>
            <a:r>
              <a:rPr lang="en-US" sz="4000" dirty="0" smtClean="0">
                <a:latin typeface="Tw Cen MT" pitchFamily="34" charset="0"/>
              </a:rPr>
              <a:t>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},{m},{</a:t>
            </a:r>
            <a:r>
              <a:rPr lang="en-US" sz="4000" smtClean="0">
                <a:latin typeface="Tw Cen MT" pitchFamily="34" charset="0"/>
              </a:rPr>
              <a:t>n},</a:t>
            </a:r>
            <a:r>
              <a:rPr lang="en-US" sz="4000" smtClean="0">
                <a:latin typeface="Tw Cen MT" pitchFamily="34" charset="0"/>
                <a:cs typeface="Times New Roman"/>
              </a:rPr>
              <a:t>Ø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} Ans.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1711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(ii)P(</a:t>
            </a:r>
            <a:r>
              <a:rPr lang="en-US" sz="60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AuB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 </a:t>
            </a:r>
            <a:r>
              <a:rPr lang="bn-IN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6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আছে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,</a:t>
            </a:r>
            <a:endParaRPr lang="en-US" sz="4000" dirty="0" smtClean="0">
              <a:latin typeface="Tw Cen MT" pitchFamily="34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	A={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</a:t>
            </a:r>
          </a:p>
          <a:p>
            <a:r>
              <a:rPr lang="en-US" sz="4000" dirty="0" smtClean="0">
                <a:latin typeface="Tw Cen MT" pitchFamily="34" charset="0"/>
              </a:rPr>
              <a:t>	B={</a:t>
            </a:r>
            <a:r>
              <a:rPr lang="en-US" sz="4000" dirty="0" err="1" smtClean="0">
                <a:latin typeface="Tw Cen MT" pitchFamily="34" charset="0"/>
              </a:rPr>
              <a:t>m,n,l</a:t>
            </a:r>
            <a:r>
              <a:rPr lang="en-US" sz="4000" dirty="0" smtClean="0">
                <a:latin typeface="Tw Cen MT" pitchFamily="34" charset="0"/>
              </a:rPr>
              <a:t>} </a:t>
            </a:r>
          </a:p>
          <a:p>
            <a:r>
              <a:rPr lang="en-US" sz="4000" dirty="0" smtClean="0">
                <a:latin typeface="Tw Cen MT" pitchFamily="34" charset="0"/>
              </a:rPr>
              <a:t>   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={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}u{</a:t>
            </a:r>
            <a:r>
              <a:rPr lang="en-US" sz="4000" dirty="0" err="1" smtClean="0">
                <a:latin typeface="Tw Cen MT" pitchFamily="34" charset="0"/>
              </a:rPr>
              <a:t>m,n,l</a:t>
            </a:r>
            <a:r>
              <a:rPr lang="en-US" sz="4000" dirty="0" smtClean="0">
                <a:latin typeface="Tw Cen MT" pitchFamily="34" charset="0"/>
              </a:rPr>
              <a:t>}</a:t>
            </a:r>
          </a:p>
          <a:p>
            <a:r>
              <a:rPr lang="en-US" sz="4000" dirty="0" smtClean="0">
                <a:latin typeface="Tw Cen MT" pitchFamily="34" charset="0"/>
              </a:rPr>
              <a:t>	  ={</a:t>
            </a:r>
            <a:r>
              <a:rPr lang="en-US" sz="4000" dirty="0" err="1" smtClean="0">
                <a:latin typeface="Tw Cen MT" pitchFamily="34" charset="0"/>
              </a:rPr>
              <a:t>m,n,l</a:t>
            </a:r>
            <a:r>
              <a:rPr lang="en-US" sz="4000" dirty="0" smtClean="0">
                <a:latin typeface="Tw Cen MT" pitchFamily="34" charset="0"/>
              </a:rPr>
              <a:t>} </a:t>
            </a:r>
          </a:p>
          <a:p>
            <a:r>
              <a:rPr lang="en-US" sz="4000" dirty="0" smtClean="0">
                <a:latin typeface="Tw Cen MT" pitchFamily="34" charset="0"/>
              </a:rPr>
              <a:t> 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)={{</a:t>
            </a:r>
            <a:r>
              <a:rPr lang="en-US" sz="4000" dirty="0" err="1" smtClean="0">
                <a:latin typeface="Tw Cen MT" pitchFamily="34" charset="0"/>
              </a:rPr>
              <a:t>m,n,l</a:t>
            </a:r>
            <a:r>
              <a:rPr lang="en-US" sz="4000" dirty="0" smtClean="0">
                <a:latin typeface="Tw Cen MT" pitchFamily="34" charset="0"/>
              </a:rPr>
              <a:t>},{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},{</a:t>
            </a:r>
            <a:r>
              <a:rPr lang="en-US" sz="4000" dirty="0" err="1" smtClean="0">
                <a:latin typeface="Tw Cen MT" pitchFamily="34" charset="0"/>
              </a:rPr>
              <a:t>m,l</a:t>
            </a:r>
            <a:r>
              <a:rPr lang="en-US" sz="4000" dirty="0" smtClean="0">
                <a:latin typeface="Tw Cen MT" pitchFamily="34" charset="0"/>
              </a:rPr>
              <a:t>},{</a:t>
            </a:r>
            <a:r>
              <a:rPr lang="en-US" sz="4000" dirty="0" err="1" smtClean="0">
                <a:latin typeface="Tw Cen MT" pitchFamily="34" charset="0"/>
              </a:rPr>
              <a:t>n,l</a:t>
            </a:r>
            <a:r>
              <a:rPr lang="en-US" sz="4000" dirty="0" smtClean="0">
                <a:latin typeface="Tw Cen MT" pitchFamily="34" charset="0"/>
              </a:rPr>
              <a:t>},{m},{n},{l},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Ø}</a:t>
            </a:r>
            <a:endParaRPr lang="bn-IN" sz="4000" dirty="0" smtClean="0">
              <a:latin typeface="Tw Cen MT" pitchFamily="34" charset="0"/>
              <a:cs typeface="Times New Roman"/>
            </a:endParaRPr>
          </a:p>
          <a:p>
            <a:r>
              <a:rPr lang="bn-IN" sz="4000" dirty="0" smtClean="0">
                <a:latin typeface="Tw Cen MT" pitchFamily="34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এখানে, 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n=3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	</a:t>
            </a:r>
            <a:r>
              <a:rPr lang="en-US" sz="4000" dirty="0" smtClean="0">
                <a:latin typeface="Tw Cen MT" pitchFamily="34" charset="0"/>
              </a:rPr>
              <a:t>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8=2³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সুতরাং </a:t>
            </a:r>
            <a:r>
              <a:rPr lang="en-US" sz="4000" dirty="0" smtClean="0">
                <a:latin typeface="Tw Cen MT" pitchFamily="34" charset="0"/>
              </a:rPr>
              <a:t>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উপাদান সংখ্যা </a:t>
            </a:r>
            <a:r>
              <a:rPr lang="en-US" sz="4000" dirty="0" smtClean="0">
                <a:latin typeface="Tw Cen MT" pitchFamily="34" charset="0"/>
              </a:rPr>
              <a:t>2n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কে সমর্থন </a:t>
            </a:r>
            <a:r>
              <a:rPr lang="bn-IN" sz="4000" smtClean="0">
                <a:latin typeface="Tw Cen MT" pitchFamily="34" charset="0"/>
                <a:cs typeface="NikoshBAN" pitchFamily="2" charset="0"/>
              </a:rPr>
              <a:t>করে।</a:t>
            </a:r>
            <a:endParaRPr lang="en-US" sz="4000" dirty="0" smtClean="0">
              <a:latin typeface="Tw Cen MT" pitchFamily="34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43000"/>
            <a:ext cx="8382000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Tw Cen MT" pitchFamily="34" charset="0"/>
              </a:rPr>
              <a:t>A={</a:t>
            </a:r>
            <a:r>
              <a:rPr lang="en-US" sz="4000" dirty="0" err="1" smtClean="0">
                <a:latin typeface="Tw Cen MT" pitchFamily="34" charset="0"/>
              </a:rPr>
              <a:t>a,b,c</a:t>
            </a:r>
            <a:r>
              <a:rPr lang="en-US" sz="4000" dirty="0" smtClean="0">
                <a:latin typeface="Tw Cen MT" pitchFamily="34" charset="0"/>
              </a:rPr>
              <a:t>}, B={</a:t>
            </a:r>
            <a:r>
              <a:rPr lang="en-US" sz="4000" dirty="0" err="1" smtClean="0">
                <a:latin typeface="Tw Cen MT" pitchFamily="34" charset="0"/>
              </a:rPr>
              <a:t>a,b,c,d</a:t>
            </a:r>
            <a:r>
              <a:rPr lang="en-US" sz="4000" dirty="0" smtClean="0">
                <a:latin typeface="Tw Cen MT" pitchFamily="34" charset="0"/>
              </a:rPr>
              <a:t>} 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-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latin typeface="Tw Cen MT" pitchFamily="34" charset="0"/>
              </a:rPr>
              <a:t>  </a:t>
            </a:r>
            <a:r>
              <a:rPr lang="en-US" sz="4000" dirty="0" smtClean="0">
                <a:latin typeface="Tw Cen MT" pitchFamily="34" charset="0"/>
              </a:rPr>
              <a:t>(</a:t>
            </a:r>
            <a:r>
              <a:rPr lang="en-US" sz="4000" dirty="0" err="1" smtClean="0">
                <a:latin typeface="Tw Cen MT" pitchFamily="34" charset="0"/>
              </a:rPr>
              <a:t>i</a:t>
            </a:r>
            <a:r>
              <a:rPr lang="en-US" sz="4000" dirty="0" smtClean="0">
                <a:latin typeface="Tw Cen MT" pitchFamily="34" charset="0"/>
              </a:rPr>
              <a:t>) P(A)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 (ii) 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নির্ণয় কর।</a:t>
            </a:r>
            <a:r>
              <a:rPr lang="en-US" sz="4000" dirty="0" smtClean="0">
                <a:latin typeface="Tw Cen MT" pitchFamily="34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304800" y="2438400"/>
            <a:ext cx="8686800" cy="1015663"/>
          </a:xfrm>
          <a:prstGeom prst="rect">
            <a:avLst/>
          </a:prstGeom>
          <a:solidFill>
            <a:srgbClr val="00B0F0"/>
          </a:solidFill>
          <a:scene3d>
            <a:camera prst="isometricOffAxis2Left"/>
            <a:lightRig rig="threePt" dir="t"/>
          </a:scene3d>
        </p:spPr>
        <p:txBody>
          <a:bodyPr vert="horz" wrap="square" rtlCol="0" anchor="b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524001"/>
            <a:ext cx="5867399" cy="3835400"/>
          </a:xfrm>
        </p:spPr>
      </p:pic>
      <p:sp>
        <p:nvSpPr>
          <p:cNvPr id="6" name="Rectangle 5"/>
          <p:cNvSpPr/>
          <p:nvPr/>
        </p:nvSpPr>
        <p:spPr>
          <a:xfrm>
            <a:off x="2743200" y="28194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143000"/>
            <a:ext cx="8534400" cy="4585871"/>
            <a:chOff x="609600" y="1876485"/>
            <a:chExt cx="8534400" cy="4585871"/>
          </a:xfrm>
          <a:solidFill>
            <a:schemeClr val="bg1"/>
          </a:solidFill>
        </p:grpSpPr>
        <p:sp>
          <p:nvSpPr>
            <p:cNvPr id="5" name="TextBox 4"/>
            <p:cNvSpPr txBox="1"/>
            <p:nvPr/>
          </p:nvSpPr>
          <p:spPr>
            <a:xfrm>
              <a:off x="609600" y="1876485"/>
              <a:ext cx="8534400" cy="458587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6000" b="1" u="sng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bn-IN" sz="60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/>
              </a:r>
              <a:br>
                <a:rPr lang="bn-IN" sz="60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</a:br>
              <a:r>
                <a:rPr lang="en-US" sz="3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আমি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কামিল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altLang="bn-IN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মাদরাসা, </a:t>
              </a:r>
              <a:r>
                <a:rPr lang="en-GB" alt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bn-IN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GB" alt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alt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alt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2438400"/>
              <a:ext cx="1789176" cy="1789176"/>
            </a:xfrm>
            <a:prstGeom prst="ellipse">
              <a:avLst/>
            </a:prstGeom>
            <a:grpFill/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143000"/>
            <a:ext cx="8382000" cy="4093428"/>
            <a:chOff x="0" y="1143000"/>
            <a:chExt cx="8382000" cy="4093428"/>
          </a:xfrm>
        </p:grpSpPr>
        <p:sp>
          <p:nvSpPr>
            <p:cNvPr id="3" name="TextBox 2"/>
            <p:cNvSpPr txBox="1"/>
            <p:nvPr/>
          </p:nvSpPr>
          <p:spPr>
            <a:xfrm>
              <a:off x="0" y="1143000"/>
              <a:ext cx="8382000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6000" b="1" u="sng" dirty="0" smtClean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 পরিচিতি </a:t>
              </a:r>
            </a:p>
            <a:p>
              <a:pPr>
                <a:defRPr/>
              </a:pPr>
              <a:r>
                <a:rPr lang="en-US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  </a:t>
              </a:r>
              <a:r>
                <a:rPr lang="bn-I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/ 9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ণি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		   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2/ </a:t>
              </a:r>
              <a:r>
                <a:rPr lang="bn-IN" sz="4000" dirty="0" smtClean="0">
                  <a:ln/>
                  <a:latin typeface="NikoshBAN" pitchFamily="2" charset="0"/>
                  <a:cs typeface="NikoshBAN" pitchFamily="2" charset="0"/>
                </a:rPr>
                <a:t>অনুশীলনী-</a:t>
              </a:r>
              <a:r>
                <a:rPr lang="en-US" sz="4000" dirty="0" smtClean="0">
                  <a:ln/>
                  <a:latin typeface="NikoshBAN" pitchFamily="2" charset="0"/>
                  <a:cs typeface="NikoshBAN" pitchFamily="2" charset="0"/>
                </a:rPr>
                <a:t>2.1</a:t>
              </a: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   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r>
                <a:rPr lang="en-US" alt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40</a:t>
              </a:r>
              <a:r>
                <a: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0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		  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- 19/03/2020ইং</a:t>
              </a:r>
            </a:p>
            <a:p>
              <a:pPr>
                <a:defRPr/>
              </a:pPr>
              <a:endPara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 descr="images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1" y="2057400"/>
              <a:ext cx="2133599" cy="18859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813137"/>
            <a:ext cx="8229600" cy="1015663"/>
          </a:xfrm>
          <a:prstGeom prst="rect">
            <a:avLst/>
          </a:prstGeom>
          <a:solidFill>
            <a:schemeClr val="accent6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	</a:t>
            </a:r>
            <a:r>
              <a:rPr lang="en-US" sz="60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নিচের</a:t>
            </a:r>
            <a:r>
              <a:rPr lang="en-US" sz="6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চিহ্নটি</a:t>
            </a:r>
            <a:r>
              <a:rPr lang="en-US" sz="6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লক্ষ্য</a:t>
            </a:r>
            <a:r>
              <a:rPr lang="en-US" sz="6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কর</a:t>
            </a:r>
            <a:r>
              <a:rPr lang="en-US" sz="6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- </a:t>
            </a:r>
            <a:endParaRPr lang="en-US" sz="60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Verdana" panose="020B0604030504040204" pitchFamily="34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9514"/>
            <a:ext cx="8229600" cy="70788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	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Verdana" panose="020B0604030504040204" pitchFamily="34" charset="0"/>
                <a:cs typeface="NikoshBAN" pitchFamily="2" charset="0"/>
              </a:rPr>
              <a:t>চিহ্নটি কি নির্দেশ করে?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8229600" cy="317009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en-US" sz="20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w Cen MT" pitchFamily="34" charset="0"/>
              </a:rPr>
              <a:t>		P(A)</a:t>
            </a:r>
            <a:endParaRPr lang="en-US" sz="20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-1" y="813137"/>
            <a:ext cx="8153401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8153400" cy="3429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0" dirty="0" smtClean="0">
                <a:latin typeface="Tw Cen MT" pitchFamily="34" charset="0"/>
              </a:rPr>
              <a:t>	</a:t>
            </a:r>
            <a:r>
              <a:rPr lang="en-U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Power </a:t>
            </a:r>
            <a:r>
              <a:rPr lang="en-US" sz="1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set</a:t>
            </a:r>
            <a:endParaRPr lang="en-US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447800"/>
            <a:ext cx="8382000" cy="28623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bn-IN" sz="4000" b="1" spc="-15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857250" indent="-857250"/>
            <a:r>
              <a:rPr lang="en-US" sz="4000" b="1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spc="-15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 ব্যাখ্যা করতে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ii.</a:t>
            </a:r>
            <a:r>
              <a:rPr lang="bn-IN" sz="4000" spc="-150" dirty="0" smtClean="0">
                <a:latin typeface="NikoshBAN" pitchFamily="2" charset="0"/>
                <a:cs typeface="NikoshBAN" pitchFamily="2" charset="0"/>
              </a:rPr>
              <a:t>বিভিন্ন সেটের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 সেট নির্ণয় করতে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65556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শক্তি সেট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Power set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কোনো সেটের সকল উপসেটের সেটকে ঐ সেটের শক্তি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সেট/ 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Power set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A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সেটের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শক্তি সেটকে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P(A) </a:t>
            </a:r>
            <a:r>
              <a:rPr lang="bn-IN" sz="4000" dirty="0" smtClean="0">
                <a:latin typeface="Tw Cen MT" pitchFamily="34" charset="0"/>
                <a:cs typeface="NikoshBAN" panose="02000000000000000000" pitchFamily="2" charset="0"/>
              </a:rPr>
              <a:t>দ্বারা প্রকাশ করা 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মনে করি,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A={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a,b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}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একটি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 A</a:t>
            </a:r>
            <a:r>
              <a:rPr lang="bn-IN" sz="4000" dirty="0" smtClean="0">
                <a:latin typeface="Tw Cen MT" pitchFamily="34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উপসেটগুলি </a:t>
            </a:r>
            <a:r>
              <a:rPr lang="en-US" sz="4000" dirty="0" smtClean="0">
                <a:latin typeface="Tw Cen MT" pitchFamily="34" charset="0"/>
              </a:rPr>
              <a:t>{</a:t>
            </a:r>
            <a:r>
              <a:rPr lang="en-US" sz="4000" dirty="0" err="1" smtClean="0">
                <a:latin typeface="Tw Cen MT" pitchFamily="34" charset="0"/>
              </a:rPr>
              <a:t>a,b</a:t>
            </a:r>
            <a:r>
              <a:rPr lang="en-US" sz="4000" dirty="0" smtClean="0">
                <a:latin typeface="Tw Cen MT" pitchFamily="34" charset="0"/>
              </a:rPr>
              <a:t>},{a},{b},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সুতরাং শক্তি সেট </a:t>
            </a:r>
            <a:r>
              <a:rPr lang="en-US" sz="4000" dirty="0" smtClean="0">
                <a:latin typeface="Tw Cen MT" pitchFamily="34" charset="0"/>
              </a:rPr>
              <a:t>P(A)= {{</a:t>
            </a:r>
            <a:r>
              <a:rPr lang="en-US" sz="4000" dirty="0" err="1" smtClean="0">
                <a:latin typeface="Tw Cen MT" pitchFamily="34" charset="0"/>
              </a:rPr>
              <a:t>a,b</a:t>
            </a:r>
            <a:r>
              <a:rPr lang="en-US" sz="4000" dirty="0" smtClean="0">
                <a:latin typeface="Tw Cen MT" pitchFamily="34" charset="0"/>
              </a:rPr>
              <a:t>},{a},{b},</a:t>
            </a:r>
            <a:r>
              <a:rPr lang="en-US" sz="4000" dirty="0" smtClean="0">
                <a:latin typeface="Tw Cen MT" pitchFamily="34" charset="0"/>
                <a:cs typeface="Times New Roman"/>
              </a:rPr>
              <a:t>Ø}</a:t>
            </a:r>
          </a:p>
          <a:p>
            <a:r>
              <a:rPr lang="en-US" sz="4000" dirty="0" smtClean="0">
                <a:latin typeface="Tw Cen MT" pitchFamily="34" charset="0"/>
                <a:cs typeface="Times New Roman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কোনো সেটের উপাদান সংখ্যা 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n</a:t>
            </a:r>
            <a:r>
              <a:rPr lang="bn-IN" sz="4000" dirty="0" smtClean="0"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হলে ঐ সেটের শক্তি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সেটের উপাদান 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w Cen MT" pitchFamily="34" charset="0"/>
                <a:cs typeface="NikoshBAN" panose="02000000000000000000" pitchFamily="2" charset="0"/>
              </a:rPr>
              <a:t>2n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527448"/>
            <a:ext cx="9144000" cy="4708981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itchFamily="2" charset="0"/>
              </a:rPr>
              <a:t>Power set</a:t>
            </a:r>
            <a:r>
              <a:rPr lang="bn-IN" sz="6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latin typeface="Tw Cen MT" pitchFamily="34" charset="0"/>
              </a:rPr>
              <a:t>A={</a:t>
            </a:r>
            <a:r>
              <a:rPr lang="en-US" sz="4000" dirty="0" err="1" smtClean="0">
                <a:latin typeface="Tw Cen MT" pitchFamily="34" charset="0"/>
              </a:rPr>
              <a:t>m,n</a:t>
            </a:r>
            <a:r>
              <a:rPr lang="en-US" sz="4000" dirty="0" smtClean="0">
                <a:latin typeface="Tw Cen MT" pitchFamily="34" charset="0"/>
              </a:rPr>
              <a:t>}, B={</a:t>
            </a:r>
            <a:r>
              <a:rPr lang="en-US" sz="4000" dirty="0" err="1" smtClean="0">
                <a:latin typeface="Tw Cen MT" pitchFamily="34" charset="0"/>
              </a:rPr>
              <a:t>m,n,l</a:t>
            </a:r>
            <a:r>
              <a:rPr lang="en-US" sz="4000" dirty="0" smtClean="0">
                <a:latin typeface="Tw Cen MT" pitchFamily="34" charset="0"/>
              </a:rPr>
              <a:t>} </a:t>
            </a:r>
            <a:r>
              <a:rPr lang="en-US" sz="4000" dirty="0" err="1" smtClean="0">
                <a:latin typeface="Tw Cen MT" pitchFamily="34" charset="0"/>
                <a:cs typeface="NikoshBAN" pitchFamily="2" charset="0"/>
              </a:rPr>
              <a:t>হলে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-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b="1" dirty="0" smtClean="0">
                <a:latin typeface="Tw Cen MT" pitchFamily="34" charset="0"/>
              </a:rPr>
              <a:t>  </a:t>
            </a:r>
            <a:r>
              <a:rPr lang="en-US" sz="4000" dirty="0" smtClean="0">
                <a:latin typeface="Tw Cen MT" pitchFamily="34" charset="0"/>
              </a:rPr>
              <a:t>(</a:t>
            </a:r>
            <a:r>
              <a:rPr lang="en-US" sz="4000" dirty="0" err="1" smtClean="0">
                <a:latin typeface="Tw Cen MT" pitchFamily="34" charset="0"/>
              </a:rPr>
              <a:t>i</a:t>
            </a:r>
            <a:r>
              <a:rPr lang="en-US" sz="4000" dirty="0" smtClean="0">
                <a:latin typeface="Tw Cen MT" pitchFamily="34" charset="0"/>
              </a:rPr>
              <a:t>) P(A)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নির্ণয় কর।</a:t>
            </a:r>
            <a:endParaRPr lang="en-US" sz="4000" dirty="0" smtClean="0">
              <a:latin typeface="Tw Cen MT" pitchFamily="34" charset="0"/>
              <a:cs typeface="NikoshBAN" pitchFamily="2" charset="0"/>
            </a:endParaRPr>
          </a:p>
          <a:p>
            <a:r>
              <a:rPr lang="en-US" sz="4000" dirty="0" smtClean="0">
                <a:latin typeface="Tw Cen MT" pitchFamily="34" charset="0"/>
              </a:rPr>
              <a:t> (ii) 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নির্ণয় কর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এবং দেখাও যে, </a:t>
            </a:r>
            <a:r>
              <a:rPr lang="en-US" sz="4000" dirty="0" smtClean="0">
                <a:latin typeface="Tw Cen MT" pitchFamily="34" charset="0"/>
              </a:rPr>
              <a:t>P(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)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  </a:t>
            </a:r>
          </a:p>
          <a:p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 	উপাদান সংখ্যা </a:t>
            </a:r>
            <a:r>
              <a:rPr lang="en-US" sz="4000" dirty="0" smtClean="0">
                <a:latin typeface="Tw Cen MT" pitchFamily="34" charset="0"/>
              </a:rPr>
              <a:t>2n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কে সমর্থন করে, যেখানে 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n,  	</a:t>
            </a:r>
            <a:r>
              <a:rPr lang="en-US" sz="4000" dirty="0" err="1" smtClean="0">
                <a:latin typeface="Tw Cen MT" pitchFamily="34" charset="0"/>
              </a:rPr>
              <a:t>AuB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Tw Cen MT" pitchFamily="34" charset="0"/>
                <a:cs typeface="NikoshBAN" pitchFamily="2" charset="0"/>
              </a:rPr>
              <a:t> </a:t>
            </a:r>
            <a:r>
              <a:rPr lang="bn-IN" sz="4000" dirty="0" smtClean="0">
                <a:latin typeface="Tw Cen MT" pitchFamily="34" charset="0"/>
                <a:cs typeface="NikoshBAN" pitchFamily="2" charset="0"/>
              </a:rPr>
              <a:t>উপাদান সংখ্যা। </a:t>
            </a:r>
            <a:endParaRPr lang="en-US" sz="4000" dirty="0" smtClean="0">
              <a:latin typeface="Tw Cen MT" pitchFamily="34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4624</TotalTime>
  <Words>209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1270</cp:revision>
  <dcterms:created xsi:type="dcterms:W3CDTF">2006-08-16T00:00:00Z</dcterms:created>
  <dcterms:modified xsi:type="dcterms:W3CDTF">2020-06-03T06:24:24Z</dcterms:modified>
</cp:coreProperties>
</file>