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8" r:id="rId2"/>
    <p:sldId id="295" r:id="rId3"/>
    <p:sldId id="260" r:id="rId4"/>
    <p:sldId id="261" r:id="rId5"/>
    <p:sldId id="264" r:id="rId6"/>
    <p:sldId id="262" r:id="rId7"/>
    <p:sldId id="266" r:id="rId8"/>
    <p:sldId id="268" r:id="rId9"/>
    <p:sldId id="270" r:id="rId10"/>
    <p:sldId id="269" r:id="rId11"/>
    <p:sldId id="271" r:id="rId12"/>
    <p:sldId id="273" r:id="rId13"/>
    <p:sldId id="274" r:id="rId14"/>
    <p:sldId id="275" r:id="rId15"/>
    <p:sldId id="276" r:id="rId16"/>
    <p:sldId id="278" r:id="rId17"/>
    <p:sldId id="279" r:id="rId18"/>
    <p:sldId id="288" r:id="rId19"/>
    <p:sldId id="280" r:id="rId20"/>
    <p:sldId id="283" r:id="rId21"/>
    <p:sldId id="282" r:id="rId22"/>
    <p:sldId id="284" r:id="rId23"/>
    <p:sldId id="285" r:id="rId24"/>
    <p:sldId id="281" r:id="rId25"/>
    <p:sldId id="286" r:id="rId26"/>
    <p:sldId id="287" r:id="rId27"/>
    <p:sldId id="289" r:id="rId28"/>
    <p:sldId id="290" r:id="rId29"/>
    <p:sldId id="291" r:id="rId30"/>
    <p:sldId id="293" r:id="rId31"/>
    <p:sldId id="29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88" autoAdjust="0"/>
    <p:restoredTop sz="94660"/>
  </p:normalViewPr>
  <p:slideViewPr>
    <p:cSldViewPr>
      <p:cViewPr varScale="1">
        <p:scale>
          <a:sx n="68" d="100"/>
          <a:sy n="68" d="100"/>
        </p:scale>
        <p:origin x="-14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497F9-D9A2-414E-A4B1-A75E0B395132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1B962-B10C-4091-B482-E4A097A9A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177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kamal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B9CB0-500D-4411-8302-1F8E886CDDE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32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আন্না খাতুন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7B658-1F65-452D-9CEB-ED0ACF70768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60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সুলতানা রাজিয়া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54C9E-8328-4C6A-94D0-09A1F961E63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50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সুলতানা রাজিয়া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54C9E-8328-4C6A-94D0-09A1F961E63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93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শাহজাহান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EE630-62DD-4A58-8E99-EA53DE6FD84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596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শাহজাহান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EE630-62DD-4A58-8E99-EA53DE6FD84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774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শাহজাহান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8EE630-62DD-4A58-8E99-EA53DE6FD84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952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9.jpg"/><Relationship Id="rId7" Type="http://schemas.openxmlformats.org/officeDocument/2006/relationships/image" Target="../media/image26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BE9DD54-654C-4C85-BE0F-CF194013E0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881" l="3667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668" y="2554544"/>
            <a:ext cx="9324304" cy="4532055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26A272B-87F4-4010-844B-822D98A797A3}"/>
              </a:ext>
            </a:extLst>
          </p:cNvPr>
          <p:cNvSpPr txBox="1"/>
          <p:nvPr/>
        </p:nvSpPr>
        <p:spPr>
          <a:xfrm>
            <a:off x="0" y="0"/>
            <a:ext cx="9143999" cy="2554545"/>
          </a:xfrm>
          <a:prstGeom prst="rect">
            <a:avLst/>
          </a:prstGeom>
          <a:solidFill>
            <a:srgbClr val="FFC0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আজকের পাঠে </a:t>
            </a:r>
            <a:r>
              <a:rPr lang="en-US" sz="8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84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3962400"/>
            <a:ext cx="624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 সংরক্ষণ</a:t>
            </a:r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1676400" y="685800"/>
            <a:ext cx="5410200" cy="1454728"/>
          </a:xfrm>
          <a:prstGeom prst="wedgeRectCallout">
            <a:avLst>
              <a:gd name="adj1" fmla="val -23147"/>
              <a:gd name="adj2" fmla="val 143453"/>
            </a:avLst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7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76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2777" y="1219200"/>
            <a:ext cx="8833514" cy="17543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bn-IN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১।</a:t>
            </a:r>
            <a:r>
              <a:rPr lang="bn-BD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 আমরা </a:t>
            </a:r>
            <a:r>
              <a:rPr lang="bn-BD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সংরক্ষণ ক</a:t>
            </a:r>
            <a:r>
              <a:rPr lang="bn-IN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রতে পারি</a:t>
            </a:r>
            <a:r>
              <a:rPr lang="bn-BD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463" y="4495800"/>
            <a:ext cx="8833514" cy="101566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bn-IN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২। </a:t>
            </a:r>
            <a:r>
              <a:rPr lang="bn-BD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সংরক্ষণ </a:t>
            </a:r>
            <a:r>
              <a:rPr lang="bn-IN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 গুরুত্বপূর্ণ</a:t>
            </a:r>
            <a:r>
              <a:rPr lang="bn-BD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41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68D4DC4-D6F0-4801-9906-2D329D2F6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29" y="221522"/>
            <a:ext cx="2203589" cy="25949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A460934-7942-473F-93DB-F30FEC5BE7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29" y="3104420"/>
            <a:ext cx="2203589" cy="25892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F840A68-8D42-44AC-869F-306711CA22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173" y="228165"/>
            <a:ext cx="2749654" cy="54721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873D67D-1940-4CDB-B2F9-9704AC6475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136" y="221522"/>
            <a:ext cx="2202020" cy="25949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C881BA0-4398-49DC-9FEF-FF1A005F92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567" y="3104421"/>
            <a:ext cx="2203589" cy="25892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07EEF71-7B06-4793-BED9-DF3EDDC23723}"/>
              </a:ext>
            </a:extLst>
          </p:cNvPr>
          <p:cNvSpPr txBox="1"/>
          <p:nvPr/>
        </p:nvSpPr>
        <p:spPr>
          <a:xfrm>
            <a:off x="0" y="5775891"/>
            <a:ext cx="9164782" cy="120032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bn-BD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ফ্রিজে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ঠাণ্ডায়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কিছুদিন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9382" y="381000"/>
            <a:ext cx="8915400" cy="830997"/>
          </a:xfrm>
          <a:prstGeom prst="rect">
            <a:avLst/>
          </a:prstGeom>
          <a:solidFill>
            <a:srgbClr val="92D050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</a:t>
            </a:r>
            <a:r>
              <a:rPr lang="bn-BD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 করি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31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29" y="4116633"/>
            <a:ext cx="4648200" cy="2604314"/>
          </a:xfrm>
          <a:prstGeom prst="rect">
            <a:avLst/>
          </a:prstGeom>
          <a:ln w="571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9237" y="3505199"/>
            <a:ext cx="3317653" cy="3222675"/>
          </a:xfrm>
          <a:prstGeom prst="rect">
            <a:avLst/>
          </a:prstGeom>
          <a:ln w="571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3" name="Group 2"/>
          <p:cNvGrpSpPr/>
          <p:nvPr/>
        </p:nvGrpSpPr>
        <p:grpSpPr>
          <a:xfrm>
            <a:off x="5717641" y="361522"/>
            <a:ext cx="2895600" cy="3047999"/>
            <a:chOff x="5350895" y="361522"/>
            <a:chExt cx="2895600" cy="3047999"/>
          </a:xfrm>
        </p:grpSpPr>
        <p:sp>
          <p:nvSpPr>
            <p:cNvPr id="2" name="32-Point Star 1"/>
            <p:cNvSpPr/>
            <p:nvPr/>
          </p:nvSpPr>
          <p:spPr>
            <a:xfrm>
              <a:off x="5350895" y="361522"/>
              <a:ext cx="2895600" cy="3047999"/>
            </a:xfrm>
            <a:prstGeom prst="star32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17523" y="1548822"/>
              <a:ext cx="1962344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bn-BD" sz="32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রোদে শুকিয়ে  </a:t>
              </a:r>
              <a:endParaRPr lang="en-US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9764" y="20782"/>
            <a:ext cx="9017125" cy="830997"/>
          </a:xfrm>
          <a:prstGeom prst="rect">
            <a:avLst/>
          </a:prstGeom>
          <a:solidFill>
            <a:srgbClr val="92D050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</a:t>
            </a:r>
            <a:r>
              <a:rPr lang="bn-BD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 করি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খাদ্য 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082" y="1066800"/>
            <a:ext cx="5122295" cy="2616538"/>
          </a:xfrm>
          <a:prstGeom prst="rect">
            <a:avLst/>
          </a:prstGeom>
          <a:ln w="571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1074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4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D7CD104-0A53-4D96-AFC1-BEC976E22A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899" y="2804152"/>
            <a:ext cx="1638841" cy="210118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F9EDB17-5F07-420B-A27B-23BBAFB17C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07" y="2804368"/>
            <a:ext cx="1638841" cy="21009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070D80E-7A89-4AC0-A07E-75CF8F083F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943" y="2804368"/>
            <a:ext cx="1638841" cy="210097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BFE86EC-9E6A-40F8-9BCE-4509B74EB6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943" y="98880"/>
            <a:ext cx="1649548" cy="206254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540C9D6-4194-424B-B5CC-61755C2EFE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0464"/>
            <a:ext cx="1649548" cy="206095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51D5F65-F9C2-417A-B2A6-7521823007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906" y="133080"/>
            <a:ext cx="1664052" cy="204789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1868507-5BE8-4CF1-A28F-4909B7851A68}"/>
              </a:ext>
            </a:extLst>
          </p:cNvPr>
          <p:cNvSpPr/>
          <p:nvPr/>
        </p:nvSpPr>
        <p:spPr>
          <a:xfrm>
            <a:off x="4484717" y="3244334"/>
            <a:ext cx="232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67526097-8DF1-4737-B1CE-D0A14D25A1B3}"/>
              </a:ext>
            </a:extLst>
          </p:cNvPr>
          <p:cNvSpPr/>
          <p:nvPr/>
        </p:nvSpPr>
        <p:spPr>
          <a:xfrm>
            <a:off x="4484717" y="3244334"/>
            <a:ext cx="232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F416C5B0-4F9E-438B-9970-4828EDAA8B78}"/>
              </a:ext>
            </a:extLst>
          </p:cNvPr>
          <p:cNvSpPr/>
          <p:nvPr/>
        </p:nvSpPr>
        <p:spPr>
          <a:xfrm>
            <a:off x="4484717" y="3244334"/>
            <a:ext cx="232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F57DB65-42E2-4EA8-9110-AC6AEABC2265}"/>
              </a:ext>
            </a:extLst>
          </p:cNvPr>
          <p:cNvSpPr txBox="1"/>
          <p:nvPr/>
        </p:nvSpPr>
        <p:spPr>
          <a:xfrm>
            <a:off x="29095" y="54102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চিনি,সিরকা </a:t>
            </a:r>
            <a:r>
              <a:rPr lang="bn-IN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 তেল দিয়ে </a:t>
            </a:r>
            <a:r>
              <a:rPr lang="bn-IN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জলপাই, </a:t>
            </a:r>
            <a:r>
              <a:rPr lang="bn-IN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বড়ই,আম ইত্যাদি </a:t>
            </a:r>
            <a:r>
              <a:rPr lang="bn-IN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 </a:t>
            </a:r>
            <a:r>
              <a:rPr lang="bn-IN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 দিন সংরক্ষন করা যায়।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91878C95-E29D-4663-AF34-50098B59EF88}"/>
              </a:ext>
            </a:extLst>
          </p:cNvPr>
          <p:cNvCxnSpPr/>
          <p:nvPr/>
        </p:nvCxnSpPr>
        <p:spPr>
          <a:xfrm flipH="1" flipV="1">
            <a:off x="7208875" y="4210494"/>
            <a:ext cx="2391" cy="2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705" y="1130151"/>
            <a:ext cx="2391295" cy="3775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Down Arrow 20"/>
          <p:cNvSpPr/>
          <p:nvPr/>
        </p:nvSpPr>
        <p:spPr>
          <a:xfrm rot="18882820">
            <a:off x="5685154" y="1117925"/>
            <a:ext cx="956460" cy="1266047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 rot="13558006">
            <a:off x="5685154" y="2611311"/>
            <a:ext cx="956460" cy="1266047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9764" y="20782"/>
            <a:ext cx="9017125" cy="830997"/>
          </a:xfrm>
          <a:prstGeom prst="rect">
            <a:avLst/>
          </a:prstGeom>
          <a:solidFill>
            <a:srgbClr val="92D050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</a:t>
            </a:r>
            <a:r>
              <a:rPr lang="bn-BD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 করি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84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 animBg="1"/>
      <p:bldP spid="23" grpId="0" animBg="1"/>
      <p:bldP spid="24" grpId="0" animBg="1"/>
      <p:bldP spid="2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172DB41-3211-4237-A5DA-CCC79A0622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97"/>
            <a:ext cx="1965395" cy="23139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63F359C7-89CC-48CE-BE28-FA65D5EC7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56266"/>
            <a:ext cx="1882050" cy="2290358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E1B6BC0-9C5F-4C4E-A638-B6949DF51C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0"/>
            <a:ext cx="1965395" cy="23139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584A743-B7D7-4A14-A56E-8E948464AA5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2" b="9536"/>
          <a:stretch/>
        </p:blipFill>
        <p:spPr>
          <a:xfrm>
            <a:off x="0" y="2590800"/>
            <a:ext cx="5679871" cy="27275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687E422-1CE0-481F-85A4-8735EF24C93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5" b="18937"/>
          <a:stretch/>
        </p:blipFill>
        <p:spPr>
          <a:xfrm>
            <a:off x="6193873" y="56266"/>
            <a:ext cx="2929345" cy="52620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F1EF8D3-1830-4852-AED8-D52EAF142679}"/>
              </a:ext>
            </a:extLst>
          </p:cNvPr>
          <p:cNvSpPr txBox="1"/>
          <p:nvPr/>
        </p:nvSpPr>
        <p:spPr>
          <a:xfrm>
            <a:off x="0" y="5637489"/>
            <a:ext cx="9123218" cy="120032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ছাড়াও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হিমাগারে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শাকসবজি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মাং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সংরক্ষণ করে বছরে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বিভিন্ন সময় বাজারে সরবরাহ করা হয়।</a:t>
            </a:r>
          </a:p>
        </p:txBody>
      </p:sp>
    </p:spTree>
    <p:extLst>
      <p:ext uri="{BB962C8B-B14F-4D97-AF65-F5344CB8AC3E}">
        <p14:creationId xmlns:p14="http://schemas.microsoft.com/office/powerpoint/2010/main" val="185760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413" y="841458"/>
            <a:ext cx="4057204" cy="42706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714525" y="5769088"/>
            <a:ext cx="3386489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লবণ বা বরফ দিয়ে 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86071" y="233508"/>
            <a:ext cx="165462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খাদ্য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4" y="841458"/>
            <a:ext cx="4057204" cy="43260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4899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7116" y="4572000"/>
            <a:ext cx="2000772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য়ু</a:t>
            </a:r>
            <a:r>
              <a:rPr lang="bn-BD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রোধী পাত্রে   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452" y="3330369"/>
            <a:ext cx="2915409" cy="33217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953AFFF-DA88-4EC4-82DB-11F8BD086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3" y="3146964"/>
            <a:ext cx="3025362" cy="34636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702CCA5-90A7-4EE9-B442-2A34BEE6D245}"/>
              </a:ext>
            </a:extLst>
          </p:cNvPr>
          <p:cNvSpPr txBox="1"/>
          <p:nvPr/>
        </p:nvSpPr>
        <p:spPr>
          <a:xfrm>
            <a:off x="0" y="1"/>
            <a:ext cx="198120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খাদ্য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সংরক্ষণ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9" y="1"/>
            <a:ext cx="5152571" cy="330958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981239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029" y="1944914"/>
            <a:ext cx="8784771" cy="45243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সংরক্ষণঃ খাদ্যের পচন রোধ করে খাদ্যের স্বাদ ও গুনাগুণ অক্ষুন্ন রাখার প্রক্রিয়াই হচ্ছে খাদ্য সংরক্ষণ।</a:t>
            </a:r>
            <a:endParaRPr lang="en-US" sz="7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2607" y="0"/>
            <a:ext cx="6925614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43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0404" y="1313645"/>
            <a:ext cx="6925614" cy="17543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উপায়ে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3299" y="3747752"/>
            <a:ext cx="7939825" cy="2308324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chemeClr val="bg1"/>
                </a:solidFill>
              </a:rPr>
              <a:t> </a:t>
            </a:r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রেফ্রিজারেটরে, রোদে শুকিয়ে, হিমাগারে , বা</a:t>
            </a:r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য়ুরোধী</a:t>
            </a:r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পাত্রে রেখে, বরফ দিয়ে, </a:t>
            </a:r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রকা বা তেল দিয়ে।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1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53000" y="838202"/>
            <a:ext cx="39624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সালমা বেগম দিবা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6800" y="2667002"/>
            <a:ext cx="3962400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পূর্ব চরপাতা সরকারি প্রাথমিক বিদ্যালয়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0" y="1752601"/>
            <a:ext cx="25908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1200" y="4267202"/>
            <a:ext cx="2514600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রায়পুর, লক্ষ্মীপুর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4C7A397-8A04-4FB4-9937-6C0C6F9467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3" t="10124" r="37733" b="19487"/>
          <a:stretch/>
        </p:blipFill>
        <p:spPr>
          <a:xfrm>
            <a:off x="457201" y="381000"/>
            <a:ext cx="4130275" cy="5715000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2909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F6D0FC1-E73D-4C24-BCB3-9C2FD9610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499" y="0"/>
            <a:ext cx="2605272" cy="2895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55FA5E9-5B3C-4EE0-AD9B-03C80460B9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98" y="2649413"/>
            <a:ext cx="2418058" cy="3200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BBDD716-A856-4A0A-BCCE-C6509E15B1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325" y="44255"/>
            <a:ext cx="2485021" cy="2819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B2120D8-15A8-4AF6-A1A5-DD9E921B1C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740" y="2649414"/>
            <a:ext cx="2572420" cy="33234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688F8E5-F44A-46E5-A361-F3D30B617FD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" t="5674" r="2778" b="2719"/>
          <a:stretch/>
        </p:blipFill>
        <p:spPr>
          <a:xfrm>
            <a:off x="26951" y="120140"/>
            <a:ext cx="3943186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2AF1BB9-A787-4700-996E-9FD8F7CE9560}"/>
              </a:ext>
            </a:extLst>
          </p:cNvPr>
          <p:cNvSpPr txBox="1"/>
          <p:nvPr/>
        </p:nvSpPr>
        <p:spPr>
          <a:xfrm>
            <a:off x="5624457" y="2662212"/>
            <a:ext cx="3519543" cy="378565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স,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সবজী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গ্ধজাত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হজেই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ব্যাকটেরিয়া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আক্রান্ত হয়ে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নষ্ট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2750209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FB72A33-BE74-43D6-BCC1-B905EE9DC8D8}"/>
              </a:ext>
            </a:extLst>
          </p:cNvPr>
          <p:cNvSpPr txBox="1"/>
          <p:nvPr/>
        </p:nvSpPr>
        <p:spPr>
          <a:xfrm>
            <a:off x="170304" y="4419600"/>
            <a:ext cx="8973696" cy="132343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স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ং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রক্ষণ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অপচয়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রো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ধ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এ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বং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পচন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থ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ে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খাদ্যকে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 descr="A close up of food&#10;&#10;Description generated with high confidence">
            <a:extLst>
              <a:ext uri="{FF2B5EF4-FFF2-40B4-BE49-F238E27FC236}">
                <a16:creationId xmlns="" xmlns:a16="http://schemas.microsoft.com/office/drawing/2014/main" id="{70A8316C-EB84-42F7-9772-C0823D427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899" y="228601"/>
            <a:ext cx="4458861" cy="407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8886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2AA8058-F6E2-4521-9764-BF4B211FA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94" y="152400"/>
            <a:ext cx="7088446" cy="441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0116161-7ABB-4235-9217-B1F383C7CEB4}"/>
              </a:ext>
            </a:extLst>
          </p:cNvPr>
          <p:cNvSpPr txBox="1"/>
          <p:nvPr/>
        </p:nvSpPr>
        <p:spPr>
          <a:xfrm>
            <a:off x="-13855" y="5181600"/>
            <a:ext cx="9346019" cy="144655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ক্ষণের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মৌসুমি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43352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2CF49C3-175B-4876-9C35-E64A88F83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03" y="336452"/>
            <a:ext cx="4401696" cy="38545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86ABDF4-2A72-4BEE-9D6D-45608B3B2876}"/>
              </a:ext>
            </a:extLst>
          </p:cNvPr>
          <p:cNvSpPr txBox="1"/>
          <p:nvPr/>
        </p:nvSpPr>
        <p:spPr>
          <a:xfrm>
            <a:off x="256051" y="4648201"/>
            <a:ext cx="8631898" cy="120032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রক্ষণের মাধ্যমে অনেক দূরবর্তী এলাকায় সহজে খাবার সরবরাহ করা যায়।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AB4B7CD-E382-4DAF-8410-F2F106AC34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00659" y="359898"/>
            <a:ext cx="4001542" cy="38311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085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6679" y="619035"/>
            <a:ext cx="4934442" cy="120032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BD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352800"/>
            <a:ext cx="8305800" cy="3139321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6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</a:t>
            </a:r>
            <a:r>
              <a:rPr lang="en-US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উপায়ে</a:t>
            </a:r>
            <a:r>
              <a:rPr lang="en-US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সংরক্ষণের চারটি</a:t>
            </a:r>
            <a:r>
              <a:rPr lang="en-US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bn-BD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লেখ</a:t>
            </a:r>
            <a:r>
              <a:rPr lang="en-US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6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02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984838"/>
            <a:ext cx="8153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 খাদ্য সংরক্ষণ করা যায় তার একটি তালিকা তৈরি করঃ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2982" y="152400"/>
            <a:ext cx="5384042" cy="830997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727034"/>
              </p:ext>
            </p:extLst>
          </p:nvPr>
        </p:nvGraphicFramePr>
        <p:xfrm>
          <a:off x="0" y="2057400"/>
          <a:ext cx="8832272" cy="40370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01692"/>
                <a:gridCol w="4430580"/>
              </a:tblGrid>
              <a:tr h="806197"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খাদ্য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0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কীভাবে সংরক্ষণ</a:t>
                      </a:r>
                      <a:r>
                        <a:rPr lang="bn-BD" sz="4000" baseline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করা যায়</a:t>
                      </a:r>
                      <a:endParaRPr lang="en-US" sz="40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92900">
                <a:tc>
                  <a:txBody>
                    <a:bodyPr/>
                    <a:lstStyle/>
                    <a:p>
                      <a:pPr algn="l"/>
                      <a:r>
                        <a:rPr lang="bn-BD" sz="32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মাছ</a:t>
                      </a:r>
                      <a:r>
                        <a:rPr lang="bn-IN" sz="32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মাংস</a:t>
                      </a:r>
                      <a:endParaRPr lang="en-US" sz="3200" dirty="0" smtClean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25699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আলু </a:t>
                      </a:r>
                      <a:r>
                        <a:rPr lang="bn-IN" sz="32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(৫০ বস্তা)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25699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দুগ্ধজাত</a:t>
                      </a:r>
                      <a:r>
                        <a:rPr lang="bn-BD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3200" baseline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খাবার (দুধ, দই, পনির) </a:t>
                      </a:r>
                      <a:endParaRPr lang="en-US" sz="32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256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শাকসবজি</a:t>
                      </a:r>
                      <a:r>
                        <a:rPr lang="bn-IN" sz="32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bn-BD" sz="320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বিভিন্ন</a:t>
                      </a:r>
                      <a:r>
                        <a:rPr lang="bn-BD" sz="3200" baseline="0" dirty="0" smtClean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ধরনের ফলমূল </a:t>
                      </a:r>
                      <a:endParaRPr lang="en-US" sz="3200" dirty="0" smtClean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267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70513"/>
            <a:ext cx="6934200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এবার তালিকাটি মিলিয়ে দেখিঃ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401902"/>
              </p:ext>
            </p:extLst>
          </p:nvPr>
        </p:nvGraphicFramePr>
        <p:xfrm>
          <a:off x="228600" y="1219200"/>
          <a:ext cx="8763000" cy="55226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29202"/>
                <a:gridCol w="4833798"/>
              </a:tblGrid>
              <a:tr h="5334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খাদ্য</a:t>
                      </a:r>
                      <a:endParaRPr lang="en-US" sz="3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কীভাবে সংরক্ষণ</a:t>
                      </a:r>
                      <a:r>
                        <a:rPr lang="bn-BD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করা যায়</a:t>
                      </a:r>
                      <a:endParaRPr lang="en-US" sz="3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/>
                </a:tc>
              </a:tr>
              <a:tr h="6062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মাছ</a:t>
                      </a:r>
                      <a:endParaRPr lang="en-US" sz="3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রেফ্রিজারেটর, বরফ</a:t>
                      </a:r>
                      <a:r>
                        <a:rPr lang="bn-BD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ব্যবহার, রোদে শুঁকিয়ে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/>
                </a:tc>
              </a:tr>
              <a:tr h="5849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মাংস</a:t>
                      </a:r>
                      <a:endParaRPr lang="en-US" sz="3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রেফ্রিজারেটর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আলু ( ৫০ বস্তা)</a:t>
                      </a:r>
                      <a:endParaRPr lang="en-US" sz="3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হিমাগার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দুগ্ধজাত</a:t>
                      </a:r>
                      <a:r>
                        <a:rPr lang="bn-BD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খাবার (দুধ, দই, পনির) </a:t>
                      </a:r>
                      <a:endParaRPr lang="en-US" sz="3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রেফ্রিজারেটর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শাকসবজি</a:t>
                      </a:r>
                      <a:endParaRPr lang="en-US" sz="3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রেফ্রিজারেটর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বিভিন্ন</a:t>
                      </a:r>
                      <a:r>
                        <a:rPr lang="bn-BD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ধরনের ফলমূল (৫০ ঝুড়ি)</a:t>
                      </a:r>
                      <a:endParaRPr lang="en-US" sz="32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হিমাগার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784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1828800" y="228600"/>
            <a:ext cx="5334000" cy="1066800"/>
          </a:xfrm>
          <a:prstGeom prst="flowChartPredefined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নিরব পাঠঃ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পৃষ্ঠা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416535"/>
            <a:ext cx="4100787" cy="52128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67000" y="1447800"/>
            <a:ext cx="3733800" cy="4953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0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948912"/>
            <a:ext cx="8458200" cy="646331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বায়ুরোধী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পাত্রে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দ্রব্যটি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2371456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বরফ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1" y="3932601"/>
            <a:ext cx="7887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জলপাই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849" y="5178207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পচনশীল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জীবানু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জন্মাতে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45023" y="6049906"/>
            <a:ext cx="1189839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খ)সবজি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02105" y="1671178"/>
            <a:ext cx="1083267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74641" y="1752832"/>
            <a:ext cx="1065817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আচার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72852" y="1699056"/>
            <a:ext cx="940312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43739" y="3067846"/>
            <a:ext cx="1323869" cy="83099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87313" y="3063955"/>
            <a:ext cx="1414581" cy="83099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হলুদ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79137" y="4641523"/>
            <a:ext cx="940312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তেল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86719" y="3069370"/>
            <a:ext cx="1290281" cy="83099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27185" y="3063954"/>
            <a:ext cx="1371957" cy="83099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মরিচ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21911" y="4647336"/>
            <a:ext cx="1666255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গ) খনিজ লবণ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41138" y="6031761"/>
            <a:ext cx="940312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ঘ) মাছ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78201" y="4623203"/>
            <a:ext cx="940312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খ) পানি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97621" y="6047522"/>
            <a:ext cx="1271317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মাং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69214" y="6049906"/>
            <a:ext cx="1283985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গ) সিরকা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38799" y="1699055"/>
            <a:ext cx="940312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774957" y="4624092"/>
            <a:ext cx="2076414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ঘ) কোমল পানীয়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F164E77-99FD-436B-B710-857FB1CBB5D8}"/>
              </a:ext>
            </a:extLst>
          </p:cNvPr>
          <p:cNvSpPr txBox="1"/>
          <p:nvPr/>
        </p:nvSpPr>
        <p:spPr>
          <a:xfrm>
            <a:off x="3384773" y="17017"/>
            <a:ext cx="2598093" cy="830997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72A1DB4-95C6-45D6-8630-98B62A41387A}"/>
              </a:ext>
            </a:extLst>
          </p:cNvPr>
          <p:cNvSpPr txBox="1"/>
          <p:nvPr/>
        </p:nvSpPr>
        <p:spPr>
          <a:xfrm>
            <a:off x="4637900" y="1304457"/>
            <a:ext cx="571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7200" b="1" dirty="0" smtClean="0">
                <a:ln w="28575">
                  <a:solidFill>
                    <a:srgbClr val="C0504D">
                      <a:lumMod val="50000"/>
                    </a:srgbClr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✓</a:t>
            </a:r>
            <a:endParaRPr lang="en-US" sz="7200" b="1" dirty="0">
              <a:ln w="28575">
                <a:solidFill>
                  <a:srgbClr val="C0504D">
                    <a:lumMod val="50000"/>
                  </a:srgbClr>
                </a:solidFill>
              </a:ln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14B0F6D9-6F39-4EF9-ADB3-57D12AA53989}"/>
              </a:ext>
            </a:extLst>
          </p:cNvPr>
          <p:cNvSpPr txBox="1"/>
          <p:nvPr/>
        </p:nvSpPr>
        <p:spPr>
          <a:xfrm>
            <a:off x="1152668" y="2694622"/>
            <a:ext cx="571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7200" b="1" dirty="0">
                <a:ln w="28575">
                  <a:solidFill>
                    <a:srgbClr val="C0504D">
                      <a:lumMod val="50000"/>
                    </a:srgbClr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✓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415E47C1-A373-4B70-9F9C-2F3579BD08E1}"/>
              </a:ext>
            </a:extLst>
          </p:cNvPr>
          <p:cNvSpPr txBox="1"/>
          <p:nvPr/>
        </p:nvSpPr>
        <p:spPr>
          <a:xfrm>
            <a:off x="1107488" y="4065470"/>
            <a:ext cx="571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7200" b="1" dirty="0">
                <a:ln w="28575">
                  <a:solidFill>
                    <a:srgbClr val="C0504D">
                      <a:lumMod val="50000"/>
                    </a:srgbClr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✓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C3690ED2-2EED-407D-B48F-6AF10247D851}"/>
              </a:ext>
            </a:extLst>
          </p:cNvPr>
          <p:cNvSpPr txBox="1"/>
          <p:nvPr/>
        </p:nvSpPr>
        <p:spPr>
          <a:xfrm>
            <a:off x="4679647" y="5515978"/>
            <a:ext cx="571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7200" b="1" dirty="0" smtClean="0">
                <a:ln w="28575">
                  <a:solidFill>
                    <a:srgbClr val="C0504D">
                      <a:lumMod val="50000"/>
                    </a:srgbClr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✓</a:t>
            </a:r>
            <a:endParaRPr lang="en-US" sz="7200" b="1" dirty="0">
              <a:ln w="28575">
                <a:solidFill>
                  <a:srgbClr val="C0504D">
                    <a:lumMod val="50000"/>
                  </a:srgbClr>
                </a:solidFill>
              </a:ln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93531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3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4413" y="428949"/>
            <a:ext cx="7848599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এবার দেখি নিচের প্রশ্নগুলোর উত্তর পারি কিনা?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6002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৫০ ঝুড়ি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আপেল কীভাবে সংরক্ষণ করতে পারি?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8709" y="3200400"/>
            <a:ext cx="8000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তুমি কেন জলপাই এর আচার রোদে শুকাতে দিবে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910" y="4419600"/>
            <a:ext cx="8839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তোমাদের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বাড়িতে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তুমি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খাদ্য সংরক্ষণ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তা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সম্পর্কে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টি বাক্য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বলো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23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1E651953-30C8-4F54-866B-092B775D4A1E}"/>
              </a:ext>
            </a:extLst>
          </p:cNvPr>
          <p:cNvGrpSpPr/>
          <p:nvPr/>
        </p:nvGrpSpPr>
        <p:grpSpPr>
          <a:xfrm>
            <a:off x="-1" y="0"/>
            <a:ext cx="8937492" cy="5815289"/>
            <a:chOff x="-2" y="9881"/>
            <a:chExt cx="11913553" cy="5414774"/>
          </a:xfrm>
        </p:grpSpPr>
        <p:sp>
          <p:nvSpPr>
            <p:cNvPr id="2" name="TextBox 1"/>
            <p:cNvSpPr txBox="1"/>
            <p:nvPr/>
          </p:nvSpPr>
          <p:spPr>
            <a:xfrm>
              <a:off x="8737758" y="9881"/>
              <a:ext cx="2970212" cy="16335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5400" dirty="0" err="1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54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dirty="0" err="1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r>
                <a:rPr lang="en-US" sz="54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2176" y="1621493"/>
              <a:ext cx="3381375" cy="334495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4F55F08C-E962-46C2-9423-228800D93C94}"/>
                </a:ext>
              </a:extLst>
            </p:cNvPr>
            <p:cNvGrpSpPr/>
            <p:nvPr/>
          </p:nvGrpSpPr>
          <p:grpSpPr>
            <a:xfrm>
              <a:off x="-2" y="143471"/>
              <a:ext cx="8532179" cy="5281184"/>
              <a:chOff x="1333498" y="-13394"/>
              <a:chExt cx="8532179" cy="5281184"/>
            </a:xfrm>
          </p:grpSpPr>
          <p:sp>
            <p:nvSpPr>
              <p:cNvPr id="7" name="Vertical Scroll 2">
                <a:extLst>
                  <a:ext uri="{FF2B5EF4-FFF2-40B4-BE49-F238E27FC236}">
                    <a16:creationId xmlns="" xmlns:a16="http://schemas.microsoft.com/office/drawing/2014/main" id="{34BF0EE2-377D-40C5-ABCE-C69A45055B4D}"/>
                  </a:ext>
                </a:extLst>
              </p:cNvPr>
              <p:cNvSpPr/>
              <p:nvPr/>
            </p:nvSpPr>
            <p:spPr>
              <a:xfrm>
                <a:off x="1333498" y="-13394"/>
                <a:ext cx="8532179" cy="5187803"/>
              </a:xfrm>
              <a:prstGeom prst="verticalScroll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841367" y="1055077"/>
                <a:ext cx="7040742" cy="42127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4800" dirty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বিষয়ঃ প্রাথমিক বিজ্ঞান</a:t>
                </a:r>
                <a:endParaRPr lang="en-US" sz="48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4800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শ্রেণিঃ</a:t>
                </a:r>
                <a:r>
                  <a:rPr lang="bn-IN" sz="48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8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প</a:t>
                </a:r>
                <a:r>
                  <a:rPr lang="bn-IN" sz="4800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ঞ</a:t>
                </a:r>
                <a:r>
                  <a:rPr lang="en-US" sz="4800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্</a:t>
                </a:r>
                <a:r>
                  <a:rPr lang="bn-IN" sz="4800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চ</a:t>
                </a:r>
                <a:r>
                  <a:rPr lang="en-US" sz="4800" dirty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ম</a:t>
                </a:r>
                <a:endParaRPr lang="bn-BD" sz="48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BD" sz="48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800" dirty="0" err="1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অধ্যায়</a:t>
                </a:r>
                <a:r>
                  <a:rPr lang="bn-BD" sz="48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ঃ </a:t>
                </a:r>
                <a:r>
                  <a:rPr lang="en-US" sz="48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৬</a:t>
                </a:r>
                <a:endParaRPr lang="bn-BD" sz="48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4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800" dirty="0" err="1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সুস্থ</a:t>
                </a:r>
                <a:r>
                  <a:rPr lang="en-US" sz="48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800" dirty="0" err="1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জীবনের</a:t>
                </a:r>
                <a:r>
                  <a:rPr lang="en-US" sz="48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800" dirty="0" err="1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জন্য</a:t>
                </a:r>
                <a:r>
                  <a:rPr lang="en-US" sz="48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800" dirty="0" err="1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খাদ্য</a:t>
                </a:r>
                <a:r>
                  <a:rPr lang="en-US" sz="48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pPr algn="ctr"/>
                <a:r>
                  <a:rPr lang="en-US" sz="4800" dirty="0" err="1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সময়ঃ</a:t>
                </a:r>
                <a:r>
                  <a:rPr lang="en-US" sz="4800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৪</a:t>
                </a:r>
                <a:r>
                  <a:rPr lang="bn-IN" sz="4800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৫</a:t>
                </a:r>
                <a:r>
                  <a:rPr lang="en-US" sz="4800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800" dirty="0" err="1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মিনিট</a:t>
                </a:r>
                <a:r>
                  <a:rPr lang="en-US" sz="4800" dirty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pPr algn="ctr"/>
                <a:r>
                  <a:rPr lang="en-US" sz="4800" dirty="0" err="1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পৃষ্ঠাঃ</a:t>
                </a:r>
                <a:r>
                  <a:rPr lang="en-US" sz="4800" dirty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৪৩ </a:t>
                </a:r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0" y="6139652"/>
            <a:ext cx="914400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সংরক্ষণ (বছরের সব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 </a:t>
            </a:r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......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 সরবরাহ </a:t>
            </a:r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 যায়)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91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52400"/>
            <a:ext cx="5791200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381000" y="1447800"/>
            <a:ext cx="8077200" cy="5181600"/>
          </a:xfrm>
          <a:prstGeom prst="upArrow">
            <a:avLst>
              <a:gd name="adj1" fmla="val 50000"/>
              <a:gd name="adj2" fmla="val 3556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তোমার বাড়িতে কোন কোন খাদ্য অনেক দিন পর্যন্ত সংরক্ষণ করে রাখো তার একটি তালিকা তৈরি করে আনবে । </a:t>
            </a:r>
            <a:endParaRPr lang="en-US" sz="3600" dirty="0"/>
          </a:p>
        </p:txBody>
      </p:sp>
      <p:sp>
        <p:nvSpPr>
          <p:cNvPr id="6" name="5-Point Star 5"/>
          <p:cNvSpPr/>
          <p:nvPr/>
        </p:nvSpPr>
        <p:spPr>
          <a:xfrm>
            <a:off x="4267200" y="1447800"/>
            <a:ext cx="381000" cy="3810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0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50473" y="774870"/>
            <a:ext cx="5029200" cy="46482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/>
          <p:cNvGrpSpPr/>
          <p:nvPr/>
        </p:nvGrpSpPr>
        <p:grpSpPr>
          <a:xfrm>
            <a:off x="2085506" y="1289135"/>
            <a:ext cx="4442956" cy="3916680"/>
            <a:chOff x="2284915" y="1183674"/>
            <a:chExt cx="3176666" cy="3235926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68" name="Oval 67"/>
            <p:cNvSpPr/>
            <p:nvPr/>
          </p:nvSpPr>
          <p:spPr>
            <a:xfrm rot="289857">
              <a:off x="3345566" y="1183674"/>
              <a:ext cx="914400" cy="1676400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 rot="17211945">
              <a:off x="2674658" y="1687251"/>
              <a:ext cx="929081" cy="1708567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 rot="3001146">
              <a:off x="4140953" y="1471819"/>
              <a:ext cx="787335" cy="1553323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 rot="14016476">
              <a:off x="2855410" y="2626841"/>
              <a:ext cx="823085" cy="1451920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 rot="6583349">
              <a:off x="4252759" y="2288973"/>
              <a:ext cx="868055" cy="1549589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 rot="21325904">
              <a:off x="3581400" y="2743200"/>
              <a:ext cx="838200" cy="1676400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" name="32-Point Star 81"/>
          <p:cNvSpPr/>
          <p:nvPr/>
        </p:nvSpPr>
        <p:spPr>
          <a:xfrm>
            <a:off x="3097857" y="2025651"/>
            <a:ext cx="2346960" cy="2346960"/>
          </a:xfrm>
          <a:prstGeom prst="star32">
            <a:avLst>
              <a:gd name="adj" fmla="val 15522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art 9"/>
          <p:cNvSpPr/>
          <p:nvPr/>
        </p:nvSpPr>
        <p:spPr>
          <a:xfrm rot="13134889">
            <a:off x="162894" y="4043393"/>
            <a:ext cx="2971800" cy="2357243"/>
          </a:xfrm>
          <a:prstGeom prst="heart">
            <a:avLst/>
          </a:prstGeom>
          <a:solidFill>
            <a:schemeClr val="bg1"/>
          </a:solidFill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Heart 11"/>
          <p:cNvSpPr/>
          <p:nvPr/>
        </p:nvSpPr>
        <p:spPr>
          <a:xfrm rot="7356748">
            <a:off x="5690600" y="3807198"/>
            <a:ext cx="2971800" cy="2357243"/>
          </a:xfrm>
          <a:prstGeom prst="heart">
            <a:avLst/>
          </a:prstGeom>
          <a:solidFill>
            <a:schemeClr val="bg1"/>
          </a:solidFill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Heart 12"/>
          <p:cNvSpPr/>
          <p:nvPr/>
        </p:nvSpPr>
        <p:spPr>
          <a:xfrm rot="18149790">
            <a:off x="-61319" y="322459"/>
            <a:ext cx="2971800" cy="2357243"/>
          </a:xfrm>
          <a:prstGeom prst="heart">
            <a:avLst/>
          </a:prstGeom>
          <a:solidFill>
            <a:schemeClr val="bg1"/>
          </a:solidFill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Heart 13"/>
          <p:cNvSpPr/>
          <p:nvPr/>
        </p:nvSpPr>
        <p:spPr>
          <a:xfrm rot="3420833">
            <a:off x="6026708" y="694793"/>
            <a:ext cx="2971800" cy="2357243"/>
          </a:xfrm>
          <a:prstGeom prst="heart">
            <a:avLst/>
          </a:prstGeom>
          <a:solidFill>
            <a:schemeClr val="bg1"/>
          </a:solidFill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72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8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" dur="5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5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50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50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52400" y="914400"/>
            <a:ext cx="8991600" cy="5943600"/>
          </a:xfrm>
          <a:prstGeom prst="horizontalScroll">
            <a:avLst>
              <a:gd name="adj" fmla="val 1994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এই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----------------------</a:t>
            </a:r>
          </a:p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৮.২.১ বরফ দিয়ে, রিফ্রিজারেটরে,হিমাগারে বিভিন্ন প্রকার খাদ্যবস্তু রাখার সুবিধা বলতে পারবে।</a:t>
            </a:r>
          </a:p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৮.২.২ খাদ্য সংরক্ষণের গুরুত্ব বর্ণনা করতে পারবে। </a:t>
            </a:r>
            <a:r>
              <a:rPr lang="bn-IN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Ribbon 4"/>
          <p:cNvSpPr/>
          <p:nvPr/>
        </p:nvSpPr>
        <p:spPr>
          <a:xfrm>
            <a:off x="1676400" y="152400"/>
            <a:ext cx="5181600" cy="1752600"/>
          </a:xfrm>
          <a:prstGeom prst="ribbo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52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1371600"/>
            <a:ext cx="6816610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সোনামনিরা </a:t>
            </a:r>
            <a:r>
              <a:rPr lang="bn-I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 আমরা একটি ছড়া </a:t>
            </a:r>
            <a:r>
              <a:rPr lang="bn-IN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গানের ভিডিও দেখি।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08305" y="76200"/>
            <a:ext cx="2743200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আবেগ সৃষ্টি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74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"/>
            <a:ext cx="9144000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</a:t>
            </a:r>
            <a:r>
              <a:rPr lang="bn-BD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1295400"/>
            <a:ext cx="8610600" cy="4639270"/>
          </a:xfrm>
          <a:prstGeom prst="snip1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12546" y="5934670"/>
            <a:ext cx="34291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সুষম খাদ্য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936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A87B698-18F7-40A7-8928-67F3CC7226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3" t="35589" r="26299"/>
          <a:stretch/>
        </p:blipFill>
        <p:spPr>
          <a:xfrm rot="5400000">
            <a:off x="54240" y="966579"/>
            <a:ext cx="2101187" cy="219581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5A6C9EE-0CA8-4483-BFD1-C47533855238}"/>
              </a:ext>
            </a:extLst>
          </p:cNvPr>
          <p:cNvSpPr txBox="1"/>
          <p:nvPr/>
        </p:nvSpPr>
        <p:spPr>
          <a:xfrm>
            <a:off x="6545785" y="1832379"/>
            <a:ext cx="6453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8B552DB-9448-4F50-9134-3327714ED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1881" y="3775063"/>
            <a:ext cx="2283309" cy="20595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0F58A8C-D7EE-4145-AEDC-C2562D9B1B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04744" y="3768839"/>
            <a:ext cx="2283310" cy="207199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426C74B-44DC-453C-AFCE-39E9C178CE4A}"/>
              </a:ext>
            </a:extLst>
          </p:cNvPr>
          <p:cNvSpPr txBox="1"/>
          <p:nvPr/>
        </p:nvSpPr>
        <p:spPr>
          <a:xfrm>
            <a:off x="0" y="15893"/>
            <a:ext cx="9144000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খাবারগুলো কি উপায়ে অনেক দিন ব্যবহার করা যায়?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8D7CD104-0A53-4D96-AFC1-BEC976E22A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527" y="1013890"/>
            <a:ext cx="2257873" cy="210118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FF9EDB17-5F07-420B-A27B-23BBAFB17C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550" y="3683965"/>
            <a:ext cx="2257873" cy="22625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63F359C7-89CC-48CE-BE28-FA65D5EC70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911" y="3683965"/>
            <a:ext cx="2630488" cy="2290358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E172DB41-3211-4237-A5DA-CCC79A0622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550" y="1027794"/>
            <a:ext cx="2439198" cy="21011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EE1B6BC0-9C5F-4C4E-A638-B6949DF51C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664" y="1034721"/>
            <a:ext cx="2133600" cy="21011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832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3158" y="215260"/>
            <a:ext cx="8610599" cy="11079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bn-IN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আরো</a:t>
            </a:r>
            <a:r>
              <a:rPr lang="bn-BD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</a:t>
            </a:r>
            <a:r>
              <a:rPr lang="bn-BD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কটি ছবি দেখি</a:t>
            </a:r>
            <a:endParaRPr lang="en-US" sz="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04" y="1828800"/>
            <a:ext cx="3016704" cy="330661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643" y="1676400"/>
            <a:ext cx="3918857" cy="330661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066800" y="5699912"/>
            <a:ext cx="2481943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রেফ্রিজারেটর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0458" y="5699912"/>
            <a:ext cx="2645228" cy="584775"/>
          </a:xfrm>
          <a:prstGeom prst="rect">
            <a:avLst/>
          </a:prstGeom>
          <a:solidFill>
            <a:srgbClr val="92D05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ডিপফ্রিজ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17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79" y="1447800"/>
            <a:ext cx="3983491" cy="371730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209800"/>
            <a:ext cx="3281362" cy="298994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37457" y="152400"/>
            <a:ext cx="8501743" cy="769441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রেফ্রিজারেটর বা ফ্রিজ আমরা কেন ব্যবহার করি?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7457" y="5446077"/>
            <a:ext cx="8284028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ফ্রিজে বিভিন্ন খাবার রাখি যাতে খাবা</a:t>
            </a:r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 অনেকদিন</a:t>
            </a:r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পর্যন্ত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ভালো থাকে।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4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296</TotalTime>
  <Words>674</Words>
  <Application>Microsoft Office PowerPoint</Application>
  <PresentationFormat>On-screen Show (4:3)</PresentationFormat>
  <Paragraphs>128</Paragraphs>
  <Slides>31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NUR ALAM</dc:creator>
  <cp:lastModifiedBy>NUR ALAM</cp:lastModifiedBy>
  <cp:revision>65</cp:revision>
  <dcterms:created xsi:type="dcterms:W3CDTF">2006-08-16T00:00:00Z</dcterms:created>
  <dcterms:modified xsi:type="dcterms:W3CDTF">2020-06-03T07:12:58Z</dcterms:modified>
</cp:coreProperties>
</file>