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9" r:id="rId2"/>
    <p:sldId id="282" r:id="rId3"/>
    <p:sldId id="261" r:id="rId4"/>
    <p:sldId id="260" r:id="rId5"/>
    <p:sldId id="275" r:id="rId6"/>
    <p:sldId id="269" r:id="rId7"/>
    <p:sldId id="288" r:id="rId8"/>
    <p:sldId id="265" r:id="rId9"/>
    <p:sldId id="264" r:id="rId10"/>
    <p:sldId id="291" r:id="rId11"/>
    <p:sldId id="266" r:id="rId12"/>
    <p:sldId id="292" r:id="rId13"/>
    <p:sldId id="267" r:id="rId14"/>
    <p:sldId id="277" r:id="rId15"/>
    <p:sldId id="308" r:id="rId16"/>
    <p:sldId id="309" r:id="rId17"/>
    <p:sldId id="276" r:id="rId18"/>
    <p:sldId id="307" r:id="rId19"/>
    <p:sldId id="268" r:id="rId20"/>
    <p:sldId id="278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BD"/>
    <a:srgbClr val="049CAC"/>
    <a:srgbClr val="0232CC"/>
    <a:srgbClr val="3333FF"/>
    <a:srgbClr val="FFFF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1464" y="60"/>
      </p:cViewPr>
      <p:guideLst>
        <p:guide orient="horz" pos="19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DBFC-6D05-44A7-BB38-DEDDC88128C5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12B9-2487-480C-B24D-23044A198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7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CD Audio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2999" cy="6705600"/>
          </a:xfrm>
          <a:prstGeom prst="rect">
            <a:avLst/>
          </a:prstGeom>
        </p:spPr>
      </p:pic>
      <p:pic>
        <p:nvPicPr>
          <p:cNvPr id="7" name="Picture 6" descr="20200208_140531.jpg"/>
          <p:cNvPicPr>
            <a:picLocks noChangeAspect="1"/>
          </p:cNvPicPr>
          <p:nvPr/>
        </p:nvPicPr>
        <p:blipFill rotWithShape="1">
          <a:blip r:embed="rId7"/>
          <a:srcRect t="13483" r="2449" b="16479"/>
          <a:stretch/>
        </p:blipFill>
        <p:spPr>
          <a:xfrm>
            <a:off x="304800" y="304800"/>
            <a:ext cx="3007659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00400" y="2286000"/>
            <a:ext cx="297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81000"/>
            <a:ext cx="2819400" cy="1905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05300" y="1714500"/>
            <a:ext cx="1143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810000" y="1828800"/>
            <a:ext cx="228600" cy="83820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2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83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286000"/>
            <a:ext cx="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1" y="381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POM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সমকোণী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ত্রিভূজে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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কোণের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সাপেক্ষে</a:t>
            </a:r>
            <a:endParaRPr lang="en-US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600" y="3962400"/>
                <a:ext cx="4343400" cy="253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bn-IN" sz="20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কোণের ত্রিকোণমিতিক অনুপাত</a:t>
                </a:r>
                <a:endParaRPr lang="bn-IN" sz="2000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/>
                  <a:t>Sin</a:t>
                </a:r>
                <a:r>
                  <a:rPr lang="el-GR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IN" sz="2000" dirty="0" smtClean="0"/>
                  <a:t>       </a:t>
                </a:r>
                <a:endParaRPr lang="en-US" sz="2000" dirty="0" smtClean="0"/>
              </a:p>
              <a:p>
                <a:r>
                  <a:rPr lang="en-US" sz="2800" dirty="0" smtClean="0"/>
                  <a:t> cos</a:t>
                </a:r>
                <a:r>
                  <a:rPr lang="el-GR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2000" dirty="0" smtClean="0"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000" b="1" dirty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t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an</a:t>
                </a:r>
                <a:r>
                  <a:rPr lang="el-GR" sz="20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𝑷𝑴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𝑶𝑴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4343400" cy="2532937"/>
              </a:xfrm>
              <a:prstGeom prst="rect">
                <a:avLst/>
              </a:prstGeom>
              <a:blipFill>
                <a:blip r:embed="rId2"/>
                <a:stretch>
                  <a:fillRect l="-2949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814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3276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POM </a:t>
            </a:r>
            <a:r>
              <a:rPr lang="en-US" sz="2000" dirty="0" err="1" smtClean="0"/>
              <a:t>সমকোণী</a:t>
            </a:r>
            <a:r>
              <a:rPr lang="en-US" sz="2000" dirty="0" smtClean="0"/>
              <a:t> </a:t>
            </a:r>
            <a:r>
              <a:rPr lang="en-US" sz="2000" dirty="0" err="1" smtClean="0"/>
              <a:t>ত্রিভূজে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 </a:t>
            </a:r>
            <a:r>
              <a:rPr lang="en-US" sz="2000" dirty="0" err="1" smtClean="0">
                <a:sym typeface="Symbol"/>
              </a:rPr>
              <a:t>কোণের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সাপেক্ষে</a:t>
            </a:r>
            <a:r>
              <a:rPr lang="en-US" sz="2000" dirty="0" smtClean="0">
                <a:sym typeface="Symbol"/>
              </a:rPr>
              <a:t>  </a:t>
            </a:r>
            <a:r>
              <a:rPr lang="en-US" sz="2000" dirty="0" err="1" smtClean="0">
                <a:sym typeface="Symbol"/>
              </a:rPr>
              <a:t>ত্রিকোণমিতিক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সমুহ</a:t>
            </a:r>
            <a:r>
              <a:rPr lang="bn-IN" sz="2000" dirty="0">
                <a:sym typeface="Symbol"/>
              </a:rPr>
              <a:t>ঃ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3124200" y="27432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OM</a:t>
            </a:r>
            <a:r>
              <a:rPr lang="en-US" dirty="0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137160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PM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143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OP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76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0005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144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4400" y="3962400"/>
                <a:ext cx="4267200" cy="2288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rgbClr val="00B050"/>
                    </a:solidFill>
                  </a:rPr>
                  <a:t>এদের বিপরীত অনুপাত</a:t>
                </a: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</a:rPr>
                  <a:t>Cosec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Sec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Cot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62400"/>
                <a:ext cx="4267200" cy="2288832"/>
              </a:xfrm>
              <a:prstGeom prst="rect">
                <a:avLst/>
              </a:prstGeom>
              <a:blipFill>
                <a:blip r:embed="rId3"/>
                <a:stretch>
                  <a:fillRect l="-114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4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ত্রিকোণমিতিক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অনুপাতগুলোর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সম্পর্কঃ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</a:t>
            </a:r>
            <a:endParaRPr lang="en-US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1" y="1301393"/>
                <a:ext cx="4267200" cy="1822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232CC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①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sin</a:t>
                </a:r>
                <a:r>
                  <a:rPr lang="el-GR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  <m: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0232CC"/>
                  </a:solidFill>
                </a:endParaRPr>
              </a:p>
              <a:p>
                <a:r>
                  <a:rPr lang="en-US" sz="2000" b="1" dirty="0" err="1" smtClean="0">
                    <a:solidFill>
                      <a:srgbClr val="0232CC"/>
                    </a:solidFill>
                  </a:rPr>
                  <a:t>বিপরী</a:t>
                </a:r>
                <a:r>
                  <a:rPr lang="bn-IN" sz="2000" b="1" dirty="0" smtClean="0">
                    <a:solidFill>
                      <a:srgbClr val="0232CC"/>
                    </a:solidFill>
                  </a:rPr>
                  <a:t>তক্রমে,</a:t>
                </a:r>
              </a:p>
              <a:p>
                <a:r>
                  <a:rPr lang="bn-IN" sz="2000" b="1" dirty="0">
                    <a:solidFill>
                      <a:srgbClr val="0232CC"/>
                    </a:solidFill>
                  </a:rPr>
                  <a:t> </a:t>
                </a:r>
                <a:r>
                  <a:rPr lang="bn-IN" sz="2000" b="1" dirty="0" smtClean="0">
                    <a:solidFill>
                      <a:srgbClr val="0232CC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232CC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cosec</a:t>
                </a:r>
                <a:r>
                  <a:rPr lang="el-GR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0232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301393"/>
                <a:ext cx="4267200" cy="1822807"/>
              </a:xfrm>
              <a:prstGeom prst="rect">
                <a:avLst/>
              </a:prstGeom>
              <a:blipFill>
                <a:blip r:embed="rId2"/>
                <a:stretch>
                  <a:fillRect l="-1429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24400" y="1371600"/>
                <a:ext cx="4267200" cy="2007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②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cos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𝒔𝒆𝒄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 err="1">
                    <a:solidFill>
                      <a:srgbClr val="7030A0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7030A0"/>
                    </a:solidFill>
                  </a:rPr>
                  <a:t>তক্রমে</a:t>
                </a:r>
                <a:r>
                  <a:rPr lang="bn-IN" sz="3200" b="1" dirty="0">
                    <a:solidFill>
                      <a:srgbClr val="7030A0"/>
                    </a:solidFill>
                  </a:rPr>
                  <a:t>,</a:t>
                </a:r>
              </a:p>
              <a:p>
                <a:r>
                  <a:rPr lang="bn-IN" sz="3200" b="1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sec</a:t>
                </a:r>
                <a:r>
                  <a:rPr lang="el-GR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71600"/>
                <a:ext cx="4267200" cy="2007473"/>
              </a:xfrm>
              <a:prstGeom prst="rect">
                <a:avLst/>
              </a:prstGeom>
              <a:blipFill>
                <a:blip r:embed="rId3"/>
                <a:stretch>
                  <a:fillRect l="-3571" b="-5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3886200"/>
                <a:ext cx="4267200" cy="1822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③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tan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 err="1">
                    <a:solidFill>
                      <a:srgbClr val="7030A0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7030A0"/>
                    </a:solidFill>
                  </a:rPr>
                  <a:t>তক্রমে,</a:t>
                </a:r>
              </a:p>
              <a:p>
                <a:r>
                  <a:rPr lang="bn-IN" sz="3200" b="1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cot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𝒕𝒂𝒏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6200"/>
                <a:ext cx="4267200" cy="1822807"/>
              </a:xfrm>
              <a:prstGeom prst="rect">
                <a:avLst/>
              </a:prstGeom>
              <a:blipFill>
                <a:blip r:embed="rId4"/>
                <a:stretch>
                  <a:fillRect l="-357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24399" y="4038600"/>
                <a:ext cx="4267201" cy="1843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④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tan</a:t>
                </a:r>
                <a:r>
                  <a:rPr lang="el-GR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m:rPr>
                            <m:sty m:val="p"/>
                          </m:rP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θ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</m:t>
                        </m:r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232CC"/>
                  </a:solidFill>
                </a:endParaRPr>
              </a:p>
              <a:p>
                <a:r>
                  <a:rPr lang="en-US" sz="2000" b="1" dirty="0" err="1">
                    <a:solidFill>
                      <a:srgbClr val="0232CC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0232CC"/>
                    </a:solidFill>
                  </a:rPr>
                  <a:t>তক্রমে,</a:t>
                </a:r>
              </a:p>
              <a:p>
                <a:r>
                  <a:rPr lang="bn-IN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</a:rPr>
                  <a:t>⑤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      </a:t>
                </a:r>
                <a:r>
                  <a:rPr lang="en-US" sz="3200" b="1" dirty="0">
                    <a:solidFill>
                      <a:srgbClr val="0232CC"/>
                    </a:solidFill>
                  </a:rPr>
                  <a:t>cot</a:t>
                </a:r>
                <a:r>
                  <a:rPr lang="el-GR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</m:t>
                        </m:r>
                        <m:r>
                          <m:rPr>
                            <m:sty m:val="p"/>
                          </m:rP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θ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232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4038600"/>
                <a:ext cx="4267201" cy="1843966"/>
              </a:xfrm>
              <a:prstGeom prst="rect">
                <a:avLst/>
              </a:prstGeom>
              <a:blipFill>
                <a:blip r:embed="rId5"/>
                <a:stretch>
                  <a:fillRect l="-3571" b="-6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09600" y="64124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232CC"/>
                </a:solidFill>
              </a:rPr>
              <a:t>bipulsarkar197@gmail.com       01730159555        </a:t>
            </a:r>
            <a:r>
              <a:rPr lang="pt-BR" dirty="0" smtClean="0">
                <a:solidFill>
                  <a:srgbClr val="0232CC"/>
                </a:solidFill>
              </a:rPr>
              <a:t>shibgonj - </a:t>
            </a:r>
            <a:r>
              <a:rPr lang="pt-BR" dirty="0">
                <a:solidFill>
                  <a:srgbClr val="0232CC"/>
                </a:solidFill>
              </a:rPr>
              <a:t>bogura</a:t>
            </a:r>
            <a:endParaRPr lang="en-US" dirty="0">
              <a:solidFill>
                <a:srgbClr val="0232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NikoshBAN" panose="02000000000000000000" pitchFamily="2" charset="0"/>
              </a:rPr>
              <a:t>Θ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মানের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3200" b="1" dirty="0">
              <a:solidFill>
                <a:srgbClr val="1313B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1301393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232CC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63246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 smtClean="0">
                <a:solidFill>
                  <a:srgbClr val="0232CC"/>
                </a:solidFill>
              </a:rPr>
              <a:t>  </a:t>
            </a:r>
            <a:r>
              <a:rPr lang="pt-BR" sz="2000" b="1" dirty="0" smtClean="0">
                <a:solidFill>
                  <a:srgbClr val="1313BD"/>
                </a:solidFill>
              </a:rPr>
              <a:t>bipulsarkar197@gmail.com       </a:t>
            </a:r>
            <a:r>
              <a:rPr lang="pt-BR" sz="2000" b="1" dirty="0">
                <a:solidFill>
                  <a:srgbClr val="1313BD"/>
                </a:solidFill>
              </a:rPr>
              <a:t>01730159555      </a:t>
            </a:r>
            <a:r>
              <a:rPr lang="bn-IN" sz="2000" b="1" dirty="0" smtClean="0">
                <a:solidFill>
                  <a:srgbClr val="1313BD"/>
                </a:solidFill>
              </a:rPr>
              <a:t>  </a:t>
            </a:r>
            <a:r>
              <a:rPr lang="pt-BR" sz="2000" b="1" dirty="0" smtClean="0">
                <a:solidFill>
                  <a:srgbClr val="1313BD"/>
                </a:solidFill>
              </a:rPr>
              <a:t>  shibgonj - </a:t>
            </a:r>
            <a:r>
              <a:rPr lang="pt-BR" sz="2000" b="1" dirty="0">
                <a:solidFill>
                  <a:srgbClr val="1313BD"/>
                </a:solidFill>
              </a:rPr>
              <a:t>bogura</a:t>
            </a:r>
            <a:endParaRPr lang="en-US" sz="20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5163158"/>
                  </p:ext>
                </p:extLst>
              </p:nvPr>
            </p:nvGraphicFramePr>
            <p:xfrm>
              <a:off x="457200" y="1371601"/>
              <a:ext cx="8382000" cy="4996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466">
                      <a:extLst>
                        <a:ext uri="{9D8B030D-6E8A-4147-A177-3AD203B41FA5}">
                          <a16:colId xmlns:a16="http://schemas.microsoft.com/office/drawing/2014/main" val="2833238686"/>
                        </a:ext>
                      </a:extLst>
                    </a:gridCol>
                    <a:gridCol w="1464816">
                      <a:extLst>
                        <a:ext uri="{9D8B030D-6E8A-4147-A177-3AD203B41FA5}">
                          <a16:colId xmlns:a16="http://schemas.microsoft.com/office/drawing/2014/main" val="2198632490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3729579678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2429725690"/>
                        </a:ext>
                      </a:extLst>
                    </a:gridCol>
                    <a:gridCol w="976543">
                      <a:extLst>
                        <a:ext uri="{9D8B030D-6E8A-4147-A177-3AD203B41FA5}">
                          <a16:colId xmlns:a16="http://schemas.microsoft.com/office/drawing/2014/main" val="2335628513"/>
                        </a:ext>
                      </a:extLst>
                    </a:gridCol>
                    <a:gridCol w="1627573">
                      <a:extLst>
                        <a:ext uri="{9D8B030D-6E8A-4147-A177-3AD203B41FA5}">
                          <a16:colId xmlns:a16="http://schemas.microsoft.com/office/drawing/2014/main" val="2321124475"/>
                        </a:ext>
                      </a:extLst>
                    </a:gridCol>
                  </a:tblGrid>
                  <a:tr h="48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solidFill>
                                <a:srgbClr val="FF0000"/>
                              </a:solidFill>
                            </a:rPr>
                            <a:t>অনুপাত</a:t>
                          </a:r>
                          <a:r>
                            <a:rPr lang="bn-IN" sz="1600" baseline="0" dirty="0" smtClean="0">
                              <a:solidFill>
                                <a:srgbClr val="FF0000"/>
                              </a:solidFill>
                            </a:rPr>
                            <a:t> /কোণ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       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০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30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45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=60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90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230414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41802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2252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Tan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35965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Cot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en-US" sz="1600" dirty="0" err="1" smtClean="0"/>
                            <a:t>অসংজ্ঞায়িত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393836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415583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4014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5163158"/>
                  </p:ext>
                </p:extLst>
              </p:nvPr>
            </p:nvGraphicFramePr>
            <p:xfrm>
              <a:off x="457200" y="1371601"/>
              <a:ext cx="8382000" cy="4996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466">
                      <a:extLst>
                        <a:ext uri="{9D8B030D-6E8A-4147-A177-3AD203B41FA5}">
                          <a16:colId xmlns:a16="http://schemas.microsoft.com/office/drawing/2014/main" val="2833238686"/>
                        </a:ext>
                      </a:extLst>
                    </a:gridCol>
                    <a:gridCol w="1464816">
                      <a:extLst>
                        <a:ext uri="{9D8B030D-6E8A-4147-A177-3AD203B41FA5}">
                          <a16:colId xmlns:a16="http://schemas.microsoft.com/office/drawing/2014/main" val="2198632490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3729579678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2429725690"/>
                        </a:ext>
                      </a:extLst>
                    </a:gridCol>
                    <a:gridCol w="976543">
                      <a:extLst>
                        <a:ext uri="{9D8B030D-6E8A-4147-A177-3AD203B41FA5}">
                          <a16:colId xmlns:a16="http://schemas.microsoft.com/office/drawing/2014/main" val="2335628513"/>
                        </a:ext>
                      </a:extLst>
                    </a:gridCol>
                    <a:gridCol w="1627573">
                      <a:extLst>
                        <a:ext uri="{9D8B030D-6E8A-4147-A177-3AD203B41FA5}">
                          <a16:colId xmlns:a16="http://schemas.microsoft.com/office/drawing/2014/main" val="2321124475"/>
                        </a:ext>
                      </a:extLst>
                    </a:gridCol>
                  </a:tblGrid>
                  <a:tr h="48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solidFill>
                                <a:srgbClr val="FF0000"/>
                              </a:solidFill>
                            </a:rPr>
                            <a:t>অনুপাত</a:t>
                          </a:r>
                          <a:r>
                            <a:rPr lang="bn-IN" sz="1600" baseline="0" dirty="0" smtClean="0">
                              <a:solidFill>
                                <a:srgbClr val="FF0000"/>
                              </a:solidFill>
                            </a:rPr>
                            <a:t> /কোণ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       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০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11250" r="-331016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11250" r="-231016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11250" r="-170000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730" t="-11250" r="-1873" b="-9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230414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76724" r="-331016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76724" r="-231016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76724" r="-170000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41802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175214" r="-331016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175214" r="-231016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175214" r="-170000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2252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Tan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233333" r="-331016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233333" r="-170000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35965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Cot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en-US" sz="1600" dirty="0" err="1" smtClean="0"/>
                            <a:t>অসংজ্ঞায়িত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400000" r="-331016" b="-23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400000" r="-170000" b="-23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393836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413669" r="-331016" b="-93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413669" r="-231016" b="-93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415583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620870" r="-231016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620870" r="-170000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4014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96774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অসংজ্ঞায়িত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94456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ত্রিকোণমিতিক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অভেদ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সমুহঃ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82917"/>
                <a:ext cx="4267200" cy="2069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            sin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1313BD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1313BD"/>
                    </a:solidFill>
                  </a:rPr>
                  <a:t>             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b="1" i="1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1313BD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82917"/>
                <a:ext cx="4267200" cy="2069926"/>
              </a:xfrm>
              <a:prstGeom prst="rect">
                <a:avLst/>
              </a:prstGeom>
              <a:blipFill>
                <a:blip r:embed="rId2"/>
                <a:stretch>
                  <a:fillRect l="-2286" t="-3235" b="-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6581" y="1385480"/>
                <a:ext cx="4090219" cy="2149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𝒔𝒆𝒄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𝒕𝒂𝒏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𝒕𝒂𝒏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        sec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𝒕𝒂𝒏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400" b="1" dirty="0">
                  <a:solidFill>
                    <a:srgbClr val="3333FF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3333FF"/>
                    </a:solidFill>
                  </a:rPr>
                  <a:t>         tan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81" y="1385480"/>
                <a:ext cx="4090219" cy="2149691"/>
              </a:xfrm>
              <a:prstGeom prst="rect">
                <a:avLst/>
              </a:prstGeom>
              <a:blipFill>
                <a:blip r:embed="rId3"/>
                <a:stretch>
                  <a:fillRect l="-2235" t="-3116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7763" y="3851469"/>
                <a:ext cx="7696200" cy="87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𝒄𝒐𝒕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3" y="3851469"/>
                <a:ext cx="7696200" cy="872931"/>
              </a:xfrm>
              <a:prstGeom prst="rect">
                <a:avLst/>
              </a:prstGeom>
              <a:blipFill>
                <a:blip r:embed="rId4"/>
                <a:stretch>
                  <a:fillRect t="-1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4876800"/>
                <a:ext cx="3886200" cy="1503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𝒄𝒐𝒕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</m:oMath>
                </a14:m>
                <a:endParaRPr lang="en-US" sz="2800" b="1" dirty="0" smtClean="0">
                  <a:solidFill>
                    <a:srgbClr val="0232CC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800" b="1" dirty="0" smtClean="0">
                    <a:solidFill>
                      <a:srgbClr val="0232CC"/>
                    </a:solidFill>
                  </a:rPr>
                  <a:t> cosec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3886200" cy="1503104"/>
              </a:xfrm>
              <a:prstGeom prst="rect">
                <a:avLst/>
              </a:prstGeom>
              <a:blipFill>
                <a:blip r:embed="rId5"/>
                <a:stretch>
                  <a:fillRect l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34232" y="4876800"/>
                <a:ext cx="3886200" cy="1072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𝒄𝒐𝒕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𝒄𝒐𝒔𝒆𝒄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</m:oMath>
                  </m:oMathPara>
                </a14:m>
                <a:endParaRPr lang="en-US" sz="2800" b="1" dirty="0" smtClean="0">
                  <a:solidFill>
                    <a:srgbClr val="3333FF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800" b="1" dirty="0" smtClean="0">
                    <a:solidFill>
                      <a:srgbClr val="3333FF"/>
                    </a:solidFill>
                  </a:rPr>
                  <a:t>   cot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lang="en-US" sz="2800" b="1" dirty="0" smtClean="0">
                  <a:solidFill>
                    <a:srgbClr val="3333FF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32" y="4876800"/>
                <a:ext cx="3886200" cy="1072217"/>
              </a:xfrm>
              <a:prstGeom prst="rect">
                <a:avLst/>
              </a:prstGeom>
              <a:blipFill>
                <a:blip r:embed="rId6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603504" y="6172200"/>
            <a:ext cx="8311896" cy="685800"/>
          </a:xfrm>
        </p:spPr>
        <p:txBody>
          <a:bodyPr/>
          <a:lstStyle/>
          <a:p>
            <a:r>
              <a:rPr lang="pt-BR" sz="2000" dirty="0" smtClean="0">
                <a:solidFill>
                  <a:srgbClr val="0232CC"/>
                </a:solidFill>
              </a:rPr>
              <a:t>bipulsarkar197@gmail.com       01730159555        shibgonj bogura</a:t>
            </a:r>
            <a:endParaRPr lang="en-US" sz="2000" dirty="0">
              <a:solidFill>
                <a:srgbClr val="0232CC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6172200" y="6305550"/>
            <a:ext cx="2476500" cy="476250"/>
          </a:xfrm>
        </p:spPr>
        <p:txBody>
          <a:bodyPr/>
          <a:lstStyle/>
          <a:p>
            <a:fld id="{1A426805-3AEE-4274-A06D-4A064237EE4C}" type="datetime3">
              <a:rPr lang="en-US" sz="2000" smtClean="0">
                <a:solidFill>
                  <a:srgbClr val="00B050"/>
                </a:solidFill>
              </a:rPr>
              <a:t>30 June 2020</a:t>
            </a:fld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329" y="1783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581400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6/30/2020 10:12:59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6" y="279419"/>
            <a:ext cx="5791200" cy="1162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2746602"/>
                <a:ext cx="8458200" cy="2354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200" dirty="0">
                    <a:solidFill>
                      <a:srgbClr val="FF0000"/>
                    </a:solidFill>
                    <a:latin typeface="Kalpurpsh"/>
                  </a:rPr>
                  <a:t>মান নির্নয় করঃ</a:t>
                </a:r>
                <a:endParaRPr lang="en-US" sz="3200" dirty="0">
                  <a:solidFill>
                    <a:srgbClr val="FF0000"/>
                  </a:solidFill>
                  <a:latin typeface="Kalpurpsh"/>
                </a:endParaRP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Kalpurpsh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Kalpurpsh"/>
                  </a:rPr>
                  <a:t>ক</a:t>
                </a:r>
                <a:r>
                  <a:rPr lang="bn-IN" sz="3200" b="1" dirty="0">
                    <a:solidFill>
                      <a:srgbClr val="0070C0"/>
                    </a:solidFill>
                    <a:latin typeface="Kalpurpsh"/>
                  </a:rPr>
                  <a:t>) </a:t>
                </a:r>
                <a:r>
                  <a:rPr lang="en-US" sz="3200" b="1" dirty="0">
                    <a:solidFill>
                      <a:srgbClr val="0070C0"/>
                    </a:solidFill>
                    <a:latin typeface="Kalpurps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den>
                    </m:f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˚  </m:t>
                    </m:r>
                    <m:r>
                      <a:rPr lang="bn-IN" sz="3200" i="1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b="1">
                        <a:solidFill>
                          <a:srgbClr val="0A561C"/>
                        </a:solidFill>
                        <a:latin typeface="Kalpurpsh"/>
                      </a:rPr>
                      <m:t>খ</m:t>
                    </m:r>
                    <m:r>
                      <m:rPr>
                        <m:nor/>
                      </m:rPr>
                      <a:rPr lang="en-US" sz="3200" b="1">
                        <a:solidFill>
                          <a:srgbClr val="0A561C"/>
                        </a:solidFill>
                        <a:latin typeface="Kalpurpsh"/>
                      </a:rPr>
                      <m:t>)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cot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90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˚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 .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Tan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0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˚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.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sec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30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˚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 .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cosec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</a:rPr>
                      <m:t>60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A561C"/>
                        </a:solidFill>
                        <a:latin typeface="Kalpurp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˚</m:t>
                    </m:r>
                  </m:oMath>
                </a14:m>
                <a:endParaRPr lang="en-US" sz="3200" b="1" dirty="0">
                  <a:solidFill>
                    <a:srgbClr val="0A561C"/>
                  </a:solidFill>
                  <a:latin typeface="Kalpurpsh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ctr"/>
                <a:endParaRPr lang="en-US" sz="3200" b="1" i="1" dirty="0">
                  <a:solidFill>
                    <a:srgbClr val="0A561C"/>
                  </a:solidFill>
                  <a:latin typeface="Kalpurps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6602"/>
                <a:ext cx="8458200" cy="2354812"/>
              </a:xfrm>
              <a:prstGeom prst="rect">
                <a:avLst/>
              </a:prstGeom>
              <a:blipFill>
                <a:blip r:embed="rId4"/>
                <a:stretch>
                  <a:fillRect t="-3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6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1227" y="6356351"/>
            <a:ext cx="8790038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 high School-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</a:t>
            </a:r>
            <a:r>
              <a:rPr lang="en-US" sz="2000" b="1" dirty="0" smtClean="0">
                <a:solidFill>
                  <a:srgbClr val="002060"/>
                </a:solidFill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</a:rPr>
              <a:t>Bogura</a:t>
            </a:r>
            <a:r>
              <a:rPr lang="en-US" sz="2000" b="1" dirty="0" smtClean="0">
                <a:solidFill>
                  <a:srgbClr val="002060"/>
                </a:solidFill>
              </a:rPr>
              <a:t> 01730159555 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39" y="1135625"/>
                <a:ext cx="9040761" cy="2713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  <a:latin typeface="Kalpurpsh"/>
                  </a:rPr>
                  <a:t>সমাধানঃ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 ক) </a:t>
                </a:r>
              </a:p>
              <a:p>
                <a:pPr algn="ctr"/>
                <a:r>
                  <a:rPr lang="en-US" sz="2400" b="1" dirty="0" err="1" smtClean="0">
                    <a:solidFill>
                      <a:srgbClr val="0D0F53"/>
                    </a:solidFill>
                    <a:latin typeface="Kalpurpsh"/>
                  </a:rPr>
                  <a:t>প্রদত্ত</a:t>
                </a:r>
                <a:r>
                  <a:rPr lang="en-US" sz="2400" b="1" dirty="0" smtClean="0">
                    <a:solidFill>
                      <a:srgbClr val="0D0F53"/>
                    </a:solidFill>
                    <a:latin typeface="Kalpurpsh"/>
                  </a:rPr>
                  <a:t> </a:t>
                </a:r>
                <a:r>
                  <a:rPr lang="en-US" sz="2400" b="1" dirty="0" err="1" smtClean="0">
                    <a:solidFill>
                      <a:srgbClr val="0D0F53"/>
                    </a:solidFill>
                    <a:latin typeface="Kalpurpsh"/>
                  </a:rPr>
                  <a:t>রাশি</a:t>
                </a:r>
                <a:r>
                  <a:rPr lang="en-US" sz="2400" b="1" dirty="0" smtClean="0">
                    <a:solidFill>
                      <a:srgbClr val="0D0F53"/>
                    </a:solidFill>
                    <a:latin typeface="Kalpurps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D0F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D0F53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D0F5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D0F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D0F53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D0F5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2400" b="1" i="1" smtClean="0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˚</m:t>
                    </m:r>
                  </m:oMath>
                </a14:m>
                <a:endParaRPr lang="en-US" sz="2400" b="1" i="1" dirty="0" smtClean="0">
                  <a:solidFill>
                    <a:srgbClr val="0D0F53"/>
                  </a:solidFill>
                  <a:latin typeface="Kalpurpsh"/>
                </a:endParaRPr>
              </a:p>
              <a:p>
                <a:pPr algn="ctr"/>
                <a:r>
                  <a:rPr lang="en-US" sz="2400" b="1" dirty="0" smtClean="0">
                    <a:latin typeface="Kalpurps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Kalpurpsh"/>
                  </a:rPr>
                  <a:t> +(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∵</m:t>
                        </m:r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এবং</m:t>
                        </m:r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˚=</m:t>
                        </m:r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1600" b="1" dirty="0" smtClean="0">
                  <a:latin typeface="Kalpurpsh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  <a:latin typeface="Kalpurps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Kalpurpsh"/>
                  </a:rPr>
                  <a:t>+1</a:t>
                </a:r>
                <a:r>
                  <a:rPr lang="en-US" sz="2400" b="1" dirty="0" smtClean="0">
                    <a:latin typeface="Kalpurps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Kalpurpsh"/>
                  </a:rPr>
                  <a:t>  (</a:t>
                </a:r>
                <a:r>
                  <a:rPr lang="en-US" sz="2400" b="1" dirty="0" err="1" smtClean="0">
                    <a:latin typeface="Kalpurpsh"/>
                  </a:rPr>
                  <a:t>Ans</a:t>
                </a:r>
                <a:r>
                  <a:rPr lang="en-US" sz="2400" b="1" dirty="0" smtClean="0">
                    <a:latin typeface="Kalpurpsh"/>
                  </a:rPr>
                  <a:t>)</a:t>
                </a:r>
                <a:endParaRPr lang="en-US" sz="2400" b="1" dirty="0">
                  <a:latin typeface="Kalpurps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9" y="1135625"/>
                <a:ext cx="9040761" cy="2713115"/>
              </a:xfrm>
              <a:prstGeom prst="rect">
                <a:avLst/>
              </a:prstGeom>
              <a:blipFill>
                <a:blip r:embed="rId2"/>
                <a:stretch>
                  <a:fillRect l="-607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1227" y="4327038"/>
                <a:ext cx="8790038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  <a:latin typeface="Kalpurpsh"/>
                  </a:rPr>
                  <a:t>সমাধানঃ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 খ) </a:t>
                </a:r>
              </a:p>
              <a:p>
                <a:pPr algn="ctr"/>
                <a:r>
                  <a:rPr lang="bn-IN" sz="2400" dirty="0" smtClean="0">
                    <a:latin typeface="Kalpurpsh"/>
                  </a:rPr>
                  <a:t>প্রদত্ত রাশি</a:t>
                </a:r>
                <a:r>
                  <a:rPr lang="en-US" sz="2400" dirty="0" smtClean="0">
                    <a:latin typeface="Kalpurpsh"/>
                  </a:rPr>
                  <a:t>= 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</a:rPr>
                  <a:t>cot90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</a:rPr>
                  <a:t> . Tan 0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</a:rPr>
                  <a:t>. sec 30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</a:rPr>
                  <a:t> . cosec 60</a:t>
                </a:r>
                <a:r>
                  <a:rPr lang="en-US" sz="2400" i="1" dirty="0" smtClean="0">
                    <a:solidFill>
                      <a:srgbClr val="0A561C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</a:p>
              <a:p>
                <a:pPr algn="ctr"/>
                <a:r>
                  <a:rPr lang="en-US" sz="2400" dirty="0" smtClean="0"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  0 × 0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0" dirty="0" smtClean="0">
                    <a:latin typeface="Kalpurpsh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0" dirty="0" smtClean="0">
                    <a:latin typeface="Kalpurpsh"/>
                  </a:rPr>
                  <a:t> =0</a:t>
                </a:r>
                <a:r>
                  <a:rPr lang="bn-IN" sz="2400" b="0" dirty="0" smtClean="0">
                    <a:latin typeface="Kalpurpsh"/>
                  </a:rPr>
                  <a:t> </a:t>
                </a:r>
                <a:r>
                  <a:rPr lang="en-US" sz="2400" b="0" dirty="0" smtClean="0">
                    <a:latin typeface="Kalpurpsh"/>
                  </a:rPr>
                  <a:t>(</a:t>
                </a:r>
                <a:r>
                  <a:rPr lang="en-US" sz="2400" b="0" dirty="0" err="1" smtClean="0">
                    <a:latin typeface="Kalpurpsh"/>
                  </a:rPr>
                  <a:t>Ans</a:t>
                </a:r>
                <a:r>
                  <a:rPr lang="en-US" sz="2400" b="0" dirty="0" smtClean="0">
                    <a:latin typeface="Kalpurpsh"/>
                  </a:rPr>
                  <a:t>)</a:t>
                </a:r>
              </a:p>
              <a:p>
                <a:pPr algn="ctr"/>
                <a:r>
                  <a:rPr lang="en-US" sz="2400" dirty="0" smtClean="0">
                    <a:latin typeface="Kalpurpsh"/>
                  </a:rPr>
                  <a:t>{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∵ </a:t>
                </a:r>
                <a:r>
                  <a:rPr lang="en-US" dirty="0">
                    <a:solidFill>
                      <a:srgbClr val="FF0000"/>
                    </a:solidFill>
                    <a:latin typeface="Kalpurpsh"/>
                  </a:rPr>
                  <a:t>cot90</a:t>
                </a:r>
                <a:r>
                  <a:rPr lang="en-US" dirty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dirty="0">
                    <a:solidFill>
                      <a:srgbClr val="FF0000"/>
                    </a:solidFill>
                    <a:latin typeface="Kalpurpsh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=0 ,</a:t>
                </a:r>
                <a:r>
                  <a:rPr lang="en-US" dirty="0">
                    <a:solidFill>
                      <a:srgbClr val="FF0000"/>
                    </a:solidFill>
                    <a:latin typeface="Kalpurpsh"/>
                  </a:rPr>
                  <a:t> Tan 0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 0, </a:t>
                </a:r>
                <a:r>
                  <a:rPr lang="en-US" dirty="0">
                    <a:solidFill>
                      <a:srgbClr val="FF0000"/>
                    </a:solidFill>
                    <a:latin typeface="Kalpurpsh"/>
                  </a:rPr>
                  <a:t>sec 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30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 , </a:t>
                </a:r>
                <a:r>
                  <a:rPr lang="en-US" dirty="0">
                    <a:solidFill>
                      <a:srgbClr val="FF0000"/>
                    </a:solidFill>
                    <a:latin typeface="Kalpurpsh"/>
                  </a:rPr>
                  <a:t>cosec 60</a:t>
                </a:r>
                <a:r>
                  <a:rPr lang="en-US" dirty="0" smtClean="0">
                    <a:solidFill>
                      <a:srgbClr val="FF0000"/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} </a:t>
                </a:r>
                <a:endParaRPr lang="en-US" dirty="0">
                  <a:solidFill>
                    <a:srgbClr val="FF0000"/>
                  </a:solidFill>
                  <a:latin typeface="Kalpurps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7" y="4327038"/>
                <a:ext cx="8790038" cy="1693797"/>
              </a:xfrm>
              <a:prstGeom prst="rect">
                <a:avLst/>
              </a:prstGeom>
              <a:blipFill>
                <a:blip r:embed="rId3"/>
                <a:stretch>
                  <a:fillRect l="-555" t="-2158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1227" y="348085"/>
                <a:ext cx="8790038" cy="10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dirty="0" smtClean="0">
                    <a:solidFill>
                      <a:srgbClr val="FF0000"/>
                    </a:solidFill>
                    <a:latin typeface="Kalpurpsh"/>
                  </a:rPr>
                  <a:t>মান নির্নয় করঃ</a:t>
                </a:r>
                <a:endParaRPr lang="en-US" dirty="0" smtClean="0">
                  <a:solidFill>
                    <a:srgbClr val="FF0000"/>
                  </a:solidFill>
                  <a:latin typeface="Kalpurpsh"/>
                </a:endParaRP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Kalpurpsh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latin typeface="Kalpurpsh"/>
                  </a:rPr>
                  <a:t>ক</a:t>
                </a:r>
                <a:r>
                  <a:rPr lang="bn-IN" b="1" dirty="0" smtClean="0">
                    <a:solidFill>
                      <a:srgbClr val="0070C0"/>
                    </a:solidFill>
                    <a:latin typeface="Kalpurpsh"/>
                  </a:rPr>
                  <a:t>) </a:t>
                </a:r>
                <a:r>
                  <a:rPr lang="en-US" b="1" dirty="0" smtClean="0">
                    <a:solidFill>
                      <a:srgbClr val="0070C0"/>
                    </a:solidFill>
                    <a:latin typeface="Kalpurps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˚  </m:t>
                    </m:r>
                    <m:r>
                      <a:rPr lang="bn-IN" b="0" i="1" smtClean="0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rgbClr val="0A561C"/>
                        </a:solidFill>
                        <a:latin typeface="Kalpurpsh"/>
                      </a:rPr>
                      <m:t>খ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rgbClr val="0A561C"/>
                        </a:solidFill>
                        <a:latin typeface="Kalpurpsh"/>
                      </a:rPr>
                      <m:t>)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cot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90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˚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 .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Tan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0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˚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.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sec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30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˚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 .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cosec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</a:rPr>
                      <m:t>60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A561C"/>
                        </a:solidFill>
                        <a:latin typeface="Kalpurp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˚</m:t>
                    </m:r>
                  </m:oMath>
                </a14:m>
                <a:endParaRPr lang="en-US" b="1" dirty="0">
                  <a:solidFill>
                    <a:srgbClr val="0A561C"/>
                  </a:solidFill>
                  <a:latin typeface="Kalpurpsh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ctr"/>
                <a:endParaRPr lang="en-US" b="1" i="1" dirty="0">
                  <a:solidFill>
                    <a:srgbClr val="0A561C"/>
                  </a:solidFill>
                  <a:latin typeface="Kalpurps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7" y="348085"/>
                <a:ext cx="8790038" cy="1087798"/>
              </a:xfrm>
              <a:prstGeom prst="rect">
                <a:avLst/>
              </a:prstGeom>
              <a:blipFill>
                <a:blip r:embed="rId4"/>
                <a:stretch>
                  <a:fillRect t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1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981" y="1066800"/>
                <a:ext cx="8790038" cy="4684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খ) </a:t>
                </a:r>
              </a:p>
              <a:p>
                <a:pPr algn="ctr"/>
                <a:r>
                  <a:rPr lang="bn-IN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রাশি</a:t>
                </a:r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= </a:t>
                </a:r>
                <a:r>
                  <a:rPr lang="en-US" sz="4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cot90</a:t>
                </a:r>
                <a:r>
                  <a:rPr lang="en-US" sz="4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4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 . Tan 0</a:t>
                </a:r>
                <a:r>
                  <a:rPr lang="en-US" sz="4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4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. </a:t>
                </a:r>
                <a:endParaRPr lang="bn-IN" sz="4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lpurpsh"/>
                </a:endParaRPr>
              </a:p>
              <a:p>
                <a:pPr algn="ctr"/>
                <a:r>
                  <a:rPr lang="en-US" sz="4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sec 30</a:t>
                </a:r>
                <a:r>
                  <a:rPr lang="en-US" sz="4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4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 . cosec 60</a:t>
                </a:r>
                <a:r>
                  <a:rPr lang="en-US" sz="4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</a:p>
              <a:p>
                <a:pPr algn="ctr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  0 × 0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 </a:t>
                </a:r>
                <a:endParaRPr lang="bn-IN" sz="4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lpurpsh"/>
                </a:endParaRPr>
              </a:p>
              <a:p>
                <a:pPr algn="ctr"/>
                <a:r>
                  <a:rPr lang="en-US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=0</a:t>
                </a:r>
                <a:r>
                  <a:rPr lang="bn-IN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 </a:t>
                </a:r>
                <a:r>
                  <a:rPr lang="en-US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(</a:t>
                </a:r>
                <a:r>
                  <a:rPr lang="en-US" sz="4000" b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Ans</a:t>
                </a:r>
                <a:r>
                  <a:rPr lang="en-US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)</a:t>
                </a:r>
              </a:p>
              <a:p>
                <a:pPr algn="ctr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{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∵ 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cot90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 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=0 ,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 Tan 0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 0,</a:t>
                </a:r>
                <a:endParaRPr lang="bn-IN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lpurpsh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ctr"/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sec 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30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 , </a:t>
                </a:r>
                <a:r>
                  <a: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cosec 60</a:t>
                </a:r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psh"/>
                  </a:rPr>
                  <a:t>} 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lpurps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1" y="1066800"/>
                <a:ext cx="8790038" cy="4684231"/>
              </a:xfrm>
              <a:prstGeom prst="rect">
                <a:avLst/>
              </a:prstGeom>
              <a:blipFill>
                <a:blip r:embed="rId2"/>
                <a:stretch>
                  <a:fillRect l="-2427" t="-2214" b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6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1361" y="3462514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6/30/2020 10:12:59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6400800" cy="46457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bipulsarkar1977@gmail.com        </a:t>
            </a:r>
            <a:r>
              <a:rPr lang="en-US" sz="2000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sz="2000" b="1" dirty="0" smtClean="0">
                <a:solidFill>
                  <a:srgbClr val="00B050"/>
                </a:solidFill>
              </a:rPr>
              <a:t>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87" y="258285"/>
            <a:ext cx="5010150" cy="866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462514"/>
            <a:ext cx="866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endParaRPr lang="en-US" sz="2800" dirty="0">
              <a:latin typeface="Kalpurosh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1" y="1892858"/>
            <a:ext cx="446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313BD"/>
                </a:solidFill>
                <a:latin typeface="Kalpusosh"/>
              </a:rPr>
              <a:t>a</a:t>
            </a:r>
            <a:endParaRPr lang="en-US" sz="2800" b="1" dirty="0">
              <a:solidFill>
                <a:srgbClr val="1313BD"/>
              </a:solidFill>
              <a:latin typeface="Kalpusos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8431" y="2592058"/>
                <a:ext cx="8804787" cy="1617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r>
                  <a:rPr lang="en-US" sz="3200" b="1" dirty="0" smtClean="0">
                    <a:solidFill>
                      <a:srgbClr val="0D0F53"/>
                    </a:solidFill>
                  </a:rPr>
                  <a:t>প্রশ্নঃ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1313BD"/>
                    </a:solidFill>
                  </a:rPr>
                  <a:t> Cos(A-B)  =1, 2sin(A+B)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32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1313BD"/>
                    </a:solidFill>
                  </a:rPr>
                  <a:t>    </a:t>
                </a:r>
                <a:r>
                  <a:rPr lang="bn-IN" sz="3200" b="1" dirty="0" smtClean="0">
                    <a:solidFill>
                      <a:srgbClr val="1313BD"/>
                    </a:solidFill>
                  </a:rPr>
                  <a:t> এবং </a:t>
                </a:r>
                <a:r>
                  <a:rPr lang="en-US" sz="3200" b="1" dirty="0" smtClean="0">
                    <a:solidFill>
                      <a:srgbClr val="1313BD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1313BD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1313BD"/>
                    </a:solidFill>
                  </a:rPr>
                  <a:t>,  B</a:t>
                </a:r>
                <a:r>
                  <a:rPr lang="bn-IN" sz="3200" b="1" dirty="0" smtClean="0">
                    <a:solidFill>
                      <a:srgbClr val="1313BD"/>
                    </a:solidFill>
                  </a:rPr>
                  <a:t> সুক্ষ্মকোণ হলে </a:t>
                </a:r>
                <a:r>
                  <a:rPr lang="en-US" sz="3200" b="1" dirty="0" smtClean="0">
                    <a:solidFill>
                      <a:srgbClr val="1313BD"/>
                    </a:solidFill>
                  </a:rPr>
                  <a:t>  A</a:t>
                </a:r>
                <a:r>
                  <a:rPr lang="bn-IN" sz="3200" b="1" dirty="0" smtClean="0">
                    <a:solidFill>
                      <a:srgbClr val="1313BD"/>
                    </a:solidFill>
                  </a:rPr>
                  <a:t>  , </a:t>
                </a:r>
                <a:r>
                  <a:rPr lang="en-US" sz="3200" b="1" dirty="0" smtClean="0">
                    <a:solidFill>
                      <a:srgbClr val="1313BD"/>
                    </a:solidFill>
                  </a:rPr>
                  <a:t>B</a:t>
                </a:r>
                <a:r>
                  <a:rPr lang="bn-IN" sz="3200" b="1" dirty="0" smtClean="0">
                    <a:solidFill>
                      <a:srgbClr val="1313BD"/>
                    </a:solidFill>
                  </a:rPr>
                  <a:t>  এর মান নির্ণয় কর ।</a:t>
                </a:r>
                <a:endParaRPr lang="en-US" sz="3200" b="1" dirty="0">
                  <a:solidFill>
                    <a:srgbClr val="1313BD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1" y="2592058"/>
                <a:ext cx="8804787" cy="1617687"/>
              </a:xfrm>
              <a:prstGeom prst="rect">
                <a:avLst/>
              </a:prstGeom>
              <a:blipFill>
                <a:blip r:embed="rId4"/>
                <a:stretch>
                  <a:fillRect l="-1730" t="-4135"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8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30091"/>
            <a:ext cx="9144000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7030A0"/>
                </a:solidFill>
              </a:rPr>
              <a:t>B</a:t>
            </a:r>
            <a:r>
              <a:rPr lang="en-US" sz="2000" b="1" dirty="0" err="1" smtClean="0">
                <a:solidFill>
                  <a:srgbClr val="7030A0"/>
                </a:solidFill>
              </a:rPr>
              <a:t>ipul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S</a:t>
            </a:r>
            <a:r>
              <a:rPr lang="en-US" sz="2000" b="1" dirty="0" smtClean="0">
                <a:solidFill>
                  <a:srgbClr val="7030A0"/>
                </a:solidFill>
              </a:rPr>
              <a:t>arkar - </a:t>
            </a:r>
            <a:r>
              <a:rPr lang="en-US" sz="2000" b="1" dirty="0" err="1" smtClean="0">
                <a:solidFill>
                  <a:srgbClr val="7030A0"/>
                </a:solidFill>
              </a:rPr>
              <a:t>Atmool</a:t>
            </a:r>
            <a:r>
              <a:rPr lang="en-US" sz="2000" b="1" dirty="0" smtClean="0">
                <a:solidFill>
                  <a:srgbClr val="7030A0"/>
                </a:solidFill>
              </a:rPr>
              <a:t> B/L  high School-</a:t>
            </a:r>
            <a:r>
              <a:rPr lang="en-US" sz="2000" b="1" dirty="0" err="1" smtClean="0">
                <a:solidFill>
                  <a:srgbClr val="7030A0"/>
                </a:solidFill>
              </a:rPr>
              <a:t>Shibgonj</a:t>
            </a:r>
            <a:r>
              <a:rPr lang="en-US" sz="2000" b="1" dirty="0" smtClean="0">
                <a:solidFill>
                  <a:srgbClr val="7030A0"/>
                </a:solidFill>
              </a:rPr>
              <a:t>-</a:t>
            </a:r>
            <a:r>
              <a:rPr lang="en-US" sz="2000" b="1" dirty="0" err="1" smtClean="0">
                <a:solidFill>
                  <a:srgbClr val="7030A0"/>
                </a:solidFill>
              </a:rPr>
              <a:t>bogura</a:t>
            </a:r>
            <a:r>
              <a:rPr lang="en-US" sz="2000" b="1" dirty="0" smtClean="0">
                <a:solidFill>
                  <a:srgbClr val="7030A0"/>
                </a:solidFill>
              </a:rPr>
              <a:t>    </a:t>
            </a:r>
            <a:r>
              <a:rPr lang="en-US" sz="2000" b="1" dirty="0" smtClean="0">
                <a:solidFill>
                  <a:srgbClr val="002060"/>
                </a:solidFill>
              </a:rPr>
              <a:t>01730169555 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9213" y="412955"/>
                <a:ext cx="8804787" cy="68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r>
                  <a:rPr lang="en-US" b="1" dirty="0" smtClean="0">
                    <a:solidFill>
                      <a:srgbClr val="0D0F53"/>
                    </a:solidFill>
                  </a:rPr>
                  <a:t>প্রশ্নঃ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0D0F53"/>
                    </a:solidFill>
                  </a:rPr>
                  <a:t> Cos(A-B)  =1, 2sin(A+B)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b="1" i="1" smtClean="0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D0F53"/>
                    </a:solidFill>
                  </a:rPr>
                  <a:t>    </a:t>
                </a:r>
                <a:r>
                  <a:rPr lang="bn-IN" b="1" dirty="0" smtClean="0">
                    <a:solidFill>
                      <a:srgbClr val="0D0F53"/>
                    </a:solidFill>
                  </a:rPr>
                  <a:t> এবং </a:t>
                </a:r>
                <a:r>
                  <a:rPr lang="en-US" b="1" dirty="0" smtClean="0">
                    <a:solidFill>
                      <a:srgbClr val="0D0F53"/>
                    </a:solidFill>
                  </a:rPr>
                  <a:t>A </a:t>
                </a:r>
                <a:r>
                  <a:rPr lang="en-US" b="1" dirty="0">
                    <a:solidFill>
                      <a:srgbClr val="0D0F53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D0F53"/>
                    </a:solidFill>
                  </a:rPr>
                  <a:t>,  B</a:t>
                </a:r>
                <a:r>
                  <a:rPr lang="bn-IN" b="1" dirty="0" smtClean="0">
                    <a:solidFill>
                      <a:srgbClr val="0D0F53"/>
                    </a:solidFill>
                  </a:rPr>
                  <a:t> সুক্ষ্মকোণ হলে </a:t>
                </a:r>
                <a:r>
                  <a:rPr lang="en-US" b="1" dirty="0" smtClean="0">
                    <a:solidFill>
                      <a:srgbClr val="0D0F53"/>
                    </a:solidFill>
                  </a:rPr>
                  <a:t>  A</a:t>
                </a:r>
                <a:r>
                  <a:rPr lang="bn-IN" b="1" dirty="0" smtClean="0">
                    <a:solidFill>
                      <a:srgbClr val="0D0F53"/>
                    </a:solidFill>
                  </a:rPr>
                  <a:t>  , </a:t>
                </a:r>
                <a:r>
                  <a:rPr lang="en-US" b="1" dirty="0" smtClean="0">
                    <a:solidFill>
                      <a:srgbClr val="0D0F53"/>
                    </a:solidFill>
                  </a:rPr>
                  <a:t>B</a:t>
                </a:r>
                <a:r>
                  <a:rPr lang="bn-IN" b="1" dirty="0" smtClean="0">
                    <a:solidFill>
                      <a:srgbClr val="0D0F53"/>
                    </a:solidFill>
                  </a:rPr>
                  <a:t>  এর মান নির্ণয় কর ।</a:t>
                </a:r>
                <a:endParaRPr lang="en-US" b="1" dirty="0">
                  <a:solidFill>
                    <a:srgbClr val="0D0F53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3" y="412955"/>
                <a:ext cx="8804787" cy="685252"/>
              </a:xfrm>
              <a:prstGeom prst="rect">
                <a:avLst/>
              </a:prstGeom>
              <a:blipFill>
                <a:blip r:embed="rId2"/>
                <a:stretch>
                  <a:fillRect l="-623" t="-3571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9213" y="1270912"/>
                <a:ext cx="8598310" cy="476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solidFill>
                      <a:srgbClr val="C00000"/>
                    </a:solidFill>
                  </a:rPr>
                  <a:t>     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সমাধানঃ</a:t>
                </a:r>
                <a:endParaRPr lang="bn-IN" sz="2000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bn-IN" sz="2000" dirty="0" smtClean="0"/>
                  <a:t>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Cos(A-B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) = 1</a:t>
                </a:r>
                <a:endParaRPr lang="bn-IN" sz="2000" b="1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sz="2000" b="1" dirty="0" err="1" smtClean="0">
                    <a:solidFill>
                      <a:srgbClr val="0D0F53"/>
                    </a:solidFill>
                  </a:rPr>
                  <a:t>বা</a:t>
                </a:r>
                <a:r>
                  <a:rPr lang="en-US" sz="2000" b="1" dirty="0" smtClean="0">
                    <a:solidFill>
                      <a:srgbClr val="0D0F53"/>
                    </a:solidFill>
                  </a:rPr>
                  <a:t>,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Cos(A-B)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 smtClean="0"/>
                  <a:t>   বা,, cos(A-B)= cos45 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{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∵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Cos 45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b="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0D0F53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∵ A – B= 45˚ - - - - - --(ⅰ)</a:t>
                </a:r>
              </a:p>
              <a:p>
                <a:pPr algn="ctr"/>
                <a:r>
                  <a:rPr lang="en-US" sz="1600" b="1" dirty="0" smtClean="0">
                    <a:solidFill>
                      <a:srgbClr val="002060"/>
                    </a:solidFill>
                  </a:rPr>
                  <a:t>এবং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2sin(A+B)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000" dirty="0" smtClean="0"/>
                  <a:t>  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বা,  sin(A+B)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algn="ctr"/>
                <a:r>
                  <a:rPr lang="en-US" sz="2000" dirty="0" smtClean="0"/>
                  <a:t>বা,  sin(A+B) = sin 60</a:t>
                </a:r>
                <a:r>
                  <a:rPr lang="en-US" sz="20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{∵ sin 60˚=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} </m:t>
                    </m:r>
                  </m:oMath>
                </a14:m>
                <a:endParaRPr lang="en-US" sz="1600" b="0" dirty="0" smtClean="0">
                  <a:solidFill>
                    <a:srgbClr val="FF000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ctr"/>
                <a:r>
                  <a:rPr lang="en-US" sz="2000" dirty="0" smtClean="0"/>
                  <a:t>  </a:t>
                </a:r>
                <a:r>
                  <a:rPr lang="en-US" sz="2000" b="1" dirty="0" smtClean="0">
                    <a:solidFill>
                      <a:srgbClr val="0D0F53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</a:t>
                </a:r>
                <a:r>
                  <a:rPr lang="en-US" sz="2000" b="1" dirty="0" smtClean="0">
                    <a:solidFill>
                      <a:srgbClr val="0D0F53"/>
                    </a:solidFill>
                  </a:rPr>
                  <a:t>A + B = 60</a:t>
                </a:r>
                <a:r>
                  <a:rPr lang="en-US" sz="2000" b="1" dirty="0" smtClean="0">
                    <a:solidFill>
                      <a:srgbClr val="0D0F53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2000" b="1" dirty="0" smtClean="0">
                    <a:solidFill>
                      <a:srgbClr val="0D0F53"/>
                    </a:solidFill>
                  </a:rPr>
                  <a:t> - - - - - - -  - - - - - - (</a:t>
                </a:r>
                <a:r>
                  <a:rPr lang="en-US" sz="2000" b="1" dirty="0" smtClean="0">
                    <a:solidFill>
                      <a:srgbClr val="0D0F53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ⅱ)</a:t>
                </a:r>
              </a:p>
              <a:p>
                <a:pPr algn="ctr"/>
                <a:r>
                  <a:rPr lang="en-US" sz="20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(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ⅰ)+(ⅱ) </a:t>
                </a:r>
                <a:r>
                  <a:rPr lang="en-US" sz="1600" b="1" dirty="0" err="1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করে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1600" b="1" dirty="0" err="1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পাই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।</a:t>
                </a:r>
              </a:p>
              <a:p>
                <a:pPr algn="ctr"/>
                <a:r>
                  <a:rPr lang="en-US" sz="2000" dirty="0" smtClean="0">
                    <a:solidFill>
                      <a:srgbClr val="0D0F53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2A=105 </a:t>
                </a:r>
                <a:r>
                  <a:rPr lang="en-US" sz="2000" dirty="0">
                    <a:solidFill>
                      <a:srgbClr val="0D0F53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000" dirty="0" smtClean="0">
                    <a:solidFill>
                      <a:srgbClr val="0D0F53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000" dirty="0" err="1" smtClean="0">
                    <a:solidFill>
                      <a:srgbClr val="0D0F53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বা</a:t>
                </a:r>
                <a:r>
                  <a:rPr lang="en-US" sz="2000" dirty="0" smtClean="0">
                    <a:solidFill>
                      <a:srgbClr val="0D0F53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, 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105</m:t>
                        </m:r>
                        <m:r>
                          <a:rPr lang="en-US" sz="2000" b="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˚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D0F53"/>
                    </a:solidFill>
                  </a:rPr>
                  <a:t>    </a:t>
                </a:r>
                <a:r>
                  <a:rPr lang="en-US" sz="2000" dirty="0" smtClean="0">
                    <a:solidFill>
                      <a:srgbClr val="0D0F53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en-US" sz="2000" dirty="0" smtClean="0">
                    <a:solidFill>
                      <a:srgbClr val="0D0F53"/>
                    </a:solidFill>
                  </a:rPr>
                  <a:t>  A=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52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rgbClr val="0D0F53"/>
                  </a:solidFill>
                </a:endParaRPr>
              </a:p>
              <a:p>
                <a:pPr algn="ctr"/>
                <a:r>
                  <a:rPr lang="en-US" sz="1600" b="1" dirty="0" err="1" smtClean="0">
                    <a:solidFill>
                      <a:srgbClr val="7030A0"/>
                    </a:solidFill>
                  </a:rPr>
                  <a:t>আবার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।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ⅱ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) – (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ⅰ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) </a:t>
                </a:r>
                <a:r>
                  <a:rPr lang="en-US" sz="1600" b="1" dirty="0" err="1" smtClean="0">
                    <a:solidFill>
                      <a:srgbClr val="7030A0"/>
                    </a:solidFill>
                  </a:rPr>
                  <a:t>করে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rgbClr val="7030A0"/>
                    </a:solidFill>
                  </a:rPr>
                  <a:t>পাই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।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2000" dirty="0" smtClean="0">
                    <a:solidFill>
                      <a:srgbClr val="0D0F53"/>
                    </a:solidFill>
                  </a:rPr>
                  <a:t>2B=15</a:t>
                </a:r>
                <a:r>
                  <a:rPr lang="en-US" sz="2000" dirty="0" smtClean="0">
                    <a:solidFill>
                      <a:srgbClr val="0D0F53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2000" dirty="0" smtClean="0">
                    <a:solidFill>
                      <a:srgbClr val="0D0F53"/>
                    </a:solidFill>
                  </a:rPr>
                  <a:t>   </a:t>
                </a:r>
                <a:r>
                  <a:rPr lang="en-US" sz="2000" dirty="0" err="1" smtClean="0">
                    <a:solidFill>
                      <a:srgbClr val="0D0F53"/>
                    </a:solidFill>
                  </a:rPr>
                  <a:t>বা</a:t>
                </a:r>
                <a:r>
                  <a:rPr lang="en-US" sz="2000" dirty="0" smtClean="0">
                    <a:solidFill>
                      <a:srgbClr val="0D0F53"/>
                    </a:solidFill>
                  </a:rPr>
                  <a:t>, 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000" b="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       ∴</m:t>
                    </m:r>
                    <m:r>
                      <a:rPr lang="en-US" sz="2000" b="0" i="1" smtClean="0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D0F53"/>
                        </a:solidFill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D0F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algn="ctr"/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নির্ণেয় </a:t>
                </a:r>
                <a:r>
                  <a:rPr lang="en-US" sz="2000" b="1" dirty="0" err="1" smtClean="0">
                    <a:solidFill>
                      <a:srgbClr val="00B050"/>
                    </a:solidFill>
                  </a:rPr>
                  <a:t>মানঃ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 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A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𝟓𝟐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˚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3" y="1270912"/>
                <a:ext cx="8598310" cy="4760983"/>
              </a:xfrm>
              <a:prstGeom prst="rect">
                <a:avLst/>
              </a:prstGeom>
              <a:blipFill>
                <a:blip r:embed="rId3"/>
                <a:stretch>
                  <a:fillRect l="-780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4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229" y="3500869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6/30/2020 10:12:59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3399" y="3535103"/>
            <a:ext cx="145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961" y="376099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0961" y="388549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68797"/>
            <a:ext cx="4428203" cy="461665"/>
          </a:xfrm>
          <a:prstGeom prst="rect">
            <a:avLst/>
          </a:prstGeom>
          <a:ln w="12700">
            <a:noFill/>
            <a:prstDash val="sysDash"/>
          </a:ln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7463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Content Placeholder 3" descr="20200214_180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71" y="161925"/>
            <a:ext cx="5962650" cy="9694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57800" y="156385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957" y="2032968"/>
            <a:ext cx="8815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6303" y="2304766"/>
                <a:ext cx="8153400" cy="350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000" b="1" dirty="0" smtClean="0">
                    <a:solidFill>
                      <a:srgbClr val="1313BD"/>
                    </a:solidFill>
                    <a:latin typeface="Kalpurosh"/>
                  </a:rPr>
                  <a:t>১</a:t>
                </a:r>
                <a:r>
                  <a:rPr lang="en-US" sz="2400" b="1" dirty="0" smtClean="0">
                    <a:solidFill>
                      <a:srgbClr val="1313BD"/>
                    </a:solidFill>
                    <a:latin typeface="Kalpurosh"/>
                  </a:rPr>
                  <a:t>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IN" sz="2400" b="1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2400" b="1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bn-IN" sz="2400" b="1" i="1" smtClean="0">
                                    <a:solidFill>
                                      <a:srgbClr val="1313B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1313BD"/>
                                    </a:solidFill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1313BD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=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osh"/>
                  </a:rPr>
                  <a:t>কত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 ?</a:t>
                </a:r>
              </a:p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  <a:latin typeface="Kalpurosh"/>
                  </a:rPr>
                  <a:t>২।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Kalpurosh"/>
                  </a:rPr>
                  <a:t>sinA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Kalpurosh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Kalpurosh"/>
                  </a:rPr>
                  <a:t> 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Kalpurosh"/>
                  </a:rPr>
                  <a:t>হলে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Kalpurosh"/>
                  </a:rPr>
                  <a:t>  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Kalpurosh"/>
                  </a:rPr>
                  <a:t>tanA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Kalpurosh"/>
                  </a:rPr>
                  <a:t> 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Kalpurosh"/>
                  </a:rPr>
                  <a:t>এর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Kalpurosh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Kalpurosh"/>
                  </a:rPr>
                  <a:t>মান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Kalpurosh"/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Kalpurosh"/>
                  </a:rPr>
                  <a:t>কত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Kalpurosh"/>
                  </a:rPr>
                  <a:t>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Kalpurosh"/>
                  </a:rPr>
                  <a:t>?</a:t>
                </a:r>
              </a:p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৩।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osh"/>
                  </a:rPr>
                  <a:t>sinA+cosA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=1   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Kalpurosh"/>
                  </a:rPr>
                  <a:t>হলে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Kalpurosh"/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osh"/>
                  </a:rPr>
                  <a:t>sinA.cosA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=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osh"/>
                  </a:rPr>
                  <a:t>কত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Kalpurosh"/>
                  </a:rPr>
                  <a:t> ?</a:t>
                </a:r>
              </a:p>
              <a:p>
                <a:pPr algn="ctr"/>
                <a:r>
                  <a:rPr lang="bn-IN" sz="2400" b="1" dirty="0" smtClean="0">
                    <a:solidFill>
                      <a:srgbClr val="7030A0"/>
                    </a:solidFill>
                    <a:latin typeface="Kalpurosh"/>
                  </a:rPr>
                  <a:t>৪।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Kalpurosh"/>
                  </a:rPr>
                  <a:t> sin</a:t>
                </a:r>
                <a:r>
                  <a:rPr lang="el-GR" sz="24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এর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সর্বোচ্চ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মান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?</a:t>
                </a:r>
              </a:p>
              <a:p>
                <a:pPr algn="ctr"/>
                <a:r>
                  <a:rPr lang="en-US" sz="2400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৫। Sec(90-</a:t>
                </a:r>
                <a:r>
                  <a:rPr lang="el-GR" sz="2400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49CA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49CA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49CA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49CAC"/>
                    </a:solidFill>
                    <a:latin typeface="Kalpurosh"/>
                  </a:rPr>
                  <a:t>   হলে sin</a:t>
                </a:r>
                <a:r>
                  <a:rPr lang="el-GR" sz="2400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dirty="0" err="1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এর</a:t>
                </a:r>
                <a:r>
                  <a:rPr lang="en-US" sz="2400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dirty="0" err="1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মান</a:t>
                </a:r>
                <a:r>
                  <a:rPr lang="en-US" sz="2400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dirty="0" err="1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400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?</a:t>
                </a:r>
              </a:p>
              <a:p>
                <a:pPr algn="ctr"/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৬। Cos</a:t>
                </a:r>
                <a:r>
                  <a:rPr lang="el-GR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err="1" smtClean="0">
                    <a:solidFill>
                      <a:srgbClr val="1313BD"/>
                    </a:solidFill>
                    <a:latin typeface="Kalpurosh"/>
                  </a:rPr>
                  <a:t>হলে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</a:rPr>
                  <a:t>  cot</a:t>
                </a:r>
                <a:r>
                  <a:rPr lang="el-GR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-tan</a:t>
                </a:r>
                <a:r>
                  <a:rPr lang="el-GR" sz="2400" dirty="0" smtClean="0">
                    <a:solidFill>
                      <a:srgbClr val="1313BD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</a:rPr>
                  <a:t> </a:t>
                </a:r>
                <a:r>
                  <a:rPr lang="en-US" sz="2400" dirty="0" err="1" smtClean="0">
                    <a:solidFill>
                      <a:srgbClr val="1313BD"/>
                    </a:solidFill>
                    <a:latin typeface="Kalpurosh"/>
                  </a:rPr>
                  <a:t>এর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</a:rPr>
                  <a:t> </a:t>
                </a:r>
                <a:r>
                  <a:rPr lang="en-US" sz="2400" dirty="0" err="1" smtClean="0">
                    <a:solidFill>
                      <a:srgbClr val="1313BD"/>
                    </a:solidFill>
                    <a:latin typeface="Kalpurosh"/>
                  </a:rPr>
                  <a:t>মান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</a:rPr>
                  <a:t> </a:t>
                </a:r>
                <a:r>
                  <a:rPr lang="en-US" sz="2400" dirty="0" err="1" smtClean="0">
                    <a:solidFill>
                      <a:srgbClr val="1313BD"/>
                    </a:solidFill>
                    <a:latin typeface="Kalpurosh"/>
                  </a:rPr>
                  <a:t>কত</a:t>
                </a:r>
                <a:r>
                  <a:rPr lang="en-US" sz="2400" dirty="0" smtClean="0">
                    <a:solidFill>
                      <a:srgbClr val="1313BD"/>
                    </a:solidFill>
                    <a:latin typeface="Kalpurosh"/>
                  </a:rPr>
                  <a:t>  ? </a:t>
                </a:r>
              </a:p>
              <a:p>
                <a:pPr algn="ctr"/>
                <a:r>
                  <a:rPr lang="en-US" sz="2400" b="1" dirty="0" smtClean="0">
                    <a:solidFill>
                      <a:srgbClr val="049CAC"/>
                    </a:solidFill>
                    <a:latin typeface="Kalpurosh"/>
                  </a:rPr>
                  <a:t>৭। 1+tan</a:t>
                </a:r>
                <a:r>
                  <a:rPr lang="el-GR" sz="2400" b="1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49CA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49CA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049CAC"/>
                    </a:solidFill>
                    <a:latin typeface="Kalpurosh"/>
                  </a:rPr>
                  <a:t> </a:t>
                </a:r>
                <a:r>
                  <a:rPr lang="en-US" sz="2400" b="1" dirty="0" err="1" smtClean="0">
                    <a:solidFill>
                      <a:srgbClr val="049CAC"/>
                    </a:solidFill>
                    <a:latin typeface="Kalpurosh"/>
                  </a:rPr>
                  <a:t>হলে</a:t>
                </a:r>
                <a:r>
                  <a:rPr lang="en-US" sz="2400" b="1" dirty="0" smtClean="0">
                    <a:solidFill>
                      <a:srgbClr val="049CAC"/>
                    </a:solidFill>
                    <a:latin typeface="Kalpurosh"/>
                  </a:rPr>
                  <a:t> , cot</a:t>
                </a:r>
                <a:r>
                  <a:rPr lang="el-GR" sz="2400" b="1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smtClean="0">
                    <a:solidFill>
                      <a:srgbClr val="049CAC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err="1" smtClean="0">
                    <a:solidFill>
                      <a:srgbClr val="049CAC"/>
                    </a:solidFill>
                    <a:latin typeface="Kalpurosh"/>
                  </a:rPr>
                  <a:t>এর</a:t>
                </a:r>
                <a:r>
                  <a:rPr lang="en-US" sz="2400" b="1" dirty="0" smtClean="0">
                    <a:solidFill>
                      <a:srgbClr val="049CAC"/>
                    </a:solidFill>
                    <a:latin typeface="Kalpurosh"/>
                  </a:rPr>
                  <a:t> </a:t>
                </a:r>
                <a:r>
                  <a:rPr lang="en-US" sz="2400" b="1" dirty="0" err="1" smtClean="0">
                    <a:solidFill>
                      <a:srgbClr val="049CAC"/>
                    </a:solidFill>
                    <a:latin typeface="Kalpurosh"/>
                  </a:rPr>
                  <a:t>মান</a:t>
                </a:r>
                <a:r>
                  <a:rPr lang="en-US" sz="2400" b="1" dirty="0" smtClean="0">
                    <a:solidFill>
                      <a:srgbClr val="049CAC"/>
                    </a:solidFill>
                    <a:latin typeface="Kalpurosh"/>
                  </a:rPr>
                  <a:t> </a:t>
                </a:r>
                <a:r>
                  <a:rPr lang="en-US" sz="2400" b="1" dirty="0" err="1" smtClean="0">
                    <a:solidFill>
                      <a:srgbClr val="049CAC"/>
                    </a:solidFill>
                    <a:latin typeface="Kalpurosh"/>
                  </a:rPr>
                  <a:t>কত</a:t>
                </a:r>
                <a:r>
                  <a:rPr lang="en-US" sz="2400" b="1" dirty="0" smtClean="0">
                    <a:solidFill>
                      <a:srgbClr val="049CAC"/>
                    </a:solidFill>
                    <a:latin typeface="Kalpurosh"/>
                  </a:rPr>
                  <a:t>  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3" y="2304766"/>
                <a:ext cx="8153400" cy="3507114"/>
              </a:xfrm>
              <a:prstGeom prst="rect">
                <a:avLst/>
              </a:prstGeom>
              <a:blipFill>
                <a:blip r:embed="rId4"/>
                <a:stretch>
                  <a:fillRect b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10174"/>
              </p:ext>
            </p:extLst>
          </p:nvPr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                 </a:t>
                      </a:r>
                      <a:r>
                        <a:rPr lang="en-US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সহকারী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শিক্ষক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গণিত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9834" y="338431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411247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6/30/2020 10:12:59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106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 rot="18957647" flipH="1">
            <a:off x="-282202" y="1312440"/>
            <a:ext cx="12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9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  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19" y="178118"/>
            <a:ext cx="6400800" cy="145732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200400" y="3124200"/>
            <a:ext cx="8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3552" y="1219200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3581400" y="1066800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65" name="Rectangle 64"/>
          <p:cNvSpPr/>
          <p:nvPr/>
        </p:nvSpPr>
        <p:spPr>
          <a:xfrm>
            <a:off x="3200400" y="2057400"/>
            <a:ext cx="103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8634" y="2122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4796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r>
              <a:rPr lang="bn-IN" sz="2400" b="1" dirty="0" smtClean="0">
                <a:solidFill>
                  <a:srgbClr val="1313BD"/>
                </a:solidFill>
              </a:rPr>
              <a:t>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7299" y="495469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3968" y="499906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endParaRPr lang="en-US" sz="24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5075" y="1755132"/>
                <a:ext cx="8189289" cy="3891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1313BD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△</a:t>
                </a:r>
                <a:r>
                  <a:rPr lang="en-US" sz="3200" b="1" dirty="0" smtClean="0">
                    <a:solidFill>
                      <a:srgbClr val="1313BD"/>
                    </a:solidFill>
                  </a:rPr>
                  <a:t>ABC –এ  </a:t>
                </a:r>
                <a:r>
                  <a:rPr lang="en-US" sz="3200" b="1" dirty="0" smtClean="0">
                    <a:solidFill>
                      <a:srgbClr val="1313BD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∠</a:t>
                </a:r>
                <a:r>
                  <a:rPr lang="en-US" sz="3200" b="1" dirty="0" smtClean="0">
                    <a:solidFill>
                      <a:srgbClr val="1313BD"/>
                    </a:solidFill>
                  </a:rPr>
                  <a:t>B = 90</a:t>
                </a:r>
                <a:r>
                  <a:rPr lang="en-US" sz="3200" b="1" dirty="0" smtClean="0">
                    <a:solidFill>
                      <a:srgbClr val="1313BD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bn-IN" sz="3200" b="1" dirty="0" smtClean="0">
                    <a:solidFill>
                      <a:srgbClr val="1313BD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এবং </a:t>
                </a:r>
                <a:r>
                  <a:rPr lang="en-US" sz="32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rgbClr val="1313BD"/>
                    </a:solidFill>
                  </a:rPr>
                  <a:t>tanA</a:t>
                </a:r>
                <a:r>
                  <a:rPr lang="en-US" sz="3200" b="1" dirty="0" smtClean="0">
                    <a:solidFill>
                      <a:srgbClr val="1313BD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n-IN" sz="32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1313BD"/>
                    </a:solidFill>
                  </a:rPr>
                  <a:t> </a:t>
                </a:r>
                <a:endParaRPr lang="bn-IN" sz="3200" b="1" dirty="0" smtClean="0">
                  <a:solidFill>
                    <a:srgbClr val="1313BD"/>
                  </a:solidFill>
                </a:endParaRPr>
              </a:p>
              <a:p>
                <a:endParaRPr lang="en-US" sz="3200" b="1" dirty="0" smtClean="0">
                  <a:solidFill>
                    <a:srgbClr val="1313BD"/>
                  </a:solidFill>
                </a:endParaRPr>
              </a:p>
              <a:p>
                <a:r>
                  <a:rPr lang="bn-IN" sz="2400" b="1" dirty="0" smtClean="0">
                    <a:solidFill>
                      <a:srgbClr val="00B050"/>
                    </a:solidFill>
                  </a:rPr>
                  <a:t>ক) 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AC </a:t>
                </a:r>
                <a:r>
                  <a:rPr lang="bn-IN" sz="2400" b="1" dirty="0" smtClean="0">
                    <a:solidFill>
                      <a:srgbClr val="00B050"/>
                    </a:solidFill>
                  </a:rPr>
                  <a:t> বাহুর মান নির্ণয় কর ।</a:t>
                </a:r>
              </a:p>
              <a:p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খ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       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প্রমাণ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কর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যে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   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bn-IN" sz="2800" b="1" dirty="0" smtClean="0">
                  <a:solidFill>
                    <a:srgbClr val="7030A0"/>
                  </a:solidFill>
                </a:endParaRPr>
              </a:p>
              <a:p>
                <a:endParaRPr lang="bn-IN" sz="2800" b="1" dirty="0" smtClean="0">
                  <a:solidFill>
                    <a:srgbClr val="7030A0"/>
                  </a:solidFill>
                </a:endParaRPr>
              </a:p>
              <a:p>
                <a:r>
                  <a:rPr lang="bn-IN" sz="24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049CAC"/>
                    </a:solidFill>
                  </a:rPr>
                  <a:t>গ)  </a:t>
                </a:r>
                <a:r>
                  <a:rPr lang="en-US" sz="2400" b="1" dirty="0" smtClean="0">
                    <a:solidFill>
                      <a:srgbClr val="049CA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∠</a:t>
                </a:r>
                <a:r>
                  <a:rPr lang="en-US" sz="2400" b="1" dirty="0" smtClean="0">
                    <a:solidFill>
                      <a:srgbClr val="049CAC"/>
                    </a:solidFill>
                  </a:rPr>
                  <a:t>A =x –y  </a:t>
                </a:r>
                <a:r>
                  <a:rPr lang="bn-IN" sz="2400" b="1" dirty="0" smtClean="0">
                    <a:solidFill>
                      <a:srgbClr val="049CAC"/>
                    </a:solidFill>
                  </a:rPr>
                  <a:t>এবং    </a:t>
                </a:r>
                <a:r>
                  <a:rPr lang="en-US" sz="2400" b="1" dirty="0" smtClean="0">
                    <a:solidFill>
                      <a:srgbClr val="049CA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∠</a:t>
                </a:r>
                <a:r>
                  <a:rPr lang="en-US" sz="2400" b="1" dirty="0" smtClean="0">
                    <a:solidFill>
                      <a:srgbClr val="049CAC"/>
                    </a:solidFill>
                  </a:rPr>
                  <a:t>C=</a:t>
                </a:r>
                <a:r>
                  <a:rPr lang="en-US" sz="2400" b="1" dirty="0" err="1" smtClean="0">
                    <a:solidFill>
                      <a:srgbClr val="049CAC"/>
                    </a:solidFill>
                  </a:rPr>
                  <a:t>x+y</a:t>
                </a:r>
                <a:r>
                  <a:rPr lang="en-US" sz="2400" b="1" dirty="0" smtClean="0">
                    <a:solidFill>
                      <a:srgbClr val="049CAC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049CAC"/>
                    </a:solidFill>
                  </a:rPr>
                  <a:t>হলে ,</a:t>
                </a:r>
                <a:r>
                  <a:rPr lang="en-US" sz="2400" b="1" dirty="0" smtClean="0">
                    <a:solidFill>
                      <a:srgbClr val="049CAC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049CAC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49CAC"/>
                    </a:solidFill>
                  </a:rPr>
                  <a:t>x</a:t>
                </a:r>
                <a:r>
                  <a:rPr lang="bn-IN" sz="2400" b="1" dirty="0" smtClean="0">
                    <a:solidFill>
                      <a:srgbClr val="049CAC"/>
                    </a:solidFill>
                  </a:rPr>
                  <a:t>  ও  </a:t>
                </a:r>
                <a:r>
                  <a:rPr lang="en-US" sz="2400" b="1" dirty="0" smtClean="0">
                    <a:solidFill>
                      <a:srgbClr val="049CAC"/>
                    </a:solidFill>
                  </a:rPr>
                  <a:t>y </a:t>
                </a:r>
                <a:r>
                  <a:rPr lang="bn-IN" sz="2400" b="1" dirty="0" smtClean="0">
                    <a:solidFill>
                      <a:srgbClr val="049CAC"/>
                    </a:solidFill>
                  </a:rPr>
                  <a:t> এর মান নির্ণয় কর ।</a:t>
                </a:r>
                <a:endParaRPr lang="en-US" sz="2400" b="1" dirty="0">
                  <a:solidFill>
                    <a:srgbClr val="049CA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5" y="1755132"/>
                <a:ext cx="8189289" cy="3891130"/>
              </a:xfrm>
              <a:prstGeom prst="rect">
                <a:avLst/>
              </a:prstGeom>
              <a:blipFill>
                <a:blip r:embed="rId4"/>
                <a:stretch>
                  <a:fillRect l="-1936" r="-1489" b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1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643937" cy="6324601"/>
          </a:xfrm>
          <a:prstGeom prst="rect">
            <a:avLst/>
          </a:prstGeom>
        </p:spPr>
      </p:pic>
      <p:pic>
        <p:nvPicPr>
          <p:cNvPr id="5" name="Picture 4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01" y="5257800"/>
            <a:ext cx="51816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30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লক্ষ্য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685800" y="1066800"/>
            <a:ext cx="3581400" cy="1981200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131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>
            <a:off x="4800600" y="1018309"/>
            <a:ext cx="3733800" cy="1981200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023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14276630">
            <a:off x="2981951" y="2346316"/>
            <a:ext cx="846014" cy="946168"/>
          </a:xfrm>
          <a:prstGeom prst="arc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9332665">
            <a:off x="7933713" y="635513"/>
            <a:ext cx="757757" cy="943531"/>
          </a:xfrm>
          <a:prstGeom prst="arc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51131" y="1892309"/>
            <a:ext cx="3081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49CAC"/>
                </a:solidFill>
              </a:rPr>
              <a:t>বিপরীত</a:t>
            </a:r>
            <a:r>
              <a:rPr lang="en-US" sz="1600" b="1" dirty="0" smtClean="0">
                <a:solidFill>
                  <a:srgbClr val="049CAC"/>
                </a:solidFill>
              </a:rPr>
              <a:t> </a:t>
            </a:r>
            <a:r>
              <a:rPr lang="en-US" sz="1600" b="1" dirty="0" err="1" smtClean="0">
                <a:solidFill>
                  <a:srgbClr val="049CAC"/>
                </a:solidFill>
              </a:rPr>
              <a:t>বাহু</a:t>
            </a:r>
            <a:r>
              <a:rPr lang="en-US" sz="1600" b="1" dirty="0" smtClean="0">
                <a:solidFill>
                  <a:srgbClr val="049CAC"/>
                </a:solidFill>
              </a:rPr>
              <a:t> (</a:t>
            </a:r>
            <a:r>
              <a:rPr lang="en-US" sz="1600" b="1" dirty="0" err="1" smtClean="0">
                <a:solidFill>
                  <a:srgbClr val="049CAC"/>
                </a:solidFill>
              </a:rPr>
              <a:t>লম্ব</a:t>
            </a:r>
            <a:r>
              <a:rPr lang="en-US" sz="1600" b="1" dirty="0" smtClean="0">
                <a:solidFill>
                  <a:srgbClr val="049CAC"/>
                </a:solidFill>
              </a:rPr>
              <a:t>)</a:t>
            </a:r>
            <a:endParaRPr lang="en-US" sz="1600" b="1" dirty="0">
              <a:solidFill>
                <a:srgbClr val="049CA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31482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বিপরীত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বাহু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লম্ব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315" y="31482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সন্নিহিত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বাহু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ভুমি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222148" y="1888123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 smtClean="0">
                <a:solidFill>
                  <a:srgbClr val="1313BD"/>
                </a:solidFill>
              </a:rPr>
              <a:t>সন্নিহিত</a:t>
            </a:r>
            <a:r>
              <a:rPr lang="en-US" sz="1600" b="1" dirty="0" smtClean="0">
                <a:solidFill>
                  <a:srgbClr val="1313BD"/>
                </a:solidFill>
              </a:rPr>
              <a:t> </a:t>
            </a:r>
            <a:r>
              <a:rPr lang="en-US" sz="1600" b="1" dirty="0" err="1" smtClean="0">
                <a:solidFill>
                  <a:srgbClr val="1313BD"/>
                </a:solidFill>
              </a:rPr>
              <a:t>বাহু</a:t>
            </a:r>
            <a:r>
              <a:rPr lang="en-US" sz="1600" b="1" dirty="0" smtClean="0">
                <a:solidFill>
                  <a:srgbClr val="1313BD"/>
                </a:solidFill>
              </a:rPr>
              <a:t> (</a:t>
            </a:r>
            <a:r>
              <a:rPr lang="bn-IN" sz="1600" b="1" dirty="0" smtClean="0">
                <a:solidFill>
                  <a:srgbClr val="1313BD"/>
                </a:solidFill>
              </a:rPr>
              <a:t>ভুমি</a:t>
            </a:r>
            <a:r>
              <a:rPr lang="en-US" sz="1600" b="1" dirty="0" smtClean="0">
                <a:solidFill>
                  <a:srgbClr val="1313BD"/>
                </a:solidFill>
              </a:rPr>
              <a:t>)</a:t>
            </a:r>
            <a:endParaRPr lang="en-US" sz="1600" b="1" dirty="0">
              <a:solidFill>
                <a:srgbClr val="1313B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86" y="860126"/>
            <a:ext cx="2590800" cy="104053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2743200" y="1600200"/>
            <a:ext cx="1295400" cy="609600"/>
          </a:xfrm>
          <a:prstGeom prst="straightConnector1">
            <a:avLst/>
          </a:prstGeom>
          <a:ln w="19050">
            <a:solidFill>
              <a:srgbClr val="1313B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020457" y="1646000"/>
            <a:ext cx="1227943" cy="563800"/>
          </a:xfrm>
          <a:prstGeom prst="straightConnector1">
            <a:avLst/>
          </a:prstGeom>
          <a:ln w="28575">
            <a:solidFill>
              <a:srgbClr val="13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64815" y="26126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3543" y="1184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endParaRPr lang="en-US" sz="2400" b="1" dirty="0">
              <a:solidFill>
                <a:srgbClr val="1313BD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01193" y="2115179"/>
            <a:ext cx="2170607" cy="62802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34201" y="1524000"/>
            <a:ext cx="1234356" cy="139930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96806"/>
            <a:ext cx="8624184" cy="300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19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  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76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41111" r="17778" b="30000"/>
          <a:stretch/>
        </p:blipFill>
        <p:spPr>
          <a:xfrm>
            <a:off x="457200" y="1600200"/>
            <a:ext cx="8610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214_230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372225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0" y="1905000"/>
            <a:ext cx="8808900" cy="4399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19812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ত্রিকোণমিতি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অনুপাত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)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en-US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৩০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/0৬/২০২০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ইং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19100" y="2438400"/>
            <a:ext cx="8458200" cy="3124200"/>
          </a:xfrm>
        </p:spPr>
        <p:txBody>
          <a:bodyPr>
            <a:normAutofit/>
          </a:bodyPr>
          <a:lstStyle/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এই পাঠ শেষে শিক্ষার্থীরা-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- - -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সমকোণী ত্রিভুজের বাহুগুলোর নাম বলতে 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 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২।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ত্রিকোণমিতিক অনুপাতের মান নির্ণয় করতে পারবে।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৩।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সুক্ষ্মকোণের সাপেক্ষে ত্রিকোণমিতিক অনুপাতের সমাধাণ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20200214_213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73152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826" y="212112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581400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6/30/2020 10:12:59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174" y="3207774"/>
            <a:ext cx="836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endParaRPr lang="bn-IN" sz="3600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762000" y="956418"/>
            <a:ext cx="3023419" cy="1554162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2221468"/>
            <a:ext cx="304800" cy="2891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4319875">
            <a:off x="2740292" y="2059111"/>
            <a:ext cx="737419" cy="585982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41654">
            <a:off x="1259416" y="1327091"/>
            <a:ext cx="21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dirty="0" smtClean="0">
                <a:solidFill>
                  <a:srgbClr val="7030A0"/>
                </a:solidFill>
              </a:rPr>
              <a:t>অতিভুজ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2034" y="17584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লম্ব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ভুমি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21906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</a:t>
            </a:r>
            <a:r>
              <a:rPr lang="en-US" sz="20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286566"/>
            <a:ext cx="8343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①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ভূ-রেখা হচ্ছে ভূমি তলে অবস্থিত যেকোনো সরলরেখা ।একে শয়ানরেখাও বলা হয়।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②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উর্ধরেখা বা উলম্ব রেখা হচ্ছে ভূমি তলের উপর লম্ব যেকোনো সরল রেখা ।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③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উলম্ব তল ,ভূমি তলের উপর লম্ব ভাবে অবস্থিত পরস্পরছেদি ভু-রেখা উর্ধরেখা একটি তল নির্দেশ করে।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4867" y="803338"/>
            <a:ext cx="6469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30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</a:t>
            </a:r>
            <a:r>
              <a:rPr lang="bn-IN" sz="3200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কোণের ক্ষেত্রে ,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লম্ব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&lt;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ভূমি </a:t>
            </a:r>
          </a:p>
          <a:p>
            <a:pPr algn="ctr"/>
            <a:endParaRPr lang="bn-IN" sz="3200" b="1" dirty="0" smtClean="0">
              <a:solidFill>
                <a:srgbClr val="7030A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45˚-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কোণের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ক্ষেত্রে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লম্ব = ভূমি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60˚</a:t>
            </a:r>
            <a:r>
              <a:rPr lang="bn-IN" sz="3200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কোণের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ক্ষেত্রে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,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লম্ব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&gt;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ভূমি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52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সমকোণী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ত্রিভুজে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693098" y="3330566"/>
            <a:ext cx="5601533" cy="6913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 OH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  A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H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1313BD"/>
                </a:solidFill>
              </a:rPr>
              <a:t>T O A</a:t>
            </a:r>
            <a:endParaRPr lang="en-US" sz="32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8023" y="914400"/>
                <a:ext cx="7001175" cy="154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Secant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Opposite side          sin</a:t>
                </a:r>
                <a:r>
                  <a:rPr lang="el-GR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𝒐𝒑𝒑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𝒉𝒚𝒑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বিপরীত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বাহু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hypotenuse</a:t>
                </a:r>
                <a:endParaRPr lang="en-US" sz="2400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023" y="914400"/>
                <a:ext cx="7001175" cy="1547668"/>
              </a:xfrm>
              <a:prstGeom prst="rect">
                <a:avLst/>
              </a:prstGeom>
              <a:blipFill>
                <a:blip r:embed="rId2"/>
                <a:stretch>
                  <a:fillRect l="-1394" t="-3150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2437" y="2895600"/>
                <a:ext cx="6966763" cy="1530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cosecant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adjacent side          COS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𝒂𝒅𝒋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𝒉𝒚𝒑</m:t>
                        </m:r>
                      </m:den>
                    </m:f>
                    <m:r>
                      <a:rPr lang="bn-I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সন্নিহিত</m:t>
                        </m:r>
                        <m:r>
                          <a:rPr lang="bn-I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বাহু</m:t>
                        </m:r>
                      </m:num>
                      <m:den>
                        <m:r>
                          <a:rPr lang="bn-IN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hypotenuse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37" y="2895600"/>
                <a:ext cx="6966763" cy="1530484"/>
              </a:xfrm>
              <a:prstGeom prst="rect">
                <a:avLst/>
              </a:prstGeom>
              <a:blipFill>
                <a:blip r:embed="rId3"/>
                <a:stretch>
                  <a:fillRect l="-1312" t="-3187" b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72436" y="4800600"/>
                <a:ext cx="6966763" cy="15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Tangent</a:t>
                </a:r>
              </a:p>
              <a:p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Opposite side          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Tan</a:t>
                </a:r>
                <a:r>
                  <a:rPr lang="en-US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𝒐𝒑𝒑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𝒂𝒅𝒋</m:t>
                        </m:r>
                      </m:den>
                    </m:f>
                    <m:r>
                      <a:rPr lang="bn-IN" sz="20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bn-I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adjacent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side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36" y="4800600"/>
                <a:ext cx="6966763" cy="1547668"/>
              </a:xfrm>
              <a:prstGeom prst="rect">
                <a:avLst/>
              </a:prstGeom>
              <a:blipFill>
                <a:blip r:embed="rId4"/>
                <a:stretch>
                  <a:fillRect l="-1312" t="-3162" b="-7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1295400" y="11430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1371600" y="1676400"/>
            <a:ext cx="466423" cy="1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95400" y="22098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71600" y="3200400"/>
            <a:ext cx="466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1"/>
          </p:cNvCxnSpPr>
          <p:nvPr/>
        </p:nvCxnSpPr>
        <p:spPr>
          <a:xfrm>
            <a:off x="1295400" y="3657600"/>
            <a:ext cx="577037" cy="3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95400" y="4114800"/>
            <a:ext cx="542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95400" y="50292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251764" y="55626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19200" y="60960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3962400" y="914400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3962400" y="2795732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>
            <a:off x="3962400" y="4700732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9600" y="287626"/>
            <a:ext cx="822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 মনে রাখার সহজ পদ্ধতি</a:t>
            </a: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>
          <a:xfrm>
            <a:off x="184964" y="6400800"/>
            <a:ext cx="8654234" cy="457200"/>
          </a:xfrm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0070C0"/>
                </a:solidFill>
              </a:rPr>
              <a:t>Bipul</a:t>
            </a:r>
            <a:r>
              <a:rPr lang="en-US" sz="1800" b="1" dirty="0" smtClean="0">
                <a:solidFill>
                  <a:srgbClr val="0070C0"/>
                </a:solidFill>
              </a:rPr>
              <a:t> Sarkar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1313BD"/>
                </a:solidFill>
              </a:rPr>
              <a:t>Atmool</a:t>
            </a:r>
            <a:r>
              <a:rPr lang="en-US" sz="1800" b="1" dirty="0" smtClean="0">
                <a:solidFill>
                  <a:srgbClr val="1313BD"/>
                </a:solidFill>
              </a:rPr>
              <a:t> high school</a:t>
            </a:r>
            <a:r>
              <a:rPr lang="bn-IN" sz="1800" b="1" dirty="0" smtClean="0">
                <a:solidFill>
                  <a:srgbClr val="1313BD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00B050"/>
                </a:solidFill>
              </a:rPr>
              <a:t>Shibgonj</a:t>
            </a:r>
            <a:r>
              <a:rPr lang="bn-IN" sz="1800" b="1" dirty="0" smtClean="0">
                <a:solidFill>
                  <a:srgbClr val="00B050"/>
                </a:solidFill>
              </a:rPr>
              <a:t> </a:t>
            </a:r>
            <a:r>
              <a:rPr lang="bn-IN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7030A0"/>
                </a:solidFill>
              </a:rPr>
              <a:t>Bogura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01730169555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00400" y="2286000"/>
            <a:ext cx="297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81000"/>
            <a:ext cx="2819400" cy="1905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05300" y="1714500"/>
            <a:ext cx="1143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810000" y="1828800"/>
            <a:ext cx="228600" cy="83820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2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83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286000"/>
            <a:ext cx="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419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PM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  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OM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OP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2000" y="3657600"/>
            <a:ext cx="7342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313BD"/>
                </a:solidFill>
              </a:rPr>
              <a:t>POM </a:t>
            </a:r>
            <a:r>
              <a:rPr lang="en-US" sz="2000" dirty="0" err="1" smtClean="0">
                <a:solidFill>
                  <a:srgbClr val="1313BD"/>
                </a:solidFill>
              </a:rPr>
              <a:t>সমকোণী</a:t>
            </a:r>
            <a:r>
              <a:rPr lang="en-US" sz="2000" dirty="0" smtClean="0">
                <a:solidFill>
                  <a:srgbClr val="1313BD"/>
                </a:solidFill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</a:rPr>
              <a:t>ত্রিভূজে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</a:t>
            </a:r>
            <a:r>
              <a:rPr lang="en-US" sz="2000" dirty="0" smtClean="0">
                <a:solidFill>
                  <a:srgbClr val="1313BD"/>
                </a:solidFill>
              </a:rPr>
              <a:t> 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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কোণের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সাপেক্ষে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ত্রিকোণমিতিক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সমুহ</a:t>
            </a:r>
            <a:r>
              <a:rPr lang="bn-IN" sz="2000" dirty="0">
                <a:solidFill>
                  <a:srgbClr val="1313BD"/>
                </a:solidFill>
                <a:sym typeface="Symbol"/>
              </a:rPr>
              <a:t>ঃ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endParaRPr lang="en-US" sz="2000" dirty="0">
              <a:solidFill>
                <a:srgbClr val="1313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4200" y="28956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OM</a:t>
            </a:r>
            <a:r>
              <a:rPr lang="en-US" dirty="0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137160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PM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143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OP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76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0005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144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2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solidFill>
                  <a:srgbClr val="1313BD"/>
                </a:solidFill>
              </a:rPr>
              <a:t>সমকোণী ত্রিভুজে কোণের সাপেক্ষে বাহুর পরিচয়।</a:t>
            </a:r>
            <a:endParaRPr lang="en-US" dirty="0">
              <a:solidFill>
                <a:srgbClr val="131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20" grpId="0" build="allAtOnce"/>
      <p:bldP spid="21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4515</TotalTime>
  <Words>620</Words>
  <Application>Microsoft Office PowerPoint</Application>
  <PresentationFormat>On-screen Show (4:3)</PresentationFormat>
  <Paragraphs>264</Paragraphs>
  <Slides>21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Malgun Gothic Semilight</vt:lpstr>
      <vt:lpstr>Microsoft JhengHei UI</vt:lpstr>
      <vt:lpstr>Arial</vt:lpstr>
      <vt:lpstr>Calibri</vt:lpstr>
      <vt:lpstr>Cambria Math</vt:lpstr>
      <vt:lpstr>Franklin Gothic Book</vt:lpstr>
      <vt:lpstr>Kalpurosh</vt:lpstr>
      <vt:lpstr>Kalpurpsh</vt:lpstr>
      <vt:lpstr>Kalpurush</vt:lpstr>
      <vt:lpstr>Kalpusosh</vt:lpstr>
      <vt:lpstr>NikoshBAN</vt:lpstr>
      <vt:lpstr>Perpetua</vt:lpstr>
      <vt:lpstr>Symbol</vt:lpstr>
      <vt:lpstr>Vrinda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ত্রিকোণমিতিক অনুপাতগুলোর মধ্যে      সম্পর্কঃ  </vt:lpstr>
      <vt:lpstr>Θ এর বিভিন্ন মানের জন্য ত্রিকোণমিতিক  অনুপাতের মান</vt:lpstr>
      <vt:lpstr>ত্রিকোণমিতিক অভেদ সমুহঃ </vt:lpstr>
      <vt:lpstr>     </vt:lpstr>
      <vt:lpstr>PowerPoint Presentation</vt:lpstr>
      <vt:lpstr>PowerPoint Presentation</vt:lpstr>
      <vt:lpstr>     </vt:lpstr>
      <vt:lpstr>PowerPoint Presentation</vt:lpstr>
      <vt:lpstr>     </vt:lpstr>
      <vt:lpstr>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User</cp:lastModifiedBy>
  <cp:revision>770</cp:revision>
  <dcterms:created xsi:type="dcterms:W3CDTF">2006-08-16T00:00:00Z</dcterms:created>
  <dcterms:modified xsi:type="dcterms:W3CDTF">2020-06-30T16:14:56Z</dcterms:modified>
</cp:coreProperties>
</file>