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8" r:id="rId4"/>
    <p:sldId id="271" r:id="rId5"/>
    <p:sldId id="260" r:id="rId6"/>
    <p:sldId id="259" r:id="rId7"/>
    <p:sldId id="270" r:id="rId8"/>
    <p:sldId id="263" r:id="rId9"/>
    <p:sldId id="276" r:id="rId10"/>
    <p:sldId id="262" r:id="rId11"/>
    <p:sldId id="264" r:id="rId12"/>
    <p:sldId id="265" r:id="rId13"/>
    <p:sldId id="275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9CC7A-23FA-4C72-814C-4ECCB1CFF8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ECDD-EF3A-45FA-B1FB-0C0E32D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54C2B-06C7-4904-AFED-0060ABF71D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8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54C2B-06C7-4904-AFED-0060ABF71D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54C2B-06C7-4904-AFED-0060ABF71D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54C2B-06C7-4904-AFED-0060ABF71D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54C2B-06C7-4904-AFED-0060ABF71D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54C2B-06C7-4904-AFED-0060ABF71D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2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54C2B-06C7-4904-AFED-0060ABF71D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1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54C2B-06C7-4904-AFED-0060ABF71D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6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54C2B-06C7-4904-AFED-0060ABF71D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6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C904-DA7E-4EB2-8A2E-2C73655E7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E99C7-46DB-44D9-AE53-F1DD45B47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737F7-E3F2-4AE2-A090-DFCED233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F9A4F-BD30-416C-8932-A92E97F3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9F9FC-92D6-4113-A509-C5EFFBC3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4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089D-0EAF-4384-AA20-4A304B25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C6FAB-4B98-4A86-9D1D-BA5D02218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88FF8-90F0-4D31-A310-2C455F12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F2C8C-E63F-4E64-81B2-F64BF736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0DEA1-80B2-4E9E-A6E5-099E94CE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14CC0-A571-44D6-8628-43A24E9A1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C93CB-FE6E-430A-96C8-D91B8121F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B4F3-D2C9-47A6-AE18-9C59FAF5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75715-433A-41BE-825C-9FAAAE01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7ED2A-F09A-4826-957B-C600BD1D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7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8871-75BA-4E4A-AC65-29CA430D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5E26-A307-4045-990B-5A5C4370A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437F0-ADD8-4F17-BFCE-94BEF682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ED85F-E38E-4A2D-A35A-5E727E72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F9D5F-7731-4B4C-BB7D-03A1D115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8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7135-BFA6-4F46-90A4-0A9625E4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E201B-0F39-45A4-B70F-604FBD4D9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BF620-A83A-48A0-837C-D0E85325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DF774-F131-4EF0-BD44-07D8CFDE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57262-BB66-407E-AE6B-A21051AB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7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8DC9-C8D0-4DEE-BDE4-8B3BC7E9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F82C-16D7-44F3-B459-E44A63AD1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C9E77-4390-4040-AA58-CD5C249A4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6F9E9-7C25-4A47-95D5-25EF0C22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345AA-1C8A-4597-8901-8C056C3D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CB65F-5537-4C3D-8A40-76E6AEE5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59BF-7A85-49A8-82EF-967A860F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10367-6DF2-410E-8E9F-482436499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8F196-A0C3-4FF5-BDC4-CDBB91AC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5C9AD-875D-43C3-8E7B-0E93FF6E3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24659-1A7F-4477-93E8-17E4E45D3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9C149-88E5-4ED0-B43F-35B72CFC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939D0-E3D0-4425-85D4-4E8C4467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07C11-B37F-4514-AA0C-0C74EE41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9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77D4-DA47-46B9-A2BB-77F87022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71363-41EF-4849-8772-594260C4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523F3-FD16-41E4-ADEE-0330FFBC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0FB4B-E714-449E-B67C-FCA5D315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D3903-E4BF-47F3-B7F5-92BF944B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B4CC1-1126-43F6-BA62-A6BC51C3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811F3-BC9B-4CCF-BEE4-D0811DEC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7640-5593-4753-BFE2-CCCF9629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760E-DB8D-4B43-960F-EEAB6E4D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E9BE4-0231-4045-B245-B8B7FAA6D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58197-9C61-4BB4-955A-B2828979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A9520-08C9-40BA-8AC5-291DEB37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EE64D-D96C-4E04-92E9-3E21B273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7795-E327-4CFE-BFEB-D86FF6FA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4DCC4-6AE8-46C6-A1BE-578C90D0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C9E82-2E60-4370-B6AA-99910404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6E189-89F8-4738-A4A5-AB9698A2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18224-95C6-454C-A7C7-4D3EB23B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7C53D-7299-4082-8E00-07FF14EE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4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4EBAB-3998-4F7D-A68D-777FD008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2017A-DEF8-447D-A3E1-37124846B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30036-7EBB-49C6-8602-1DEA75860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477FC-B30A-4D88-8D18-92F0D18DA5C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8DC32-8CD9-4504-A71D-94C35F8FC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7CE0-CE2F-4C60-A3BC-FD7C4D2D1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AF41-4D2B-4910-B422-B04A99F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7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" y="152400"/>
            <a:ext cx="11914359" cy="60807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13" y="1782892"/>
            <a:ext cx="19716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506" y="397781"/>
            <a:ext cx="495836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খলিফাদের পরিচিতি </a:t>
            </a:r>
            <a:endParaRPr lang="en-US" sz="40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506" y="1981415"/>
            <a:ext cx="109470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মহামতি আবুবকর-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ইসলামের প্রথম খলিফা এবং ইসলাম গ্রহনকারিদের মধ্যে প্রথম পুরুষ ব্যক্তি।</a:t>
            </a:r>
          </a:p>
          <a:p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BD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বীরবাহু ওমর-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ইসলামের দ্বিতীয় খলিফা এবং তিনি ছিলেন একজন তেজস্বী বীরযোদ্ধা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7DD68-666D-4597-B00E-BD256A655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78" y="0"/>
            <a:ext cx="3246122" cy="2276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85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158" y="2232063"/>
            <a:ext cx="10934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১। ‘মোহাম্মদ ওয়াজেদ আলী’ কোথায়  জম্ম গ্রহন করেন? </a:t>
            </a:r>
          </a:p>
          <a:p>
            <a:r>
              <a:rPr lang="bn-BD" sz="3200" dirty="0"/>
              <a:t>২। মহানবি সাঃ এর মৃত্যুশয্যার পার্শে কে ছিলেন?</a:t>
            </a:r>
          </a:p>
          <a:p>
            <a:r>
              <a:rPr lang="bn-BD" sz="3200" dirty="0"/>
              <a:t>৩। ইসলামের দ্বিতীয় খলিফার নাম কি?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01976" y="4155666"/>
            <a:ext cx="62443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১</a:t>
            </a:r>
            <a:r>
              <a:rPr lang="bn-BD" sz="3200" dirty="0"/>
              <a:t>। সাতক্ষীরা জেলার বাঁশদহ গ্রামে। </a:t>
            </a:r>
          </a:p>
          <a:p>
            <a:r>
              <a:rPr lang="bn-BD" sz="3200" dirty="0"/>
              <a:t>২। মহামতি আবুবকর </a:t>
            </a:r>
          </a:p>
          <a:p>
            <a:r>
              <a:rPr lang="bn-BD" sz="3200" dirty="0"/>
              <a:t>৩। হযরত ওমর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9252E-2F85-445B-AAF7-C7D3D3388F2E}"/>
              </a:ext>
            </a:extLst>
          </p:cNvPr>
          <p:cNvSpPr/>
          <p:nvPr/>
        </p:nvSpPr>
        <p:spPr>
          <a:xfrm>
            <a:off x="263158" y="298007"/>
            <a:ext cx="3916003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/>
            <a:r>
              <a:rPr lang="bn-BD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একক কাজ </a:t>
            </a:r>
            <a:endParaRPr lang="en-US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61E70-FFE9-4118-B023-1B6CB321D08A}"/>
              </a:ext>
            </a:extLst>
          </p:cNvPr>
          <p:cNvSpPr/>
          <p:nvPr/>
        </p:nvSpPr>
        <p:spPr>
          <a:xfrm>
            <a:off x="3284089" y="4294165"/>
            <a:ext cx="1143262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উত্তর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9A36DE-CA71-44CC-B34C-46684DE46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43" y="409505"/>
            <a:ext cx="25431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3146" y="2252342"/>
            <a:ext cx="8100812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dirty="0"/>
              <a:t>১। মোহাম্মদ ওয়াজেদ আলী এর ৩ টি পত্রিকার নাম লিখ।</a:t>
            </a:r>
          </a:p>
          <a:p>
            <a:endParaRPr lang="bn-BD" sz="2000" dirty="0"/>
          </a:p>
          <a:p>
            <a:r>
              <a:rPr lang="bn-BD" sz="2400" dirty="0"/>
              <a:t>২। হযরত মুহাম্মদ সাঃ সম্পর্কে তাঁর ৩ টি গুণাবলি লিখ। 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91000" y="4302170"/>
            <a:ext cx="2356831" cy="11242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</a:rPr>
              <a:t>উত্তর</a:t>
            </a:r>
            <a:r>
              <a:rPr lang="bn-BD" sz="4000" dirty="0"/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02795" y="3575781"/>
            <a:ext cx="3593205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dirty="0">
                <a:solidFill>
                  <a:srgbClr val="00B0F0"/>
                </a:solidFill>
              </a:rPr>
              <a:t>১। ৩টি পত্রিকার নাম হলঃ </a:t>
            </a:r>
          </a:p>
          <a:p>
            <a:endParaRPr lang="bn-BD" sz="700" dirty="0"/>
          </a:p>
          <a:p>
            <a:r>
              <a:rPr lang="bn-BD" dirty="0"/>
              <a:t>ক) মাসিক মহাম্মদী </a:t>
            </a:r>
          </a:p>
          <a:p>
            <a:endParaRPr lang="bn-BD" sz="900" dirty="0"/>
          </a:p>
          <a:p>
            <a:r>
              <a:rPr lang="bn-BD" dirty="0"/>
              <a:t>খ) দৈনিক মহাম্মদী</a:t>
            </a:r>
          </a:p>
          <a:p>
            <a:endParaRPr lang="bn-BD" sz="1000" dirty="0"/>
          </a:p>
          <a:p>
            <a:r>
              <a:rPr lang="bn-BD" dirty="0"/>
              <a:t>গ)  সাপ্তাহিক সওগাত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9338" y="3598856"/>
            <a:ext cx="534924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dirty="0">
                <a:solidFill>
                  <a:srgbClr val="00B0F0"/>
                </a:solidFill>
              </a:rPr>
              <a:t>২। ৩টি গুণাবলি হলঃ </a:t>
            </a:r>
          </a:p>
          <a:p>
            <a:r>
              <a:rPr lang="bn-BD" sz="1600" dirty="0"/>
              <a:t>- সুন্দর সুদর্শন পুরুষ। </a:t>
            </a:r>
          </a:p>
          <a:p>
            <a:endParaRPr lang="bn-BD" sz="700" dirty="0"/>
          </a:p>
          <a:p>
            <a:pPr marL="285750" indent="-285750">
              <a:buFontTx/>
              <a:buChar char="-"/>
            </a:pPr>
            <a:r>
              <a:rPr lang="bn-BD" sz="1600" dirty="0"/>
              <a:t>তাঁহার শীর্ষে সুদীর্ঘ কুঞ্জিত কেশপাশ, বয়ানে অপূর্ব কান্তশ্রী।</a:t>
            </a:r>
          </a:p>
          <a:p>
            <a:endParaRPr lang="bn-BD" sz="100" dirty="0"/>
          </a:p>
          <a:p>
            <a:pPr marL="285750" indent="-285750">
              <a:buFontTx/>
              <a:buChar char="-"/>
            </a:pPr>
            <a:r>
              <a:rPr lang="bn-BD" sz="1600" dirty="0"/>
              <a:t>তাঁহার আয়তকৃষ্ণ দুটি নয়ন, কাজল রেখার মতো যুক্ত ভ্রুযুগল, তাঁহার সুউচ্চ গ্রীবা, কালো কালো দুটি চোখের চাহনি মনপ্রাণ কাড়িয়া নেয়। </a:t>
            </a:r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3DA44D-E83A-471B-A84B-38B718AC9CF9}"/>
              </a:ext>
            </a:extLst>
          </p:cNvPr>
          <p:cNvSpPr/>
          <p:nvPr/>
        </p:nvSpPr>
        <p:spPr>
          <a:xfrm>
            <a:off x="522882" y="658921"/>
            <a:ext cx="303320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মূল্যায়ণ</a:t>
            </a:r>
            <a:endParaRPr 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F0A3F9-EB52-4DF9-B051-7DF5A23C6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58" y="580206"/>
            <a:ext cx="2371725" cy="2373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422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14FB56-E91F-4255-9EE1-6DFF787E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55600"/>
            <a:ext cx="9204960" cy="4243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385440-524D-44BD-972D-ADA1C17E35C3}"/>
              </a:ext>
            </a:extLst>
          </p:cNvPr>
          <p:cNvSpPr/>
          <p:nvPr/>
        </p:nvSpPr>
        <p:spPr>
          <a:xfrm>
            <a:off x="563880" y="571083"/>
            <a:ext cx="3762355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4800" dirty="0">
                <a:solidFill>
                  <a:schemeClr val="bg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বাড়ির কাজ </a:t>
            </a:r>
            <a:endParaRPr lang="en-US" sz="4800" dirty="0">
              <a:solidFill>
                <a:schemeClr val="bg2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3B52E2-8F26-4648-84C4-B04A23E7ACBB}"/>
              </a:ext>
            </a:extLst>
          </p:cNvPr>
          <p:cNvSpPr/>
          <p:nvPr/>
        </p:nvSpPr>
        <p:spPr>
          <a:xfrm>
            <a:off x="563880" y="4778961"/>
            <a:ext cx="1031748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</a:rPr>
              <a:t> মহানবি হযরত মুহাম্মদ সাঃ এর গুণাবলী সমূহ লিখ। 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FA4D37-9F16-49C3-82D6-B70CEE3FE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3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6AFDBC-89CE-4764-AA55-C0640103DE20}"/>
              </a:ext>
            </a:extLst>
          </p:cNvPr>
          <p:cNvSpPr/>
          <p:nvPr/>
        </p:nvSpPr>
        <p:spPr>
          <a:xfrm>
            <a:off x="709561" y="1403330"/>
            <a:ext cx="714009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b="1" spc="50" dirty="0">
                <a:ln w="9525" cmpd="sng">
                  <a:solidFill>
                    <a:srgbClr val="94B6D2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94B6D2">
                      <a:alpha val="40000"/>
                    </a:srgbClr>
                  </a:glow>
                </a:effectLst>
              </a:rPr>
              <a:t>ধন্যবাদ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3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46D20-9F3F-44F8-B260-5D62B7B0B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1780212"/>
            <a:ext cx="4108704" cy="4449900"/>
          </a:xfrm>
          <a:prstGeom prst="ellipse">
            <a:avLst/>
          </a:prstGeom>
          <a:ln w="190500" cap="rnd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112B3-0E7F-494E-A194-AFECBB7CC76F}"/>
              </a:ext>
            </a:extLst>
          </p:cNvPr>
          <p:cNvSpPr txBox="1"/>
          <p:nvPr/>
        </p:nvSpPr>
        <p:spPr>
          <a:xfrm>
            <a:off x="5930900" y="2302764"/>
            <a:ext cx="6095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/>
              <a:t>রেহানা</a:t>
            </a:r>
            <a:r>
              <a:rPr lang="en-US" sz="4400" dirty="0"/>
              <a:t> </a:t>
            </a:r>
            <a:r>
              <a:rPr lang="en-US" sz="4400" dirty="0" err="1"/>
              <a:t>পারভীন</a:t>
            </a:r>
            <a:r>
              <a:rPr lang="bn-IN" sz="4400" dirty="0"/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/>
              <a:t>সহকারী শিক্ষক,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/>
              <a:t>জামতলা দাখিল মাদ্রাসা।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/>
              <a:t>গোয়ালন্দ,রাজবাড়ী।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B8898-6000-4AF2-ADDF-4E2BF0725D5E}"/>
              </a:ext>
            </a:extLst>
          </p:cNvPr>
          <p:cNvSpPr txBox="1"/>
          <p:nvPr/>
        </p:nvSpPr>
        <p:spPr>
          <a:xfrm>
            <a:off x="3892512" y="456229"/>
            <a:ext cx="543436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/>
              <a:t>শিক্ষক</a:t>
            </a:r>
            <a:r>
              <a:rPr lang="en-US" sz="4800" dirty="0"/>
              <a:t> </a:t>
            </a:r>
            <a:r>
              <a:rPr lang="en-US" sz="4800" dirty="0" err="1"/>
              <a:t>পরিচিতি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6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মদিনা ">
            <a:extLst>
              <a:ext uri="{FF2B5EF4-FFF2-40B4-BE49-F238E27FC236}">
                <a16:creationId xmlns:a16="http://schemas.microsoft.com/office/drawing/2014/main" id="{080616E9-03E0-4AE6-AABA-E5CEA452F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5320" y="580068"/>
            <a:ext cx="11170920" cy="56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4BDCEC-5DAB-4E15-9BCD-850E5506C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5320" y="580067"/>
            <a:ext cx="11170920" cy="5617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D899C-0745-4B00-BCB0-30AFC5FEA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580065"/>
            <a:ext cx="11170920" cy="5617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CF217-442B-4D9B-9C44-E30BF4533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580065"/>
            <a:ext cx="11170920" cy="5617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E42AD4-F655-4A25-AD08-8E1FB1283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660296"/>
            <a:ext cx="11170920" cy="5537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B18DC5-6684-442A-BB09-E125D1D072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594360"/>
            <a:ext cx="11170920" cy="56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4FD279-338D-4C60-BB95-A8669558A237}"/>
              </a:ext>
            </a:extLst>
          </p:cNvPr>
          <p:cNvSpPr/>
          <p:nvPr/>
        </p:nvSpPr>
        <p:spPr>
          <a:xfrm>
            <a:off x="4191000" y="1743432"/>
            <a:ext cx="765048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/>
            <a:r>
              <a:rPr lang="bn-IN" sz="9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মানুষ মুহাম্মদ (স.) </a:t>
            </a:r>
            <a:endParaRPr lang="en-US" sz="9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lvl="0" algn="r"/>
            <a:r>
              <a:rPr lang="en-US" sz="7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মোহাম্মদ ওয়াজেদ আলী </a:t>
            </a:r>
            <a:endParaRPr 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66BF84-A999-41DB-A1DC-F44B11114770}"/>
              </a:ext>
            </a:extLst>
          </p:cNvPr>
          <p:cNvSpPr/>
          <p:nvPr/>
        </p:nvSpPr>
        <p:spPr>
          <a:xfrm>
            <a:off x="518160" y="461724"/>
            <a:ext cx="5944256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bn-BD" sz="3200" b="1" dirty="0">
                <a:ln/>
                <a:solidFill>
                  <a:schemeClr val="accent4"/>
                </a:solidFill>
              </a:rPr>
              <a:t> </a:t>
            </a:r>
            <a:r>
              <a:rPr lang="bn-BD" sz="6600" b="1" dirty="0">
                <a:ln/>
              </a:rPr>
              <a:t>পাঠের শিরনাম </a:t>
            </a:r>
            <a:endParaRPr lang="en-US" sz="6600" b="1" dirty="0">
              <a:ln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DF96B-7410-47E8-9F0B-A11C647EC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743432"/>
            <a:ext cx="3276600" cy="3964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A4E62-47B4-4FC5-B8A3-F192AAB88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4609640"/>
            <a:ext cx="63246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491142" y="180969"/>
            <a:ext cx="5373951" cy="1073047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লেখক 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পরিচিতি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224" y="2444115"/>
            <a:ext cx="5602310" cy="276998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u="sng" dirty="0">
                <a:solidFill>
                  <a:schemeClr val="tx1"/>
                </a:solidFill>
              </a:rPr>
              <a:t>লেখকের নামঃ </a:t>
            </a:r>
            <a:r>
              <a:rPr lang="en-US" dirty="0" err="1">
                <a:solidFill>
                  <a:schemeClr val="tx1"/>
                </a:solidFill>
              </a:rPr>
              <a:t>মোহাম্মদ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ওয়াজেদ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আলী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n-BD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bn-BD" u="sng" dirty="0">
                <a:solidFill>
                  <a:schemeClr val="tx1"/>
                </a:solidFill>
              </a:rPr>
              <a:t>জন্মঃ</a:t>
            </a:r>
            <a:r>
              <a:rPr lang="bn-BD" dirty="0">
                <a:solidFill>
                  <a:schemeClr val="tx1"/>
                </a:solidFill>
              </a:rPr>
              <a:t> ১৮৯৬ খ্রিস্টাব্দ (২৮শে ভাদ্র ১৩০৩ বঙ্গাব্দ)</a:t>
            </a:r>
          </a:p>
          <a:p>
            <a:pPr algn="just"/>
            <a:r>
              <a:rPr lang="bn-BD" u="sng" dirty="0">
                <a:solidFill>
                  <a:schemeClr val="tx1"/>
                </a:solidFill>
              </a:rPr>
              <a:t>স্থানঃ</a:t>
            </a:r>
            <a:r>
              <a:rPr lang="bn-BD" dirty="0">
                <a:solidFill>
                  <a:schemeClr val="tx1"/>
                </a:solidFill>
              </a:rPr>
              <a:t> সাতক্ষীরা জেলার বাঁশদ্‌হ  গ্রাম </a:t>
            </a:r>
          </a:p>
          <a:p>
            <a:pPr algn="just"/>
            <a:r>
              <a:rPr lang="bn-BD" u="sng" dirty="0">
                <a:solidFill>
                  <a:schemeClr val="tx1"/>
                </a:solidFill>
              </a:rPr>
              <a:t>শিক্ষাজীবনঃ</a:t>
            </a:r>
            <a:r>
              <a:rPr lang="bn-BD" dirty="0">
                <a:solidFill>
                  <a:schemeClr val="tx1"/>
                </a:solidFill>
              </a:rPr>
              <a:t> কলকাতা বঙ্গবাসী কলেজে বি,এ ক্লাসে থাকাকালীন অসহযোগ আন্দোলনে যোগদান করেন এবং এখানেই লেখাপড়া শেষ হয়। </a:t>
            </a:r>
          </a:p>
          <a:p>
            <a:pPr algn="just"/>
            <a:r>
              <a:rPr lang="bn-BD" sz="2800" u="sng" dirty="0">
                <a:solidFill>
                  <a:schemeClr val="tx1"/>
                </a:solidFill>
              </a:rPr>
              <a:t>পেশাঃ</a:t>
            </a:r>
            <a:r>
              <a:rPr lang="bn-BD" sz="2800" dirty="0">
                <a:solidFill>
                  <a:schemeClr val="tx1"/>
                </a:solidFill>
              </a:rPr>
              <a:t> </a:t>
            </a:r>
            <a:r>
              <a:rPr lang="bn-BD" sz="2400" dirty="0">
                <a:solidFill>
                  <a:schemeClr val="tx1"/>
                </a:solidFill>
              </a:rPr>
              <a:t>সাংবাদিক</a:t>
            </a:r>
            <a:r>
              <a:rPr lang="bn-BD" sz="28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bn-BD" sz="2800" u="sng" dirty="0">
                <a:solidFill>
                  <a:schemeClr val="tx1"/>
                </a:solidFill>
              </a:rPr>
              <a:t>মৃতু্যঃ</a:t>
            </a:r>
            <a:r>
              <a:rPr lang="bn-BD" sz="2800" dirty="0">
                <a:solidFill>
                  <a:schemeClr val="tx1"/>
                </a:solidFill>
              </a:rPr>
              <a:t> </a:t>
            </a:r>
            <a:r>
              <a:rPr lang="bn-BD" sz="2400" dirty="0">
                <a:solidFill>
                  <a:schemeClr val="tx1"/>
                </a:solidFill>
              </a:rPr>
              <a:t>১৯৫৪ সালের ৮ই নভেম্বর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8118" y="1643896"/>
            <a:ext cx="5477720" cy="357020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600" u="sng" dirty="0"/>
          </a:p>
          <a:p>
            <a:pPr algn="ctr"/>
            <a:r>
              <a:rPr lang="bn-BD" sz="2000" u="sng" dirty="0">
                <a:solidFill>
                  <a:srgbClr val="C00000"/>
                </a:solidFill>
              </a:rPr>
              <a:t>পত্রিকার নামঃ </a:t>
            </a:r>
          </a:p>
          <a:p>
            <a:pPr algn="ctr"/>
            <a:endParaRPr lang="bn-BD" sz="2000" u="sng" dirty="0">
              <a:solidFill>
                <a:schemeClr val="tx1"/>
              </a:solidFill>
            </a:endParaRPr>
          </a:p>
          <a:p>
            <a:pPr algn="ctr"/>
            <a:r>
              <a:rPr lang="bn-BD" sz="2000" dirty="0">
                <a:solidFill>
                  <a:schemeClr val="tx1"/>
                </a:solidFill>
              </a:rPr>
              <a:t>মাসিক মহাম্মদী ,দৈনিক মহাম্মদী, সাপ্তাহিক সওগাত, দৈনিক সেবক, সাপ্তাহিক খাদেম, ইংরেজি দি মুসলমান, ইত্যাদি।</a:t>
            </a:r>
          </a:p>
          <a:p>
            <a:pPr algn="ctr"/>
            <a:endParaRPr lang="bn-BD" sz="2000" u="sng" dirty="0">
              <a:solidFill>
                <a:schemeClr val="tx1"/>
              </a:solidFill>
            </a:endParaRPr>
          </a:p>
          <a:p>
            <a:pPr algn="ctr"/>
            <a:endParaRPr lang="en-US" sz="2000" u="sng" dirty="0">
              <a:solidFill>
                <a:schemeClr val="tx1"/>
              </a:solidFill>
            </a:endParaRPr>
          </a:p>
          <a:p>
            <a:pPr algn="ctr"/>
            <a:r>
              <a:rPr lang="bn-BD" sz="2000" u="sng" dirty="0">
                <a:solidFill>
                  <a:schemeClr val="tx1"/>
                </a:solidFill>
              </a:rPr>
              <a:t>উল্লেখযোগ্য গ্রন্থঃ </a:t>
            </a:r>
          </a:p>
          <a:p>
            <a:pPr algn="ctr"/>
            <a:r>
              <a:rPr lang="bn-BD" sz="2000" u="sng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</a:rPr>
              <a:t>মহামানুষ মুহসিন, মরুভাস্কর,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bn-BD" sz="2000" dirty="0">
                <a:solidFill>
                  <a:schemeClr val="tx1"/>
                </a:solidFill>
              </a:rPr>
              <a:t>সৈয়দ আহমদ ইত্যাদি।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ওয়াজেদ আলী.jpg">
            <a:extLst>
              <a:ext uri="{FF2B5EF4-FFF2-40B4-BE49-F238E27FC236}">
                <a16:creationId xmlns:a16="http://schemas.microsoft.com/office/drawing/2014/main" id="{5E819FA7-1214-45F8-816E-877154875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2" y="481111"/>
            <a:ext cx="2215380" cy="15458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5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272" y="309093"/>
            <a:ext cx="933887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u="sng" dirty="0">
                <a:solidFill>
                  <a:srgbClr val="00B0F0"/>
                </a:solidFill>
              </a:rPr>
              <a:t>পাঠ শিরোনামঃ </a:t>
            </a:r>
            <a:r>
              <a:rPr lang="bn-BD" sz="3200" dirty="0">
                <a:solidFill>
                  <a:srgbClr val="00B0F0"/>
                </a:solidFill>
              </a:rPr>
              <a:t>‘মানুষ মুহাম্মদ সাঃ’ 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344774" y="1223492"/>
            <a:ext cx="10118359" cy="1264875"/>
          </a:xfrm>
          <a:prstGeom prst="ribb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chemeClr val="tx1"/>
                </a:solidFill>
              </a:rPr>
              <a:t>শিখন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 err="1">
                <a:solidFill>
                  <a:schemeClr val="tx1"/>
                </a:solidFill>
              </a:rPr>
              <a:t>ফল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87" y="2817991"/>
            <a:ext cx="117391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১।</a:t>
            </a:r>
            <a:r>
              <a:rPr lang="bn-BD" sz="3600" dirty="0"/>
              <a:t> লেখক </a:t>
            </a:r>
            <a:r>
              <a:rPr lang="bn-BD" sz="3200" dirty="0"/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/>
              <a:t>পারবে। </a:t>
            </a:r>
          </a:p>
          <a:p>
            <a:pPr marL="465138" lvl="0" indent="-465138"/>
            <a:r>
              <a:rPr lang="en-US" sz="3600" dirty="0"/>
              <a:t>২।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হযরত মুহম্মদ (স)-এর মানবীয় গুনাবলী বর্ণনা করতে পারবে ।</a:t>
            </a:r>
          </a:p>
          <a:p>
            <a:pPr marL="509588" lvl="0" indent="-509588"/>
            <a:r>
              <a:rPr lang="en-US" sz="3600" dirty="0"/>
              <a:t>৩</a:t>
            </a:r>
            <a:r>
              <a:rPr lang="en-US" sz="4800" dirty="0"/>
              <a:t>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ইসলাম ধর্ম প্রচারে মহানবি (স)-এর ত্যাগের মহিমা ব্যাখ্যা করতে পারবে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3CEAC-C85D-481A-82B3-7413B5257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563" y="591076"/>
            <a:ext cx="2068830" cy="22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420D0F-9B2A-439D-93A5-F4400003E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88005" y="1247632"/>
            <a:ext cx="2606040" cy="1368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99EB2E-0BE7-477E-A90D-2040C4ACF25B}"/>
              </a:ext>
            </a:extLst>
          </p:cNvPr>
          <p:cNvSpPr/>
          <p:nvPr/>
        </p:nvSpPr>
        <p:spPr>
          <a:xfrm>
            <a:off x="2483130" y="363540"/>
            <a:ext cx="5219698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4400" dirty="0">
                <a:solidFill>
                  <a:prstClr val="white"/>
                </a:solidFill>
              </a:rPr>
              <a:t>শব্দার্থ ও </a:t>
            </a:r>
            <a:r>
              <a:rPr lang="en-US" sz="4400" dirty="0">
                <a:solidFill>
                  <a:prstClr val="white"/>
                </a:solidFill>
              </a:rPr>
              <a:t> </a:t>
            </a:r>
            <a:r>
              <a:rPr lang="bn-BD" sz="4400" dirty="0">
                <a:solidFill>
                  <a:prstClr val="white"/>
                </a:solidFill>
              </a:rPr>
              <a:t>বাক্য গঠন 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FC5A39-5BE3-4847-99E6-2A33961E566B}"/>
              </a:ext>
            </a:extLst>
          </p:cNvPr>
          <p:cNvSpPr/>
          <p:nvPr/>
        </p:nvSpPr>
        <p:spPr>
          <a:xfrm>
            <a:off x="8158869" y="1502308"/>
            <a:ext cx="29741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/>
              <a:t>শক্তিধারী</a:t>
            </a:r>
            <a:endParaRPr lang="en-US" sz="4400" dirty="0"/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AF6EC96C-7AAE-4A8C-AF15-5C696ABAD2D1}"/>
              </a:ext>
            </a:extLst>
          </p:cNvPr>
          <p:cNvSpPr/>
          <p:nvPr/>
        </p:nvSpPr>
        <p:spPr>
          <a:xfrm>
            <a:off x="-201141" y="4330103"/>
            <a:ext cx="3124200" cy="531162"/>
          </a:xfrm>
          <a:prstGeom prst="homePlate">
            <a:avLst/>
          </a:prstGeom>
          <a:noFill/>
          <a:ln w="55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রূধিরাক্ত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7FD7A6-2714-4F3E-9A31-9F0AD280650E}"/>
              </a:ext>
            </a:extLst>
          </p:cNvPr>
          <p:cNvSpPr txBox="1"/>
          <p:nvPr/>
        </p:nvSpPr>
        <p:spPr>
          <a:xfrm>
            <a:off x="5768340" y="3733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6984E-6891-4A9F-8EB9-B58E31B117CE}"/>
              </a:ext>
            </a:extLst>
          </p:cNvPr>
          <p:cNvSpPr txBox="1"/>
          <p:nvPr/>
        </p:nvSpPr>
        <p:spPr>
          <a:xfrm>
            <a:off x="8199265" y="3999757"/>
            <a:ext cx="194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রক্তাক্ত</a:t>
            </a:r>
            <a:endParaRPr lang="en-US" sz="6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9DD4B3-F0EB-454E-98E8-BE1D78B89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54" y="3976611"/>
            <a:ext cx="2782291" cy="1188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27143A-9648-472F-A31F-09597FF027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9" t="20074" b="22963"/>
          <a:stretch/>
        </p:blipFill>
        <p:spPr>
          <a:xfrm>
            <a:off x="3412745" y="2757501"/>
            <a:ext cx="2956560" cy="1188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9BBC0E-BF2F-45FB-83B1-FED075BD07BC}"/>
              </a:ext>
            </a:extLst>
          </p:cNvPr>
          <p:cNvSpPr/>
          <p:nvPr/>
        </p:nvSpPr>
        <p:spPr>
          <a:xfrm>
            <a:off x="623939" y="5165241"/>
            <a:ext cx="1274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বয়ান</a:t>
            </a:r>
            <a:endParaRPr lang="en-US" sz="5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25401E-72A5-48B1-81F0-EC0D5E73E33B}"/>
              </a:ext>
            </a:extLst>
          </p:cNvPr>
          <p:cNvSpPr/>
          <p:nvPr/>
        </p:nvSpPr>
        <p:spPr>
          <a:xfrm>
            <a:off x="312275" y="3059984"/>
            <a:ext cx="1996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kern="0" dirty="0">
                <a:latin typeface="NikoshBAN" pitchFamily="2" charset="0"/>
                <a:cs typeface="NikoshBAN" pitchFamily="2" charset="0"/>
              </a:rPr>
              <a:t>রাহী</a:t>
            </a:r>
            <a:endParaRPr lang="en-U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DDB573-9C2A-454F-88EB-8F478D9079D4}"/>
              </a:ext>
            </a:extLst>
          </p:cNvPr>
          <p:cNvSpPr/>
          <p:nvPr/>
        </p:nvSpPr>
        <p:spPr>
          <a:xfrm>
            <a:off x="7947386" y="5045970"/>
            <a:ext cx="3583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মুখনিঃসৃত বা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052" name="Picture 4" descr="Image result for ওয়াজ">
            <a:extLst>
              <a:ext uri="{FF2B5EF4-FFF2-40B4-BE49-F238E27FC236}">
                <a16:creationId xmlns:a16="http://schemas.microsoft.com/office/drawing/2014/main" id="{BDED8616-4199-4B1F-AD62-9C426C7B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54" y="5318167"/>
            <a:ext cx="2527542" cy="1209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7558523-FE72-4AF0-9624-E565778DA47D}"/>
              </a:ext>
            </a:extLst>
          </p:cNvPr>
          <p:cNvSpPr/>
          <p:nvPr/>
        </p:nvSpPr>
        <p:spPr>
          <a:xfrm>
            <a:off x="413946" y="1256086"/>
            <a:ext cx="1694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বীরবাহু</a:t>
            </a:r>
            <a:endParaRPr lang="en-US" sz="5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5DA10D-E842-4935-BC6A-7ECA1051FF9F}"/>
              </a:ext>
            </a:extLst>
          </p:cNvPr>
          <p:cNvSpPr/>
          <p:nvPr/>
        </p:nvSpPr>
        <p:spPr>
          <a:xfrm>
            <a:off x="7947386" y="2998652"/>
            <a:ext cx="36872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মুসাফির বা পথিক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2" grpId="0"/>
      <p:bldP spid="18" grpId="0"/>
      <p:bldP spid="20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19732" y="158897"/>
            <a:ext cx="10831132" cy="145531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মহানবি হযরত মুহাম্মদ সাঃ এর গুণাবলী সমূহ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189" y="1801567"/>
            <a:ext cx="1041900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Tx/>
              <a:buChar char="-"/>
            </a:pPr>
            <a:r>
              <a:rPr lang="bn-BD" sz="3600" dirty="0"/>
              <a:t>সুন্দর সুদর্শন পুরুষ। </a:t>
            </a:r>
          </a:p>
          <a:p>
            <a:endParaRPr lang="bn-BD" sz="3600" dirty="0"/>
          </a:p>
          <a:p>
            <a:pPr marL="285750" indent="-285750">
              <a:buFontTx/>
              <a:buChar char="-"/>
            </a:pPr>
            <a:r>
              <a:rPr lang="bn-BD" sz="3600" dirty="0"/>
              <a:t>তাঁহার শীর্ষে সুদীর্ঘ কুঞ্জিত কেশপাশ, বয়ানে অপূর্ব কান্তশ্রী।</a:t>
            </a:r>
          </a:p>
          <a:p>
            <a:endParaRPr lang="bn-BD" sz="3600" dirty="0"/>
          </a:p>
          <a:p>
            <a:pPr marL="285750" indent="-285750">
              <a:buFontTx/>
              <a:buChar char="-"/>
            </a:pPr>
            <a:r>
              <a:rPr lang="bn-BD" sz="3600" dirty="0"/>
              <a:t>তাঁহার আয়তকৃষ্ণ দুটি নয়ন, কাজল রেখার মতো যুক্ত ভ্রুযুগল, তাঁহার সুউচ্চ গ্রীবা, কালো কালো দুটি চোখের চাহনি মনপ্রাণ কাড়িয়া নেয়</a:t>
            </a:r>
            <a:r>
              <a:rPr lang="bn-BD" sz="4000" dirty="0"/>
              <a:t>।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A7A50-94B5-44D7-BAB8-7700EF9AF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08" y="1426853"/>
            <a:ext cx="1685925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68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9245" y="167640"/>
            <a:ext cx="10831132" cy="173843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মহানবি হযরত মুহাম্মদ সাঃ এর গুণাবলী সমূহ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710" y="1906073"/>
            <a:ext cx="101871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Tx/>
              <a:buChar char="-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সুন্দর সুদর্শন পুরুষ। </a:t>
            </a:r>
          </a:p>
          <a:p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তাঁহার শীর্ষে সুদীর্ঘ কুঞ্জিত কেশপাশ, বয়ানে অপূর্ব কান্তশ্রী।</a:t>
            </a:r>
          </a:p>
          <a:p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তাঁহার আয়তকৃষ্ণ দুটি নয়ন, কাজল রেখার মতো যুক্ত ভ্রুযুগল, তাঁহার সুউচ্চ গ্রীবা, কালো কালো দুটি চোখের চাহনি মনপ্রাণ কাড়িয়া নেয়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6839B-217A-48F5-A122-5B5DD1CC9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8910">
            <a:off x="9405334" y="1748137"/>
            <a:ext cx="2362200" cy="18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01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448</Words>
  <Application>Microsoft Office PowerPoint</Application>
  <PresentationFormat>Widescreen</PresentationFormat>
  <Paragraphs>93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1</cp:revision>
  <dcterms:created xsi:type="dcterms:W3CDTF">2020-06-30T04:30:42Z</dcterms:created>
  <dcterms:modified xsi:type="dcterms:W3CDTF">2020-06-30T04:35:12Z</dcterms:modified>
</cp:coreProperties>
</file>