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278" r:id="rId2"/>
    <p:sldId id="275" r:id="rId3"/>
    <p:sldId id="260" r:id="rId4"/>
    <p:sldId id="273" r:id="rId5"/>
    <p:sldId id="272" r:id="rId6"/>
    <p:sldId id="276" r:id="rId7"/>
    <p:sldId id="261" r:id="rId8"/>
    <p:sldId id="271" r:id="rId9"/>
    <p:sldId id="263" r:id="rId10"/>
    <p:sldId id="264" r:id="rId11"/>
    <p:sldId id="277" r:id="rId12"/>
    <p:sldId id="265" r:id="rId13"/>
    <p:sldId id="274" r:id="rId14"/>
    <p:sldId id="266" r:id="rId15"/>
    <p:sldId id="269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3A40-BACB-41E4-9878-B8CBA8E8134D}" type="datetimeFigureOut">
              <a:rPr lang="en-US" smtClean="0"/>
              <a:t>04-Jun-20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68B70-29D8-4A7F-9FB7-10E3B363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9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0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74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2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0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9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8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61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01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0574" y="6519446"/>
            <a:ext cx="833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নারায়ন চন্দ্র রায়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চাপারহাট বালিকা উচ্চ বিদ্যালয়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কালীগঞ্জ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লালমনিরহাট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E-mail: sreenarayanroy</a:t>
            </a:r>
            <a:r>
              <a:rPr lang="en-U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@gmail.com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3756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0574" y="6519446"/>
            <a:ext cx="833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নারায়ন চন্দ্র রায়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চাপারহাট বালিকা উচ্চ বিদ্যালয়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কালীগঞ্জ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লালমনিরহাট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E-mail: sreenarayanroy</a:t>
            </a:r>
            <a:r>
              <a:rPr lang="en-U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@gmail.com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793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1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0574" y="6519446"/>
            <a:ext cx="833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নারায়ন চন্দ্র রায়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চাপারহাট বালিকা উচ্চ বিদ্যালয়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কালীগঞ্জ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লালমনিরহাট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E-mail: sreenarayanroy</a:t>
            </a:r>
            <a:r>
              <a:rPr lang="en-U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@gmail.com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0383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0574" y="6519446"/>
            <a:ext cx="833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নারায়ন চন্দ্র রায়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চাপারহাট বালিকা উচ্চ বিদ্যালয়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কালীগঞ্জ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লালমনিরহাট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E-mail: sreenarayanroy</a:t>
            </a:r>
            <a:r>
              <a:rPr lang="en-U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@gmail.com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3772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0574" y="6519446"/>
            <a:ext cx="833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নারায়ন চন্দ্র রায়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চাপারহাট বালিকা উচ্চ বিদ্যালয়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কালীগঞ্জ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লালমনিরহাট</a:t>
            </a:r>
            <a:r>
              <a:rPr lang="en-US" sz="16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E-mail: sreenarayanroy</a:t>
            </a:r>
            <a:r>
              <a:rPr lang="en-US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123</a:t>
            </a:r>
            <a:r>
              <a:rPr lang="en-US" sz="1400" dirty="0" smtClean="0"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@gmail.com</a:t>
            </a:r>
            <a:r>
              <a:rPr lang="bn-IN" sz="1600" dirty="0" smtClean="0"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45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8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98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0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2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1416677" y="352582"/>
            <a:ext cx="6272010" cy="870911"/>
          </a:xfrm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7285" y="1893194"/>
            <a:ext cx="6065949" cy="471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7" y="1719329"/>
            <a:ext cx="6516710" cy="4887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293">
        <p:circle/>
      </p:transition>
    </mc:Choice>
    <mc:Fallback>
      <p:transition spd="slow" advTm="72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-1612i3\Desktop\tumblr_inline_mgy1h3MV0m1rx3i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43100"/>
            <a:ext cx="2667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el-1612i3\Desktop\icecub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43100"/>
            <a:ext cx="27241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-1612i3\Desktop\boiling-l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943100"/>
            <a:ext cx="2667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535882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43502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35882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75307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পদার্থের </a:t>
            </a:r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 রূপ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53343" y="1162373"/>
            <a:ext cx="3739243" cy="1139956"/>
            <a:chOff x="2253343" y="1162373"/>
            <a:chExt cx="3739243" cy="1139956"/>
          </a:xfrm>
        </p:grpSpPr>
        <p:sp>
          <p:nvSpPr>
            <p:cNvPr id="2" name="Oval 1"/>
            <p:cNvSpPr/>
            <p:nvPr/>
          </p:nvSpPr>
          <p:spPr>
            <a:xfrm>
              <a:off x="2253343" y="1162373"/>
              <a:ext cx="3739243" cy="11399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65244" y="1481058"/>
              <a:ext cx="17252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4290" y="2629791"/>
            <a:ext cx="8747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কঠিন, তরল ও বায়বীয় পদার্থের ক্ষেত্রে কোন কোন পদার্থ অধিক দৃঢ়, এবং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 নয় তার একটি তালিকা তৈরী কর-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017454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মৌলিক পদার্থ ও যৌগিক পদার্থের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মধ্যে কয়েকটি পার্থক্য নির্ণয় কর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3124200" y="685800"/>
            <a:ext cx="3429000" cy="13316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3657600" y="1143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</a:rPr>
              <a:t>দলীয় কাজ</a:t>
            </a:r>
            <a:endParaRPr lang="en-A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40" y="2116862"/>
            <a:ext cx="286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পদার্থের বৈশিষ্ট্য কয়টি?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40" y="3011475"/>
            <a:ext cx="332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পদার্থ কয়টি অবস্থায় থাকে?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344" y="4045528"/>
            <a:ext cx="37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কোন পদার্থের দৃঢ়তা কম?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15932" y="2007772"/>
            <a:ext cx="5315224" cy="570752"/>
            <a:chOff x="4554576" y="1534032"/>
            <a:chExt cx="7086965" cy="761003"/>
          </a:xfrm>
        </p:grpSpPr>
        <p:sp>
          <p:nvSpPr>
            <p:cNvPr id="7" name="TextBox 6"/>
            <p:cNvSpPr txBox="1"/>
            <p:nvPr/>
          </p:nvSpPr>
          <p:spPr>
            <a:xfrm>
              <a:off x="10290412" y="1587148"/>
              <a:ext cx="135112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ঘ)  পাঁচ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54576" y="1534032"/>
              <a:ext cx="142389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ক) দুই </a:t>
              </a:r>
              <a:endParaRPr lang="en-US" sz="3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57128" y="1556371"/>
              <a:ext cx="153717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খ)  তিন</a:t>
              </a:r>
              <a:endParaRPr lang="en-US" sz="3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54870" y="1556371"/>
              <a:ext cx="131702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700" dirty="0">
                  <a:latin typeface="NikoshBAN" panose="02000000000000000000" pitchFamily="2" charset="0"/>
                  <a:cs typeface="NikoshBAN" panose="02000000000000000000" pitchFamily="2" charset="0"/>
                </a:rPr>
                <a:t>গ)  চার</a:t>
              </a:r>
              <a:endParaRPr lang="en-US" sz="27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819027" y="2116862"/>
            <a:ext cx="325484" cy="31440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/>
          <p:cNvGrpSpPr/>
          <p:nvPr/>
        </p:nvGrpSpPr>
        <p:grpSpPr>
          <a:xfrm>
            <a:off x="3476290" y="2965629"/>
            <a:ext cx="5315226" cy="593835"/>
            <a:chOff x="4554576" y="1534032"/>
            <a:chExt cx="7086967" cy="791779"/>
          </a:xfrm>
        </p:grpSpPr>
        <p:sp>
          <p:nvSpPr>
            <p:cNvPr id="13" name="TextBox 12"/>
            <p:cNvSpPr txBox="1"/>
            <p:nvPr/>
          </p:nvSpPr>
          <p:spPr>
            <a:xfrm>
              <a:off x="9987159" y="1587148"/>
              <a:ext cx="1654384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ঘ)  পাঁচ 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54576" y="1534032"/>
              <a:ext cx="1423895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ক) দুই </a:t>
              </a:r>
              <a:endParaRPr lang="en-US" sz="3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57128" y="1556371"/>
              <a:ext cx="1537173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খ)  তিন</a:t>
              </a:r>
              <a:endParaRPr lang="en-US" sz="3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54870" y="1556371"/>
              <a:ext cx="1434581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গ)  চার</a:t>
              </a:r>
              <a:endParaRPr lang="en-US" sz="3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39448" y="4069006"/>
            <a:ext cx="5315224" cy="593835"/>
            <a:chOff x="4554576" y="1534032"/>
            <a:chExt cx="7086965" cy="791779"/>
          </a:xfrm>
        </p:grpSpPr>
        <p:sp>
          <p:nvSpPr>
            <p:cNvPr id="18" name="TextBox 17"/>
            <p:cNvSpPr txBox="1"/>
            <p:nvPr/>
          </p:nvSpPr>
          <p:spPr>
            <a:xfrm>
              <a:off x="10125724" y="1587148"/>
              <a:ext cx="1515817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ঘ)  কাঠ 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54576" y="1534032"/>
              <a:ext cx="1413208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ক) ইট </a:t>
              </a:r>
              <a:endParaRPr lang="en-US" sz="3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57128" y="1556371"/>
              <a:ext cx="1733808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খ)  লোহা</a:t>
              </a:r>
              <a:endParaRPr lang="en-US" sz="3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54870" y="1556371"/>
              <a:ext cx="1564959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গ)  কলা</a:t>
              </a:r>
              <a:endParaRPr lang="en-US" sz="3000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4846273" y="3111467"/>
            <a:ext cx="356489" cy="33255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6297208" y="4168051"/>
            <a:ext cx="346253" cy="3328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67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 animBg="1"/>
      <p:bldP spid="1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590800"/>
            <a:ext cx="746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পদার্থ কী 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পদার্থ কয়টি অবস্থায় থাকে 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অক্সিজেন কোন ধরনের পদার্থ ?</a:t>
            </a:r>
          </a:p>
          <a:p>
            <a:pPr marL="571500" indent="-571500">
              <a:buFont typeface="Wingdings" pitchFamily="2" charset="2"/>
              <a:buChar char="v"/>
            </a:pPr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2895600" y="304800"/>
            <a:ext cx="2895600" cy="1219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048000" y="72603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</a:rPr>
              <a:t>মূল্যায়ন</a:t>
            </a:r>
            <a:endParaRPr lang="en-A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133600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তোমার বাড়িতে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বাড়ির আশে-পাশে যেসব পদার্থ রয়েছে সেগুলো কোনটি কোন পদার্থ তা লিখ  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0926" y="1219200"/>
            <a:ext cx="2514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Isosceles Triangle 3"/>
          <p:cNvSpPr/>
          <p:nvPr/>
        </p:nvSpPr>
        <p:spPr>
          <a:xfrm>
            <a:off x="3370926" y="381000"/>
            <a:ext cx="2514600" cy="838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886200" y="1524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বাড়ির কাজ</a:t>
            </a:r>
            <a:endParaRPr lang="en-A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900" y="457199"/>
            <a:ext cx="3886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i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4800" b="1" i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 bwMode="auto">
          <a:xfrm>
            <a:off x="2303709" y="54888"/>
            <a:ext cx="4211391" cy="1635617"/>
          </a:xfrm>
          <a:prstGeom prst="horizontalScroll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72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82" y="1732991"/>
            <a:ext cx="5628068" cy="4221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95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838200" y="1028076"/>
            <a:ext cx="3505200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028076"/>
            <a:ext cx="3526866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৬ষ্ঠ</a:t>
            </a:r>
            <a:endParaRPr kumimoji="0" lang="en-US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400" b="1" noProof="0" dirty="0" smtClean="0">
                <a:ln/>
                <a:latin typeface="NikoshBAN" pitchFamily="2" charset="0"/>
                <a:cs typeface="NikoshBAN" pitchFamily="2" charset="0"/>
              </a:rPr>
              <a:t>জ্ঞান</a:t>
            </a:r>
            <a:endParaRPr lang="bn-IN" sz="24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       </a:t>
            </a:r>
            <a:r>
              <a:rPr kumimoji="0" lang="en-US" sz="20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0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n/>
                <a:latin typeface="NikoshBAN" pitchFamily="2" charset="0"/>
                <a:cs typeface="NikoshBAN" pitchFamily="2" charset="0"/>
              </a:rPr>
              <a:t>সপ্তম</a:t>
            </a:r>
            <a:r>
              <a:rPr kumimoji="0" lang="en-US" sz="20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0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IN" sz="20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kumimoji="0" lang="bn-BD" sz="20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602774"/>
            <a:ext cx="3581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খোদ্দকোমরপুর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হামিদা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চৌ.দাখিল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1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সাদুল্যাপুর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গাইবান্ধা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০১৭১৯০৪০০১৫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558" y="1703766"/>
            <a:ext cx="1418842" cy="1787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66" y="1592498"/>
            <a:ext cx="2010276" cy="20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el-1612i3\Desktop\GSA1953happy_1321168447_1-Bric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424206"/>
            <a:ext cx="2971800" cy="28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-1612i3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387600"/>
            <a:ext cx="2133600" cy="28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799" y="500152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60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52788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0999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599" y="523389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ইট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Doel-1612i3\Desktop\T_3952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7431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153" y="906722"/>
            <a:ext cx="8277421" cy="2644391"/>
            <a:chOff x="0" y="267838"/>
            <a:chExt cx="11887200" cy="36081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0" r="19129"/>
            <a:stretch/>
          </p:blipFill>
          <p:spPr>
            <a:xfrm>
              <a:off x="8766412" y="267838"/>
              <a:ext cx="3120788" cy="36081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3735"/>
              <a:ext cx="3424806" cy="32320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767" y="493735"/>
              <a:ext cx="4671799" cy="31879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45693" y="4473551"/>
            <a:ext cx="8111713" cy="1012849"/>
            <a:chOff x="326130" y="3990463"/>
            <a:chExt cx="11649226" cy="1757732"/>
          </a:xfrm>
        </p:grpSpPr>
        <p:sp>
          <p:nvSpPr>
            <p:cNvPr id="7" name="Freeform 6"/>
            <p:cNvSpPr/>
            <p:nvPr/>
          </p:nvSpPr>
          <p:spPr>
            <a:xfrm>
              <a:off x="326130" y="3990463"/>
              <a:ext cx="3297101" cy="1648550"/>
            </a:xfrm>
            <a:custGeom>
              <a:avLst/>
              <a:gdLst>
                <a:gd name="connsiteX0" fmla="*/ 0 w 3297101"/>
                <a:gd name="connsiteY0" fmla="*/ 0 h 1648550"/>
                <a:gd name="connsiteX1" fmla="*/ 3297101 w 3297101"/>
                <a:gd name="connsiteY1" fmla="*/ 0 h 1648550"/>
                <a:gd name="connsiteX2" fmla="*/ 3297101 w 3297101"/>
                <a:gd name="connsiteY2" fmla="*/ 1648550 h 1648550"/>
                <a:gd name="connsiteX3" fmla="*/ 0 w 3297101"/>
                <a:gd name="connsiteY3" fmla="*/ 1648550 h 1648550"/>
                <a:gd name="connsiteX4" fmla="*/ 0 w 3297101"/>
                <a:gd name="connsiteY4" fmla="*/ 0 h 164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7101" h="1648550">
                  <a:moveTo>
                    <a:pt x="0" y="0"/>
                  </a:moveTo>
                  <a:lnTo>
                    <a:pt x="3297101" y="0"/>
                  </a:lnTo>
                  <a:lnTo>
                    <a:pt x="3297101" y="1648550"/>
                  </a:lnTo>
                  <a:lnTo>
                    <a:pt x="0" y="1648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56" tIns="30956" rIns="30956" bIns="30956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4875" dirty="0"/>
                <a:t>কঠিন</a:t>
              </a:r>
              <a:endParaRPr lang="en-US" sz="4875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97727" y="3990463"/>
              <a:ext cx="7377629" cy="1757732"/>
              <a:chOff x="4597727" y="3990463"/>
              <a:chExt cx="7377629" cy="1757732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8678255" y="4099645"/>
                <a:ext cx="3297101" cy="1648550"/>
              </a:xfrm>
              <a:custGeom>
                <a:avLst/>
                <a:gdLst>
                  <a:gd name="connsiteX0" fmla="*/ 0 w 3297101"/>
                  <a:gd name="connsiteY0" fmla="*/ 0 h 1648550"/>
                  <a:gd name="connsiteX1" fmla="*/ 3297101 w 3297101"/>
                  <a:gd name="connsiteY1" fmla="*/ 0 h 1648550"/>
                  <a:gd name="connsiteX2" fmla="*/ 3297101 w 3297101"/>
                  <a:gd name="connsiteY2" fmla="*/ 1648550 h 1648550"/>
                  <a:gd name="connsiteX3" fmla="*/ 0 w 3297101"/>
                  <a:gd name="connsiteY3" fmla="*/ 1648550 h 1648550"/>
                  <a:gd name="connsiteX4" fmla="*/ 0 w 3297101"/>
                  <a:gd name="connsiteY4" fmla="*/ 0 h 164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7101" h="1648550">
                    <a:moveTo>
                      <a:pt x="0" y="0"/>
                    </a:moveTo>
                    <a:lnTo>
                      <a:pt x="3297101" y="0"/>
                    </a:lnTo>
                    <a:lnTo>
                      <a:pt x="3297101" y="1648550"/>
                    </a:lnTo>
                    <a:lnTo>
                      <a:pt x="0" y="16485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56" tIns="30956" rIns="30956" bIns="30956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s-IN" sz="4875" dirty="0"/>
                  <a:t>বায়বীয়</a:t>
                </a:r>
                <a:endParaRPr lang="en-US" sz="4875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97727" y="3990463"/>
                <a:ext cx="3297101" cy="1648550"/>
              </a:xfrm>
              <a:custGeom>
                <a:avLst/>
                <a:gdLst>
                  <a:gd name="connsiteX0" fmla="*/ 0 w 3297101"/>
                  <a:gd name="connsiteY0" fmla="*/ 0 h 1648550"/>
                  <a:gd name="connsiteX1" fmla="*/ 3297101 w 3297101"/>
                  <a:gd name="connsiteY1" fmla="*/ 0 h 1648550"/>
                  <a:gd name="connsiteX2" fmla="*/ 3297101 w 3297101"/>
                  <a:gd name="connsiteY2" fmla="*/ 1648550 h 1648550"/>
                  <a:gd name="connsiteX3" fmla="*/ 0 w 3297101"/>
                  <a:gd name="connsiteY3" fmla="*/ 1648550 h 1648550"/>
                  <a:gd name="connsiteX4" fmla="*/ 0 w 3297101"/>
                  <a:gd name="connsiteY4" fmla="*/ 0 h 164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7101" h="1648550">
                    <a:moveTo>
                      <a:pt x="0" y="0"/>
                    </a:moveTo>
                    <a:lnTo>
                      <a:pt x="3297101" y="0"/>
                    </a:lnTo>
                    <a:lnTo>
                      <a:pt x="3297101" y="1648550"/>
                    </a:lnTo>
                    <a:lnTo>
                      <a:pt x="0" y="16485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56" tIns="30956" rIns="30956" bIns="30956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875" dirty="0" err="1"/>
                  <a:t>তরল</a:t>
                </a:r>
                <a:endParaRPr lang="en-US" sz="487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59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14569" y="2402857"/>
            <a:ext cx="2433604" cy="146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4092607" y="2719221"/>
            <a:ext cx="15177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38558" y="1184796"/>
            <a:ext cx="2470928" cy="941696"/>
            <a:chOff x="8046719" y="436728"/>
            <a:chExt cx="3294571" cy="1255594"/>
          </a:xfrm>
        </p:grpSpPr>
        <p:sp>
          <p:nvSpPr>
            <p:cNvPr id="5" name="TextBox 4"/>
            <p:cNvSpPr txBox="1"/>
            <p:nvPr/>
          </p:nvSpPr>
          <p:spPr>
            <a:xfrm>
              <a:off x="8075408" y="684531"/>
              <a:ext cx="32658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 জায়গা দখল করে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8046719" y="436728"/>
              <a:ext cx="3294571" cy="1255594"/>
            </a:xfrm>
            <a:prstGeom prst="wedgeEllipseCallout">
              <a:avLst>
                <a:gd name="adj1" fmla="val -64476"/>
                <a:gd name="adj2" fmla="val 1170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38558" y="4407127"/>
            <a:ext cx="2470928" cy="1168835"/>
            <a:chOff x="8046719" y="4733169"/>
            <a:chExt cx="3294571" cy="1558447"/>
          </a:xfrm>
        </p:grpSpPr>
        <p:sp>
          <p:nvSpPr>
            <p:cNvPr id="8" name="Oval Callout 7"/>
            <p:cNvSpPr/>
            <p:nvPr/>
          </p:nvSpPr>
          <p:spPr>
            <a:xfrm>
              <a:off x="8046719" y="4733169"/>
              <a:ext cx="2912433" cy="1558447"/>
            </a:xfrm>
            <a:prstGeom prst="wedgeEllipseCallout">
              <a:avLst>
                <a:gd name="adj1" fmla="val -72267"/>
                <a:gd name="adj2" fmla="val -11652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75408" y="5220004"/>
              <a:ext cx="32658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 ওজন আছে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7323" y="1184796"/>
            <a:ext cx="2397721" cy="1770389"/>
            <a:chOff x="-116741" y="300248"/>
            <a:chExt cx="3196961" cy="2360519"/>
          </a:xfrm>
        </p:grpSpPr>
        <p:sp>
          <p:nvSpPr>
            <p:cNvPr id="11" name="TextBox 10"/>
            <p:cNvSpPr txBox="1"/>
            <p:nvPr/>
          </p:nvSpPr>
          <p:spPr>
            <a:xfrm>
              <a:off x="73627" y="807296"/>
              <a:ext cx="3006593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পদার্থকে বল প্রয়োগ </a:t>
              </a:r>
            </a:p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 বাধার সৃষ্টি করে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-116741" y="300248"/>
              <a:ext cx="3196961" cy="2360519"/>
            </a:xfrm>
            <a:prstGeom prst="wedgeEllipseCallout">
              <a:avLst>
                <a:gd name="adj1" fmla="val 92556"/>
                <a:gd name="adj2" fmla="val 466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1478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E19F94-5D24-43EC-85DB-F3538C6BDF54}"/>
              </a:ext>
            </a:extLst>
          </p:cNvPr>
          <p:cNvGrpSpPr/>
          <p:nvPr/>
        </p:nvGrpSpPr>
        <p:grpSpPr>
          <a:xfrm>
            <a:off x="1676401" y="609600"/>
            <a:ext cx="4953000" cy="838200"/>
            <a:chOff x="2895600" y="761365"/>
            <a:chExt cx="5029200" cy="8382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71AF5DA-8563-42DE-94DD-656513519DC2}"/>
                </a:ext>
              </a:extLst>
            </p:cNvPr>
            <p:cNvSpPr/>
            <p:nvPr/>
          </p:nvSpPr>
          <p:spPr>
            <a:xfrm>
              <a:off x="2971800" y="761365"/>
              <a:ext cx="447590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r>
                <a:rPr lang="bn-IN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ের বিষয়</a:t>
              </a:r>
              <a:r>
                <a:rPr lang="bn-BD" sz="4800" dirty="0">
                  <a:ln w="18415" cmpd="sng">
                    <a:solidFill>
                      <a:srgbClr val="7030A0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ounded Rectangular Callout 6">
              <a:extLst>
                <a:ext uri="{FF2B5EF4-FFF2-40B4-BE49-F238E27FC236}">
                  <a16:creationId xmlns="" xmlns:a16="http://schemas.microsoft.com/office/drawing/2014/main" id="{8CEF3105-E827-4235-98AB-24646ED5FBFF}"/>
                </a:ext>
              </a:extLst>
            </p:cNvPr>
            <p:cNvSpPr/>
            <p:nvPr/>
          </p:nvSpPr>
          <p:spPr>
            <a:xfrm>
              <a:off x="2895600" y="761365"/>
              <a:ext cx="5029200" cy="838200"/>
            </a:xfrm>
            <a:prstGeom prst="wedgeRoundRectCallout">
              <a:avLst>
                <a:gd name="adj1" fmla="val -15277"/>
                <a:gd name="adj2" fmla="val 112500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35F14839-401E-472E-9BB7-85C027FC1DAF}"/>
              </a:ext>
            </a:extLst>
          </p:cNvPr>
          <p:cNvSpPr/>
          <p:nvPr/>
        </p:nvSpPr>
        <p:spPr>
          <a:xfrm>
            <a:off x="1371600" y="2817167"/>
            <a:ext cx="5741861" cy="1500664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68232F-2442-4640-8F6B-5E7F9682BFD3}"/>
              </a:ext>
            </a:extLst>
          </p:cNvPr>
          <p:cNvSpPr txBox="1"/>
          <p:nvPr/>
        </p:nvSpPr>
        <p:spPr>
          <a:xfrm>
            <a:off x="1751446" y="2982798"/>
            <a:ext cx="509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পদার্থের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বৈশিষ্ট্য</a:t>
            </a:r>
            <a:r>
              <a:rPr lang="bn-I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6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05000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AU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-------------------------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পদার্থ কী তা বলতে পারবে 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পদার্থ কত প্রকার বর্ণনা করতে পারবে ।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মৌলিক পদার্থ ও যৌগিক পদার্থের মধ্যে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পার্থক্য নির্ণয় করতে পারবে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133600" y="152400"/>
            <a:ext cx="4191000" cy="1066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124200" y="533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</a:rPr>
              <a:t>শিখন ফল</a:t>
            </a:r>
            <a:endParaRPr lang="en-A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VBK-SUGAR_26086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568950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6559550"/>
            <a:ext cx="121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1696" y="6559550"/>
            <a:ext cx="1216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লবন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2834" y="3370886"/>
            <a:ext cx="3363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যৌগিক পদার্থ</a:t>
            </a:r>
            <a:endParaRPr lang="en-US" sz="48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Doel-1612i3\Desktop\s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89072"/>
            <a:ext cx="3548863" cy="23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oel-1612i3\Desktop\hydrogen-safety-istock_0000014219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181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Doel-1612i3\Desktop\P8240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46" y="609600"/>
            <a:ext cx="3733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2295" y="18014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মৌলিক পদার্থ</a:t>
            </a:r>
            <a:endParaRPr lang="en-US" sz="4000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image_440_74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99" y="1355244"/>
            <a:ext cx="33178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00400" y="29587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মিশ্র পদার্থ</a:t>
            </a:r>
            <a:endParaRPr lang="en-US" sz="48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5791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BD" sz="16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ভর্তি বেলুন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436</TotalTime>
  <Words>256</Words>
  <Application>Microsoft Office PowerPoint</Application>
  <PresentationFormat>On-screen Show (4:3)</PresentationFormat>
  <Paragraphs>82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Times New Roman</vt:lpstr>
      <vt:lpstr>Vrinda</vt:lpstr>
      <vt:lpstr>Wingdings</vt:lpstr>
      <vt:lpstr>Wingdings 3</vt:lpstr>
      <vt:lpstr>Organic</vt:lpstr>
      <vt:lpstr>আজকের ক্লাসে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130</cp:revision>
  <dcterms:created xsi:type="dcterms:W3CDTF">2006-08-16T00:00:00Z</dcterms:created>
  <dcterms:modified xsi:type="dcterms:W3CDTF">2020-06-04T16:44:18Z</dcterms:modified>
</cp:coreProperties>
</file>