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94" r:id="rId3"/>
    <p:sldId id="279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hDvk5nJqcUPQbtQw7hJ9Q==" hashData="z/Z8bfLrJtDyw6uIHTxVtKBPnMTYv7ps489p9mzoxJ15+7IQiQHjXWYSmSIlVVFBXDRfA1SSgg1tczi4uk1HS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21C-C43C-4B46-9EEE-E596F9CD06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0B88-DF3B-4B34-A58C-ACD59A50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5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4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9666" y="6555509"/>
            <a:ext cx="12046461" cy="2371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Shariful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Islam, Assistant Teacher in English Language, Sultana Hamid Ali Girls’ High School, Khulna City, Khulna-9100, Mobile-01911-910825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330" y="43346"/>
            <a:ext cx="12071925" cy="6456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E4FF-C01D-43A0-A834-5504396CD28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model@gmail.com" TargetMode="External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206829"/>
            <a:ext cx="11767457" cy="6138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515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8" y="-97560"/>
            <a:ext cx="108893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72" y="613466"/>
            <a:ext cx="2743658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72" y="5835810"/>
            <a:ext cx="6124167" cy="64633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 exchange of opposite views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82" y="662643"/>
            <a:ext cx="8879643" cy="499143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7278255" y="5835810"/>
            <a:ext cx="4692070" cy="64633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Syn.: disagreement</a:t>
            </a:r>
          </a:p>
        </p:txBody>
      </p:sp>
    </p:spTree>
    <p:extLst>
      <p:ext uri="{BB962C8B-B14F-4D97-AF65-F5344CB8AC3E}">
        <p14:creationId xmlns:p14="http://schemas.microsoft.com/office/powerpoint/2010/main" val="15756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51378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576" y="732781"/>
            <a:ext cx="2753875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68" y="4954754"/>
            <a:ext cx="6167225" cy="64633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</a:t>
            </a:r>
            <a:r>
              <a:rPr lang="en-US" sz="3600" b="1" dirty="0" err="1" smtClean="0"/>
              <a:t>favourable</a:t>
            </a:r>
            <a:r>
              <a:rPr lang="en-US" sz="3600" b="1" dirty="0" smtClean="0"/>
              <a:t> circumstances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45" y="-31831"/>
            <a:ext cx="8601699" cy="5268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92526" y="5717424"/>
            <a:ext cx="6180567" cy="64633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benefit,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2031" y="5708189"/>
            <a:ext cx="3922276" cy="64633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Ant.: disadvantage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1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31747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919" y="759521"/>
            <a:ext cx="2807191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920" y="3930955"/>
            <a:ext cx="2807191" cy="64633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out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6" y="-143746"/>
            <a:ext cx="6843765" cy="6843765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58921" y="5508143"/>
            <a:ext cx="2807190" cy="64633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appear</a:t>
            </a:r>
          </a:p>
        </p:txBody>
      </p:sp>
    </p:spTree>
    <p:extLst>
      <p:ext uri="{BB962C8B-B14F-4D97-AF65-F5344CB8AC3E}">
        <p14:creationId xmlns:p14="http://schemas.microsoft.com/office/powerpoint/2010/main" val="5358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184724"/>
            <a:ext cx="11813310" cy="132343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Open at page no. 168-169 from the text and read it to answer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questions that follow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33115" y="1566555"/>
            <a:ext cx="269965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10 Minutes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66254" y="2231575"/>
            <a:ext cx="11813311" cy="415498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helped design a large number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web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--- ----- --- --- --- --- --- --- --- --- ---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--- --- --- --- --- --- ---  --- --- --- --- --- --- ---  --- ---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---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too. A user himself or herself decides over the number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visitors/viewers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what information should be shared with others.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34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1.48148E-6 L -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08" y="-147782"/>
            <a:ext cx="121920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8" y="2929073"/>
            <a:ext cx="1217330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4. </a:t>
            </a:r>
            <a:r>
              <a:rPr lang="en-US" sz="3600" b="1" dirty="0"/>
              <a:t>Make a list of the arguments as to why social networks are expanding so </a:t>
            </a:r>
            <a:r>
              <a:rPr lang="en-US" sz="3600" b="1" dirty="0" smtClean="0"/>
              <a:t>fast. Why do you think this is happening?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8694" y="1384933"/>
            <a:ext cx="12173305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3. </a:t>
            </a:r>
            <a:r>
              <a:rPr lang="en-US" sz="3600" b="1" dirty="0"/>
              <a:t>‘These services …have </a:t>
            </a:r>
            <a:r>
              <a:rPr lang="en-US" sz="3600" b="1" dirty="0" smtClean="0"/>
              <a:t>made the users feel </a:t>
            </a:r>
            <a:r>
              <a:rPr lang="en-US" sz="3600" b="1" dirty="0"/>
              <a:t>that they really live in a global village’. Do you agree with this view? Why/ Why not?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94" y="798306"/>
            <a:ext cx="1217330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2. </a:t>
            </a:r>
            <a:r>
              <a:rPr lang="en-US" sz="3600" b="1" dirty="0"/>
              <a:t>What are some uses of social networks?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93" y="268576"/>
            <a:ext cx="1217330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1. </a:t>
            </a:r>
            <a:r>
              <a:rPr lang="en-US" sz="3600" b="1" dirty="0"/>
              <a:t>What do you </a:t>
            </a:r>
            <a:r>
              <a:rPr lang="en-US" sz="3600" b="1" dirty="0" smtClean="0"/>
              <a:t>understand </a:t>
            </a:r>
            <a:r>
              <a:rPr lang="en-US" sz="3600" b="1" dirty="0"/>
              <a:t>by social networks?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315" y="5016780"/>
            <a:ext cx="115647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see the answers of the four questions serially here.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68" y="4336216"/>
            <a:ext cx="12030091" cy="230832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no-1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networks are websites which help people to make relations all around the world.</a:t>
            </a:r>
          </a:p>
          <a:p>
            <a:pPr algn="just"/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79" y="4336216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no-2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users can interact through the internet. Their services make it possible to connect people sharing interests and activities across the borders.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15" y="4332385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no-3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agree with this view as these services help people to share their interest and activities across the boarder of different countries.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18" y="4120166"/>
            <a:ext cx="12019175" cy="250837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no-4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They are cost free.</a:t>
            </a:r>
          </a:p>
          <a:p>
            <a:pPr algn="just"/>
            <a:r>
              <a:rPr lang="en-US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can make profile public.</a:t>
            </a:r>
            <a:endParaRPr lang="en-US" sz="31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Pictures, multimedia contents can be uploaded. Profile can be modified.</a:t>
            </a:r>
          </a:p>
          <a:p>
            <a:pPr algn="just"/>
            <a:r>
              <a:rPr lang="en-US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Friends and others can comment on profile.</a:t>
            </a:r>
          </a:p>
        </p:txBody>
      </p:sp>
    </p:spTree>
    <p:extLst>
      <p:ext uri="{BB962C8B-B14F-4D97-AF65-F5344CB8AC3E}">
        <p14:creationId xmlns:p14="http://schemas.microsoft.com/office/powerpoint/2010/main" val="363693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7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22222E-6 L 2.5E-6 -0.07222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build="allAtOnce"/>
      <p:bldP spid="10" grpId="1" build="allAtOnce"/>
      <p:bldP spid="4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8" y="83131"/>
            <a:ext cx="11845635" cy="230832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NewRomanPS-BoldMT"/>
              </a:rPr>
              <a:t>C: </a:t>
            </a:r>
            <a:r>
              <a:rPr lang="en-US" sz="3600" b="1" dirty="0">
                <a:latin typeface="TimesNewRomanPS-BoldMT"/>
              </a:rPr>
              <a:t>Read the second paragraph of the text in section B again. Notice </a:t>
            </a:r>
            <a:r>
              <a:rPr lang="en-US" sz="3600" b="1" dirty="0" smtClean="0">
                <a:latin typeface="TimesNewRomanPS-BoldMT"/>
              </a:rPr>
              <a:t>the words </a:t>
            </a:r>
            <a:r>
              <a:rPr lang="en-US" sz="3600" b="1" dirty="0">
                <a:latin typeface="TimesNewRomanPS-BoldMT"/>
              </a:rPr>
              <a:t>in italics and write how </a:t>
            </a:r>
            <a:r>
              <a:rPr lang="en-US" sz="3600" b="1" dirty="0" smtClean="0">
                <a:latin typeface="TimesNewRomanPS-BoldMT"/>
              </a:rPr>
              <a:t>they work </a:t>
            </a:r>
            <a:r>
              <a:rPr lang="en-US" sz="3600" b="1" dirty="0">
                <a:latin typeface="TimesNewRomanPS-BoldMT"/>
              </a:rPr>
              <a:t>in maintaining logical </a:t>
            </a:r>
            <a:r>
              <a:rPr lang="en-US" sz="3600" b="1" dirty="0" smtClean="0">
                <a:latin typeface="TimesNewRomanPS-BoldMT"/>
              </a:rPr>
              <a:t>sequence in </a:t>
            </a:r>
            <a:r>
              <a:rPr lang="en-US" sz="3600" b="1" dirty="0">
                <a:latin typeface="TimesNewRomanPS-BoldMT"/>
              </a:rPr>
              <a:t>the paragraph.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4727" y="2371354"/>
            <a:ext cx="11868728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Secondly: How to make personal profile public.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6259" y="3095785"/>
            <a:ext cx="11868728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Thirdly: How to upload picture and multimedia contents in profile.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490" y="4405741"/>
            <a:ext cx="11868728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Fourthly: How to post blog entries.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638" y="5158504"/>
            <a:ext cx="11868728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Finally: About privacy protection.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8546" y="5855854"/>
            <a:ext cx="11868728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These linkers have been used to maintain logical sequences.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6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26" y="831261"/>
            <a:ext cx="11794837" cy="5847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400" b="1" dirty="0" smtClean="0">
                <a:latin typeface="TimesNewRomanPSMT"/>
              </a:rPr>
              <a:t>1. The _____ technology has made social networking 	sites to emerge.</a:t>
            </a:r>
          </a:p>
          <a:p>
            <a:r>
              <a:rPr lang="en-US" sz="3400" b="1" dirty="0" smtClean="0">
                <a:latin typeface="TimesNewRomanPSMT"/>
              </a:rPr>
              <a:t>	a) LinkedIn, b) Google+,    c) Internet,  d) Twitter,</a:t>
            </a:r>
          </a:p>
          <a:p>
            <a:r>
              <a:rPr lang="en-US" sz="3400" b="1" dirty="0" smtClean="0">
                <a:latin typeface="TimesNewRomanPSMT"/>
              </a:rPr>
              <a:t>2. Users have to pay for</a:t>
            </a:r>
          </a:p>
          <a:p>
            <a:r>
              <a:rPr lang="en-US" sz="3400" b="1" dirty="0" smtClean="0">
                <a:latin typeface="TimesNewRomanPSMT"/>
              </a:rPr>
              <a:t>	a) social networks.        b) their online connections.</a:t>
            </a:r>
          </a:p>
          <a:p>
            <a:r>
              <a:rPr lang="en-US" sz="3400" b="1" dirty="0" smtClean="0">
                <a:latin typeface="TimesNewRomanPSMT"/>
              </a:rPr>
              <a:t>	c) multimedia contents. d) uploading pictures.</a:t>
            </a:r>
          </a:p>
          <a:p>
            <a:r>
              <a:rPr lang="en-US" sz="3400" b="1" dirty="0" smtClean="0">
                <a:latin typeface="TimesNewRomanPSMT"/>
              </a:rPr>
              <a:t>3. User accounts have _____ protection measures.</a:t>
            </a:r>
          </a:p>
          <a:p>
            <a:r>
              <a:rPr lang="en-US" sz="3400" b="1" dirty="0" smtClean="0">
                <a:latin typeface="TimesNewRomanPSMT"/>
              </a:rPr>
              <a:t>	a) virus b) identity c) personal secrecy     d)network</a:t>
            </a:r>
          </a:p>
          <a:p>
            <a:r>
              <a:rPr lang="en-US" sz="3400" b="1" dirty="0" smtClean="0">
                <a:latin typeface="TimesNewRomanPSMT"/>
              </a:rPr>
              <a:t>4. User profiles have a section for</a:t>
            </a:r>
          </a:p>
          <a:p>
            <a:r>
              <a:rPr lang="en-US" sz="3400" b="1" dirty="0" smtClean="0">
                <a:latin typeface="TimesNewRomanPSMT"/>
              </a:rPr>
              <a:t>	a) others’ remarks. b) outsider’s editing.</a:t>
            </a:r>
          </a:p>
          <a:p>
            <a:r>
              <a:rPr lang="en-US" sz="3400" b="1" dirty="0" smtClean="0">
                <a:latin typeface="TimesNewRomanPSMT"/>
              </a:rPr>
              <a:t>	c) outsider’s moderation. d) outsider’s uploading.</a:t>
            </a:r>
            <a:endParaRPr lang="en-US" sz="3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88364" y="1830466"/>
            <a:ext cx="2770909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) Internet,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5633" y="2938725"/>
            <a:ext cx="6437745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en-US" sz="3400" b="1" dirty="0">
                <a:latin typeface="TimesNewRomanPSMT"/>
              </a:rPr>
              <a:t>b) their online connections.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6556" y="4531998"/>
            <a:ext cx="4550789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en-US" sz="3400" b="1" dirty="0">
                <a:latin typeface="TimesNewRomanPSMT"/>
              </a:rPr>
              <a:t>c) personal secrecy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446" y="5506679"/>
            <a:ext cx="4424206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en-US" sz="3400" b="1" dirty="0">
                <a:latin typeface="TimesNewRomanPSMT"/>
              </a:rPr>
              <a:t>a) others’ remarks.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25" y="156358"/>
            <a:ext cx="11794837" cy="61555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D: Choose the best answers.</a:t>
            </a:r>
            <a:endParaRPr lang="en-US" sz="3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2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019" y="166251"/>
            <a:ext cx="11850255" cy="538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900" b="1" dirty="0" smtClean="0">
                <a:latin typeface="TimesNewRomanPS-BoldMT"/>
              </a:rPr>
              <a:t>E: </a:t>
            </a:r>
            <a:r>
              <a:rPr lang="en-US" sz="2900" b="1" dirty="0">
                <a:latin typeface="TimesNewRomanPS-BoldMT"/>
              </a:rPr>
              <a:t>Fill in the following dialogue box to open </a:t>
            </a:r>
            <a:r>
              <a:rPr lang="en-US" sz="2900" b="1" dirty="0" smtClean="0">
                <a:latin typeface="TimesNewRomanPS-BoldMT"/>
              </a:rPr>
              <a:t>a Facebook account.</a:t>
            </a:r>
            <a:endParaRPr lang="en-US" sz="29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052948"/>
            <a:ext cx="11776364" cy="5569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682835" y="2943904"/>
            <a:ext cx="19488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Monirul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05603" y="2955765"/>
            <a:ext cx="1967346" cy="393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Islam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95087" y="3487287"/>
            <a:ext cx="2886367" cy="43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01711397309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53561" y="3457463"/>
            <a:ext cx="3976260" cy="43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monirmodel@gmail.com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18178" y="3989328"/>
            <a:ext cx="3948552" cy="43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*******************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95088" y="4655119"/>
            <a:ext cx="39716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12    July    1994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27959" y="5158499"/>
            <a:ext cx="1103749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√ Male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39668" y="6180621"/>
            <a:ext cx="2202875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Up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4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469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F: Look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at the following table adapted from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Wikipedia. It 	shows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some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data on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worldwide use of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social networks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54707"/>
              </p:ext>
            </p:extLst>
          </p:nvPr>
        </p:nvGraphicFramePr>
        <p:xfrm>
          <a:off x="55423" y="997532"/>
          <a:ext cx="12071920" cy="5608320"/>
        </p:xfrm>
        <a:graphic>
          <a:graphicData uri="http://schemas.openxmlformats.org/drawingml/2006/table">
            <a:tbl>
              <a:tblPr firstRow="1" bandRow="1"/>
              <a:tblGrid>
                <a:gridCol w="2455624">
                  <a:extLst>
                    <a:ext uri="{9D8B030D-6E8A-4147-A177-3AD203B41FA5}">
                      <a16:colId xmlns:a16="http://schemas.microsoft.com/office/drawing/2014/main" val="3227492208"/>
                    </a:ext>
                  </a:extLst>
                </a:gridCol>
                <a:gridCol w="3140937">
                  <a:extLst>
                    <a:ext uri="{9D8B030D-6E8A-4147-A177-3AD203B41FA5}">
                      <a16:colId xmlns:a16="http://schemas.microsoft.com/office/drawing/2014/main" val="3341364741"/>
                    </a:ext>
                  </a:extLst>
                </a:gridCol>
                <a:gridCol w="2520119">
                  <a:extLst>
                    <a:ext uri="{9D8B030D-6E8A-4147-A177-3AD203B41FA5}">
                      <a16:colId xmlns:a16="http://schemas.microsoft.com/office/drawing/2014/main" val="2332511200"/>
                    </a:ext>
                  </a:extLst>
                </a:gridCol>
                <a:gridCol w="3955240">
                  <a:extLst>
                    <a:ext uri="{9D8B030D-6E8A-4147-A177-3AD203B41FA5}">
                      <a16:colId xmlns:a16="http://schemas.microsoft.com/office/drawing/2014/main" val="2157063131"/>
                    </a:ext>
                  </a:extLst>
                </a:gridCol>
              </a:tblGrid>
              <a:tr h="843652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NewRomanPS-BoldMT"/>
                        </a:rPr>
                        <a:t>Individual users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NewRomanPS-BoldMT"/>
                        </a:rPr>
                        <a:t>Regions 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42011"/>
                  </a:ext>
                </a:extLst>
              </a:tr>
              <a:tr h="854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NewRomanPSMT"/>
                        </a:rPr>
                        <a:t>Facebook worldwide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10777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NewRomanPSMT"/>
                        </a:rPr>
                        <a:t>Google+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836270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NewRomanPSMT"/>
                        </a:rPr>
                        <a:t>Twitter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29689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NewRomanPSMT"/>
                        </a:rPr>
                        <a:t>LinkedIn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TimesNewRomanPS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785595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NewRomanPSMT"/>
                        </a:rPr>
                        <a:t>MySpace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TimesNewRomanPS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602008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NewRomanPSMT"/>
                        </a:rPr>
                        <a:t>Others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TimesNewRomanPS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34223"/>
                  </a:ext>
                </a:extLst>
              </a:tr>
              <a:tr h="46015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NewRomanPS-BoldMT"/>
                        </a:rPr>
                        <a:t>Total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122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01601" y="950769"/>
            <a:ext cx="2780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Social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Networks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1691" y="1062189"/>
            <a:ext cx="3071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Percentage(%) of popularity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0" y="2222118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NewRomanPSMT"/>
              </a:rPr>
              <a:t>792,999,000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6908" y="3168848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NewRomanPSMT"/>
              </a:rPr>
              <a:t>250,000,000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52229" y="3746122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NewRomanPSMT"/>
              </a:rPr>
              <a:t>167,903,000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55249" y="4293440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NewRomanPSMT"/>
              </a:rPr>
              <a:t>94,823,000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4517" y="4861473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NewRomanPSMT"/>
              </a:rPr>
              <a:t>61,037,000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56847" y="5512634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NewRomanPSMT"/>
              </a:rPr>
              <a:t>255,539,000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89174" y="6006775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NewRomanPS-BoldMT"/>
              </a:rPr>
              <a:t>1,438,877,000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5473" y="2353783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NewRomanPSMT"/>
              </a:rPr>
              <a:t>55.1 </a:t>
            </a:r>
            <a:r>
              <a:rPr lang="en-US" sz="3200" b="1" dirty="0" smtClean="0">
                <a:latin typeface="TimesNewRomanPSMT"/>
              </a:rPr>
              <a:t>%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97038" y="3161963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NewRomanPSMT"/>
              </a:rPr>
              <a:t>17.7 </a:t>
            </a:r>
            <a:r>
              <a:rPr lang="en-US" sz="3200" b="1" dirty="0" smtClean="0">
                <a:latin typeface="TimesNewRomanPSMT"/>
              </a:rPr>
              <a:t>%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1383" y="3677755"/>
            <a:ext cx="192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NewRomanPSMT"/>
              </a:rPr>
              <a:t>11.7 % 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1382" y="4333623"/>
            <a:ext cx="192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NewRomanPSMT"/>
              </a:rPr>
              <a:t>6.6 %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63670" y="4920508"/>
            <a:ext cx="192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NewRomanPSMT"/>
              </a:rPr>
              <a:t>4.2 %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85872" y="5436300"/>
            <a:ext cx="192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TimesNewRomanPSMT"/>
              </a:rPr>
              <a:t>17.8 %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9014" y="6036619"/>
            <a:ext cx="192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TimesNewRomanPS-BoldMT"/>
              </a:rPr>
              <a:t>100%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26760" y="2253192"/>
            <a:ext cx="332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TimesNewRomanPSMT"/>
              </a:rPr>
              <a:t>worldwide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26760" y="3092980"/>
            <a:ext cx="332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TimesNewRomanPSMT"/>
              </a:rPr>
              <a:t>worldwide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66725" y="3725669"/>
            <a:ext cx="332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TimesNewRomanPSMT"/>
              </a:rPr>
              <a:t>worldwide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407411" y="4240683"/>
            <a:ext cx="403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TimesNewRomanPSMT"/>
              </a:rPr>
              <a:t>Asia and Europe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4333" y="4873255"/>
            <a:ext cx="374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TimesNewRomanPSMT"/>
              </a:rPr>
              <a:t>USA and Canada</a:t>
            </a:r>
          </a:p>
        </p:txBody>
      </p:sp>
    </p:spTree>
    <p:extLst>
      <p:ext uri="{BB962C8B-B14F-4D97-AF65-F5344CB8AC3E}">
        <p14:creationId xmlns:p14="http://schemas.microsoft.com/office/powerpoint/2010/main" val="30110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2" y="222993"/>
            <a:ext cx="11779720" cy="6131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706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8617" y="1182255"/>
            <a:ext cx="11684001" cy="5070763"/>
            <a:chOff x="157017" y="1837751"/>
            <a:chExt cx="11877964" cy="4845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17" y="1837751"/>
              <a:ext cx="5292438" cy="48454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308" y="1837751"/>
              <a:ext cx="6317673" cy="48454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99645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36" y="101597"/>
            <a:ext cx="11767128" cy="230832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NewRomanPS-BoldMT"/>
              </a:rPr>
              <a:t>Now complete the following dialogues about Facebook and </a:t>
            </a:r>
            <a:r>
              <a:rPr lang="en-US" sz="3600" b="1" dirty="0" err="1">
                <a:latin typeface="TimesNewRomanPS-BoldMT"/>
              </a:rPr>
              <a:t>MySpace</a:t>
            </a:r>
            <a:r>
              <a:rPr lang="en-US" sz="3600" b="1" dirty="0">
                <a:latin typeface="TimesNewRomanPS-BoldMT"/>
              </a:rPr>
              <a:t>, </a:t>
            </a:r>
            <a:r>
              <a:rPr lang="en-US" sz="3600" b="1" dirty="0" smtClean="0">
                <a:latin typeface="TimesNewRomanPS-BoldMT"/>
              </a:rPr>
              <a:t>and provide </a:t>
            </a:r>
            <a:r>
              <a:rPr lang="en-US" sz="3600" b="1" dirty="0">
                <a:latin typeface="TimesNewRomanPS-BoldMT"/>
              </a:rPr>
              <a:t>your own dialogue on the rest of the social networks in the table</a:t>
            </a:r>
            <a:r>
              <a:rPr lang="en-US" sz="3600" b="1" dirty="0" smtClean="0">
                <a:latin typeface="TimesNewRomanPS-BoldMT"/>
              </a:rPr>
              <a:t>. Act </a:t>
            </a:r>
            <a:r>
              <a:rPr lang="en-US" sz="3600" b="1" dirty="0">
                <a:latin typeface="TimesNewRomanPS-BoldMT"/>
              </a:rPr>
              <a:t>them out in pairs.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12436" y="2585407"/>
            <a:ext cx="11767128" cy="38625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500" b="1" dirty="0" smtClean="0"/>
              <a:t>1. </a:t>
            </a:r>
            <a:r>
              <a:rPr lang="en-US" sz="3500" b="1" dirty="0"/>
              <a:t>Q: __________ social network is the most popular ?</a:t>
            </a:r>
          </a:p>
          <a:p>
            <a:r>
              <a:rPr lang="en-US" sz="3500" b="1" dirty="0" smtClean="0"/>
              <a:t>   A</a:t>
            </a:r>
            <a:r>
              <a:rPr lang="en-US" sz="3500" b="1" dirty="0"/>
              <a:t>: Facebook is </a:t>
            </a:r>
            <a:r>
              <a:rPr lang="en-US" sz="3500" b="1" dirty="0" smtClean="0"/>
              <a:t>__________________ </a:t>
            </a:r>
            <a:r>
              <a:rPr lang="en-US" sz="3500" b="1" dirty="0"/>
              <a:t>.</a:t>
            </a:r>
          </a:p>
          <a:p>
            <a:r>
              <a:rPr lang="en-US" sz="3500" b="1" dirty="0" smtClean="0"/>
              <a:t>   Q</a:t>
            </a:r>
            <a:r>
              <a:rPr lang="en-US" sz="3500" b="1" dirty="0"/>
              <a:t>: _____________ individual users use Facebook?</a:t>
            </a:r>
          </a:p>
          <a:p>
            <a:r>
              <a:rPr lang="en-US" sz="3500" b="1" dirty="0" smtClean="0"/>
              <a:t>   A</a:t>
            </a:r>
            <a:r>
              <a:rPr lang="en-US" sz="3500" b="1" dirty="0"/>
              <a:t>: About 793 million.</a:t>
            </a:r>
          </a:p>
          <a:p>
            <a:r>
              <a:rPr lang="en-US" sz="3500" b="1" dirty="0" smtClean="0"/>
              <a:t>   Q</a:t>
            </a:r>
            <a:r>
              <a:rPr lang="en-US" sz="3500" b="1" dirty="0"/>
              <a:t>: __________ part of the world is Facebook mostly used </a:t>
            </a:r>
            <a:r>
              <a:rPr lang="en-US" sz="3500" b="1" dirty="0" smtClean="0"/>
              <a:t>in</a:t>
            </a:r>
            <a:r>
              <a:rPr lang="en-US" sz="3500" b="1" dirty="0"/>
              <a:t>?</a:t>
            </a:r>
          </a:p>
          <a:p>
            <a:r>
              <a:rPr lang="en-US" sz="3500" b="1" dirty="0" smtClean="0"/>
              <a:t>   A</a:t>
            </a:r>
            <a:r>
              <a:rPr lang="en-US" sz="3500" b="1" dirty="0"/>
              <a:t>: Worldwide. It’s popular worldwide among individual </a:t>
            </a:r>
            <a:r>
              <a:rPr lang="en-US" sz="3500" b="1" dirty="0" smtClean="0"/>
              <a:t>	users</a:t>
            </a:r>
            <a:r>
              <a:rPr lang="en-US" sz="35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5236" y="2548466"/>
            <a:ext cx="19488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endParaRPr lang="en-US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1157" y="3107261"/>
            <a:ext cx="35883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most popular.</a:t>
            </a:r>
            <a:endParaRPr lang="en-US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339" y="3619880"/>
            <a:ext cx="35883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many</a:t>
            </a:r>
            <a:endParaRPr lang="en-US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7754" y="4705150"/>
            <a:ext cx="35883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endParaRPr lang="en-US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1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82" y="101598"/>
            <a:ext cx="11877964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400" b="1" dirty="0" smtClean="0"/>
              <a:t>2=&gt; </a:t>
            </a:r>
            <a:r>
              <a:rPr lang="en-US" sz="3400" b="1" dirty="0"/>
              <a:t>Q: </a:t>
            </a:r>
            <a:r>
              <a:rPr lang="en-US" sz="3400" b="1" dirty="0" smtClean="0"/>
              <a:t>________ the </a:t>
            </a:r>
            <a:r>
              <a:rPr lang="en-US" sz="3400" b="1" dirty="0"/>
              <a:t>least popular ?</a:t>
            </a:r>
          </a:p>
          <a:p>
            <a:r>
              <a:rPr lang="en-US" sz="3400" b="1" dirty="0" smtClean="0"/>
              <a:t>        A</a:t>
            </a:r>
            <a:r>
              <a:rPr lang="en-US" sz="3400" b="1" dirty="0"/>
              <a:t>: </a:t>
            </a:r>
            <a:r>
              <a:rPr lang="en-US" sz="3400" b="1" dirty="0" err="1"/>
              <a:t>MySpace</a:t>
            </a:r>
            <a:r>
              <a:rPr lang="en-US" sz="3400" b="1" dirty="0"/>
              <a:t> is </a:t>
            </a:r>
            <a:r>
              <a:rPr lang="en-US" sz="3400" b="1" dirty="0" smtClean="0"/>
              <a:t>__________________ </a:t>
            </a:r>
            <a:r>
              <a:rPr lang="en-US" sz="3400" b="1" dirty="0"/>
              <a:t>.</a:t>
            </a:r>
          </a:p>
          <a:p>
            <a:r>
              <a:rPr lang="en-US" sz="3400" b="1" dirty="0" smtClean="0"/>
              <a:t>       Q</a:t>
            </a:r>
            <a:r>
              <a:rPr lang="en-US" sz="3400" b="1" dirty="0"/>
              <a:t>: _____________ individual users use </a:t>
            </a:r>
            <a:r>
              <a:rPr lang="en-US" sz="3400" b="1" dirty="0" err="1"/>
              <a:t>MySpace</a:t>
            </a:r>
            <a:r>
              <a:rPr lang="en-US" sz="3400" b="1" dirty="0"/>
              <a:t>?</a:t>
            </a:r>
          </a:p>
          <a:p>
            <a:r>
              <a:rPr lang="en-US" sz="3400" b="1" dirty="0" smtClean="0"/>
              <a:t>       A</a:t>
            </a:r>
            <a:r>
              <a:rPr lang="en-US" sz="3400" b="1" dirty="0"/>
              <a:t>: </a:t>
            </a:r>
            <a:r>
              <a:rPr lang="en-US" sz="3400" b="1" dirty="0" smtClean="0"/>
              <a:t>_______________ .</a:t>
            </a:r>
            <a:endParaRPr lang="en-US" sz="3400" b="1" dirty="0"/>
          </a:p>
          <a:p>
            <a:r>
              <a:rPr lang="en-US" sz="3400" b="1" dirty="0" smtClean="0"/>
              <a:t>       Q</a:t>
            </a:r>
            <a:r>
              <a:rPr lang="en-US" sz="3400" b="1" dirty="0"/>
              <a:t>: </a:t>
            </a:r>
            <a:r>
              <a:rPr lang="en-US" sz="3400" b="1" dirty="0" smtClean="0"/>
              <a:t>_________________ </a:t>
            </a:r>
            <a:r>
              <a:rPr lang="en-US" sz="3400" b="1" dirty="0"/>
              <a:t>mostly used?</a:t>
            </a:r>
          </a:p>
          <a:p>
            <a:r>
              <a:rPr lang="en-US" sz="3400" b="1" dirty="0" smtClean="0"/>
              <a:t>       A</a:t>
            </a:r>
            <a:r>
              <a:rPr lang="en-US" sz="3400" b="1" dirty="0"/>
              <a:t>: </a:t>
            </a:r>
            <a:r>
              <a:rPr lang="en-US" sz="3400" b="1" dirty="0" smtClean="0"/>
              <a:t>________________  among </a:t>
            </a:r>
            <a:r>
              <a:rPr lang="en-US" sz="3400" b="1" dirty="0"/>
              <a:t>individual users.</a:t>
            </a:r>
          </a:p>
          <a:p>
            <a:r>
              <a:rPr lang="en-US" sz="3400" b="1" dirty="0" smtClean="0"/>
              <a:t>3=&gt; Q</a:t>
            </a:r>
            <a:r>
              <a:rPr lang="en-US" sz="3400" b="1" dirty="0"/>
              <a:t>: _____________ individual users use </a:t>
            </a:r>
            <a:r>
              <a:rPr lang="en-US" sz="3400" b="1" dirty="0" smtClean="0"/>
              <a:t>Google+?</a:t>
            </a:r>
            <a:endParaRPr lang="en-US" sz="3400" b="1" dirty="0"/>
          </a:p>
          <a:p>
            <a:r>
              <a:rPr lang="en-US" sz="3400" b="1" dirty="0"/>
              <a:t>    </a:t>
            </a:r>
            <a:r>
              <a:rPr lang="en-US" sz="3400" b="1" dirty="0" smtClean="0"/>
              <a:t>   A</a:t>
            </a:r>
            <a:r>
              <a:rPr lang="en-US" sz="3400" b="1" dirty="0"/>
              <a:t>:  _____________ individual users use Google</a:t>
            </a:r>
            <a:r>
              <a:rPr lang="en-US" sz="3400" b="1" dirty="0" smtClean="0"/>
              <a:t>+.</a:t>
            </a:r>
            <a:endParaRPr lang="en-US" sz="3400" b="1" dirty="0"/>
          </a:p>
          <a:p>
            <a:r>
              <a:rPr lang="en-US" sz="3400" b="1" dirty="0"/>
              <a:t>4</a:t>
            </a:r>
            <a:r>
              <a:rPr lang="en-US" sz="3400" b="1" dirty="0" smtClean="0"/>
              <a:t>=&gt; Q:  _______ </a:t>
            </a:r>
            <a:r>
              <a:rPr lang="en-US" sz="3400" b="1" dirty="0"/>
              <a:t>part of the world is </a:t>
            </a:r>
            <a:r>
              <a:rPr lang="en-US" sz="3400" b="1" dirty="0" err="1" smtClean="0"/>
              <a:t>MySpace</a:t>
            </a:r>
            <a:r>
              <a:rPr lang="en-US" sz="3400" b="1" dirty="0" smtClean="0"/>
              <a:t> </a:t>
            </a:r>
            <a:r>
              <a:rPr lang="en-US" sz="3400" b="1" dirty="0"/>
              <a:t>mostly used in?</a:t>
            </a:r>
          </a:p>
          <a:p>
            <a:r>
              <a:rPr lang="en-US" sz="3400" b="1" dirty="0"/>
              <a:t>   </a:t>
            </a:r>
            <a:r>
              <a:rPr lang="en-US" sz="3400" b="1" dirty="0" smtClean="0"/>
              <a:t>     A</a:t>
            </a:r>
            <a:r>
              <a:rPr lang="en-US" sz="3400" b="1" dirty="0"/>
              <a:t>: </a:t>
            </a:r>
            <a:r>
              <a:rPr lang="en-US" sz="3400" b="1" dirty="0" err="1" smtClean="0"/>
              <a:t>MySpace</a:t>
            </a:r>
            <a:r>
              <a:rPr lang="en-US" sz="3400" b="1" dirty="0" smtClean="0"/>
              <a:t> is mostly used in ___________________ .</a:t>
            </a:r>
            <a:endParaRPr lang="en-US" sz="3400" b="1" dirty="0"/>
          </a:p>
          <a:p>
            <a:r>
              <a:rPr lang="en-US" sz="3400" b="1" dirty="0" smtClean="0"/>
              <a:t>5=&gt;Q: _____  social network covers Asia and Europe?</a:t>
            </a:r>
          </a:p>
          <a:p>
            <a:r>
              <a:rPr lang="en-US" sz="3400" b="1" dirty="0"/>
              <a:t> </a:t>
            </a:r>
            <a:r>
              <a:rPr lang="en-US" sz="3400" b="1" dirty="0" smtClean="0"/>
              <a:t>     A</a:t>
            </a:r>
            <a:r>
              <a:rPr lang="en-US" sz="3400" b="1" dirty="0"/>
              <a:t>: </a:t>
            </a:r>
            <a:r>
              <a:rPr lang="en-US" sz="3400" b="1" dirty="0" smtClean="0"/>
              <a:t>______  </a:t>
            </a:r>
            <a:r>
              <a:rPr lang="en-US" sz="3400" b="1" dirty="0"/>
              <a:t>covers Asia and </a:t>
            </a:r>
            <a:r>
              <a:rPr lang="en-US" sz="3400" b="1" dirty="0" smtClean="0"/>
              <a:t>Europe.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92" y="101592"/>
            <a:ext cx="3588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796" y="623447"/>
            <a:ext cx="4313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least popular.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673" y="1140472"/>
            <a:ext cx="30895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many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073" y="1653090"/>
            <a:ext cx="30895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610 million.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4476" y="2174944"/>
            <a:ext cx="43272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Among whom is it 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584" y="2696795"/>
            <a:ext cx="3828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mostly used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04" y="3204800"/>
            <a:ext cx="3588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many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664" y="3726655"/>
            <a:ext cx="3588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250,000,000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033" y="4257743"/>
            <a:ext cx="3588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5141" y="4779598"/>
            <a:ext cx="3588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USA &amp; Canada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311" y="5292214"/>
            <a:ext cx="3588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636" y="5804835"/>
            <a:ext cx="3588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LinkedIn</a:t>
            </a:r>
            <a:endParaRPr lang="en-US" sz="3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9557" y="6050922"/>
            <a:ext cx="50061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3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act out yourselves</a:t>
            </a:r>
            <a:r>
              <a:rPr lang="en-US" sz="3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4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3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0 L -3.95833E-6 -0.07222 " pathEditMode="relative" rAng="0" ptsTypes="AA">
                                      <p:cBhvr>
                                        <p:cTn id="1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99" y="-648105"/>
            <a:ext cx="5079106" cy="50791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1055" y="4383936"/>
            <a:ext cx="11203709" cy="175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student will create an account in Facebook or in Twitter.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92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5" y="169682"/>
            <a:ext cx="11811785" cy="6174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412497"/>
            <a:ext cx="12386821" cy="186204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4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7.40741E-7 L -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1" y="78957"/>
            <a:ext cx="11972161" cy="6359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01" y="1965021"/>
            <a:ext cx="3584759" cy="43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0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165660"/>
            <a:ext cx="11785601" cy="6771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Look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following 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logo.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familiar with 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them?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960582"/>
            <a:ext cx="11702475" cy="5273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89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0" y="217740"/>
            <a:ext cx="11647054" cy="6090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35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490" y="4839855"/>
            <a:ext cx="11833877" cy="14465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with your partner what they are and how they are related to the field of e-communications.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489" y="267853"/>
            <a:ext cx="11833877" cy="92333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254" y="2318328"/>
            <a:ext cx="11841020" cy="193899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click here to go to internet for watching Video.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5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301" y="759428"/>
            <a:ext cx="9315397" cy="914400"/>
          </a:xfrm>
          <a:solidFill>
            <a:schemeClr val="bg1"/>
          </a:solidFill>
          <a:ln w="57150">
            <a:noFill/>
          </a:ln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Social Network Services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3828"/>
            <a:ext cx="12192000" cy="388620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 </a:t>
            </a:r>
            <a:r>
              <a:rPr lang="en-US" sz="9600" b="1" dirty="0"/>
              <a:t>: </a:t>
            </a:r>
            <a:r>
              <a:rPr lang="en-US" sz="9600" b="1" dirty="0" smtClean="0"/>
              <a:t>XIII </a:t>
            </a:r>
            <a:endParaRPr lang="en-US" sz="9600" b="1" dirty="0"/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[Media and modes of e-communication]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600" b="1" dirty="0"/>
              <a:t>Lesson : </a:t>
            </a:r>
            <a:r>
              <a:rPr lang="en-US" sz="6600" b="1" dirty="0" smtClean="0"/>
              <a:t>2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1114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4.81481E-6 L -0.00052 0.625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615801"/>
            <a:ext cx="10836852" cy="92333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899" y="1701081"/>
            <a:ext cx="10836852" cy="120032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899" y="3091160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 the Internet;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898" y="3918697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Facebook ID;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898" y="4779102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narrate incidents in a logical sequence;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898" y="5593327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texts.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876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5270" y="175492"/>
            <a:ext cx="11830464" cy="6096000"/>
            <a:chOff x="165270" y="175491"/>
            <a:chExt cx="11830464" cy="64809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0" y="175491"/>
              <a:ext cx="4056017" cy="64809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563" y="175491"/>
              <a:ext cx="4908171" cy="6480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709" y="175491"/>
              <a:ext cx="3005088" cy="6480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50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909</Words>
  <Application>Microsoft Office PowerPoint</Application>
  <PresentationFormat>Widescreen</PresentationFormat>
  <Paragraphs>150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Network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73</cp:revision>
  <dcterms:created xsi:type="dcterms:W3CDTF">2020-05-04T06:38:32Z</dcterms:created>
  <dcterms:modified xsi:type="dcterms:W3CDTF">2020-05-07T09:57:45Z</dcterms:modified>
</cp:coreProperties>
</file>