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80" r:id="rId6"/>
    <p:sldId id="274" r:id="rId7"/>
    <p:sldId id="279" r:id="rId8"/>
    <p:sldId id="278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2D53E-E98D-4F63-9E50-B9A96E0C2411}" type="datetimeFigureOut">
              <a:rPr lang="en-US" smtClean="0"/>
              <a:t>04-06-2020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4AAA2-6AD5-4FFB-9443-27FFF1799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1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AAA2-6AD5-4FFB-9443-27FFF17994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7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04-06-2020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04-06-2020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04-06-2020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04-06-2020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04-06-2020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04-06-2020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04-06-2020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04-06-2020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04-06-2020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04-06-2020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04-06-2020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04-06-2020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5.png"/><Relationship Id="rId4" Type="http://schemas.openxmlformats.org/officeDocument/2006/relationships/image" Target="../media/image3.wmf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22.png"/><Relationship Id="rId4" Type="http://schemas.openxmlformats.org/officeDocument/2006/relationships/image" Target="../media/image3.wmf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084" y="3704303"/>
            <a:ext cx="7772400" cy="1774825"/>
          </a:xfrm>
        </p:spPr>
        <p:txBody>
          <a:bodyPr>
            <a:noAutofit/>
          </a:bodyPr>
          <a:lstStyle/>
          <a:p>
            <a:r>
              <a:rPr lang="bn-IN" sz="199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4038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406630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25" y="228600"/>
            <a:ext cx="6382119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5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14400" y="1752600"/>
            <a:ext cx="6858000" cy="762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74074"/>
            <a:ext cx="7772400" cy="7165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761999" y="1219200"/>
            <a:ext cx="2971801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u="sng" dirty="0" err="1" smtClean="0">
                <a:latin typeface="Nikosh" pitchFamily="2" charset="0"/>
                <a:cs typeface="Nikosh" pitchFamily="2" charset="0"/>
              </a:rPr>
              <a:t>ঘন</a:t>
            </a:r>
            <a:r>
              <a:rPr lang="bn-IN" sz="2400" u="sng" dirty="0" smtClean="0">
                <a:latin typeface="Nikosh" pitchFamily="2" charset="0"/>
                <a:cs typeface="Nikosh" pitchFamily="2" charset="0"/>
              </a:rPr>
              <a:t>মূল নির্ণয় করঃ</a:t>
            </a:r>
            <a:endParaRPr lang="en-US" sz="2400" u="sng" dirty="0">
              <a:latin typeface="Nikosh" pitchFamily="2" charset="0"/>
              <a:cs typeface="Nikosh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69333" y="1967024"/>
                <a:ext cx="64770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3</m:t>
                      </m:r>
                      <m:r>
                        <a:rPr lang="en-US" sz="2400" b="0" i="1" smtClean="0">
                          <a:latin typeface="Cambria Math"/>
                        </a:rPr>
                        <m:t>. </m:t>
                      </m:r>
                      <m:r>
                        <a:rPr lang="en-US" sz="2400" b="0" i="1" smtClean="0">
                          <a:latin typeface="Cambria Math"/>
                        </a:rPr>
                        <m:t>𝑖𝑖</m:t>
                      </m:r>
                      <m:r>
                        <a:rPr lang="en-US" sz="2400" b="0" i="1" smtClean="0">
                          <a:latin typeface="Cambria Math"/>
                        </a:rPr>
                        <m:t>)  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  <m:r>
                        <a:rPr lang="en-US" sz="2400" b="0" i="1" smtClean="0">
                          <a:latin typeface="Cambria Math"/>
                        </a:rPr>
                        <m:t>,  −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  <m:r>
                        <a:rPr lang="en-US" sz="2400" b="0" i="1" smtClean="0">
                          <a:latin typeface="Cambria Math"/>
                        </a:rPr>
                        <m:t>,    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</a:rPr>
                        <m:t>,  −</m:t>
                      </m:r>
                      <m:r>
                        <a:rPr lang="en-US" sz="2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333" y="1967024"/>
                <a:ext cx="6477002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88"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087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772400" cy="147002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সবাইকে অনেক অনেক 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65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0"/>
            <a:ext cx="4343400" cy="2286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মোঃ মিজানুর রহমান</a:t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ইন্সট্রাক্টর (গণিত)</a:t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বেগমগঞ্জ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টেকনিক্যাল স্কুল এন্ড কলেজ </a:t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362200"/>
            <a:ext cx="3657600" cy="2286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শ্রেণী-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endParaRPr lang="bn-IN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বিষয়-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গণিত-</a:t>
            </a:r>
            <a:r>
              <a:rPr lang="en-US" sz="28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2(১৪2১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অধ্যয়-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</a:t>
            </a:r>
            <a:endPara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সময়-৪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মি.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04800"/>
            <a:ext cx="7696200" cy="8695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49" y="1174314"/>
            <a:ext cx="2292351" cy="263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9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2"/>
          <p:cNvSpPr txBox="1">
            <a:spLocks/>
          </p:cNvSpPr>
          <p:nvPr/>
        </p:nvSpPr>
        <p:spPr>
          <a:xfrm>
            <a:off x="838200" y="211448"/>
            <a:ext cx="7772400" cy="953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11448"/>
            <a:ext cx="76200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শিরোনাম-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20609" y="1684754"/>
                <a:ext cx="517385" cy="4009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609" y="1684754"/>
                <a:ext cx="517385" cy="400944"/>
              </a:xfrm>
              <a:prstGeom prst="rect">
                <a:avLst/>
              </a:prstGeom>
              <a:blipFill rotWithShape="1">
                <a:blip r:embed="rId2"/>
                <a:stretch>
                  <a:fillRect r="-15294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14600" y="1684754"/>
                <a:ext cx="690510" cy="4009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684754"/>
                <a:ext cx="690510" cy="400944"/>
              </a:xfrm>
              <a:prstGeom prst="rect">
                <a:avLst/>
              </a:prstGeom>
              <a:blipFill rotWithShape="1">
                <a:blip r:embed="rId3"/>
                <a:stretch>
                  <a:fillRect r="-11504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33800" y="1676287"/>
                <a:ext cx="517385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676287"/>
                <a:ext cx="517385" cy="401970"/>
              </a:xfrm>
              <a:prstGeom prst="rect">
                <a:avLst/>
              </a:prstGeom>
              <a:blipFill rotWithShape="1">
                <a:blip r:embed="rId4"/>
                <a:stretch>
                  <a:fillRect r="-15476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009934" y="1667820"/>
                <a:ext cx="69051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9934" y="1667820"/>
                <a:ext cx="690510" cy="401970"/>
              </a:xfrm>
              <a:prstGeom prst="rect">
                <a:avLst/>
              </a:prstGeom>
              <a:blipFill rotWithShape="1">
                <a:blip r:embed="rId5"/>
                <a:stretch>
                  <a:fillRect r="-11504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95400" y="2346253"/>
                <a:ext cx="1072922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346253"/>
                <a:ext cx="1072922" cy="401970"/>
              </a:xfrm>
              <a:prstGeom prst="rect">
                <a:avLst/>
              </a:prstGeom>
              <a:blipFill rotWithShape="1">
                <a:blip r:embed="rId6"/>
                <a:stretch>
                  <a:fillRect r="-6818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41876" y="2346253"/>
                <a:ext cx="10331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876" y="2346253"/>
                <a:ext cx="1033168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705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261730" y="2748223"/>
            <a:ext cx="92193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Real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355189" y="2715585"/>
            <a:ext cx="133351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Imaginary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6819692"/>
                  </p:ext>
                </p:extLst>
              </p:nvPr>
            </p:nvGraphicFramePr>
            <p:xfrm>
              <a:off x="1220609" y="3124200"/>
              <a:ext cx="6096000" cy="11609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Imaginary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9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dirty="0" smtClean="0"/>
                            <a:t>=3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rad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dirty="0" smtClean="0"/>
                            <a:t>=2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6819692"/>
                  </p:ext>
                </p:extLst>
              </p:nvPr>
            </p:nvGraphicFramePr>
            <p:xfrm>
              <a:off x="1220609" y="3124200"/>
              <a:ext cx="6096000" cy="11609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Imaginary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980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t="-101538" r="-100200" b="-12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100000" t="-101538" r="-200" b="-124615"/>
                          </a:stretch>
                        </a:blipFill>
                      </a:tcPr>
                    </a:tc>
                  </a:tr>
                  <a:tr h="3919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t="-204688" r="-100200" b="-265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100000" t="-204688" r="-200" b="-2656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9838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15" grpId="0"/>
      <p:bldP spid="16" grpId="0"/>
      <p:bldP spid="17" grpId="0"/>
      <p:bldP spid="18" grpId="0"/>
      <p:bldP spid="19" grpId="0"/>
      <p:bldP spid="3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 শেষে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শি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ক্ষার্থীরা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-------------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0533" y="1752600"/>
            <a:ext cx="7467600" cy="2362200"/>
          </a:xfrm>
        </p:spPr>
        <p:txBody>
          <a:bodyPr>
            <a:noAutofit/>
          </a:bodyPr>
          <a:lstStyle/>
          <a:p>
            <a:pPr marL="571500" indent="-571500" algn="l">
              <a:buFont typeface="Arial" charset="0"/>
              <a:buChar char="•"/>
            </a:pP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বাস্তব ও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কাল্পনিক সংখ্যা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ধারণা করতে পারবে</a:t>
            </a:r>
            <a:endParaRPr lang="bn-IN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 algn="l">
              <a:buFont typeface="Arial" charset="0"/>
              <a:buChar char="•"/>
            </a:pP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বাস্তব ও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কাল্পনিক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সঙ্গা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তে পারবে</a:t>
            </a:r>
          </a:p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বাস্তব ও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কাল্পনিক সংখ্যা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সম্পর্কিত সমস্যা সমাধান করতে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</a:p>
          <a:p>
            <a:pPr algn="l"/>
            <a:endPara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81000"/>
            <a:ext cx="7772400" cy="838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শিখন ফল-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8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60104" y="1066800"/>
                <a:ext cx="8102895" cy="53408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US" sz="2000" dirty="0" smtClean="0"/>
                  <a:t>Imaginary </a:t>
                </a:r>
                <a:r>
                  <a:rPr lang="en-US" sz="2000" dirty="0"/>
                  <a:t>numbers smallest unit is “i"	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000" dirty="0"/>
                  <a:t> i=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e>
                    </m:rad>
                  </m:oMath>
                </a14:m>
                <a:r>
                  <a:rPr lang="en-US" sz="2000" dirty="0"/>
                  <a:t>,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=−</m:t>
                    </m:r>
                    <m:r>
                      <a:rPr lang="en-US" sz="2000" i="1">
                        <a:latin typeface="Cambria Math"/>
                      </a:rPr>
                      <m:t>1</m:t>
                    </m:r>
                  </m:oMath>
                </a14:m>
                <a:r>
                  <a:rPr lang="en-US" sz="2000" dirty="0" smtClean="0"/>
                  <a:t>	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   </m:t>
                        </m:r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4</m:t>
                        </m:r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=−</m:t>
                    </m:r>
                    <m:r>
                      <a:rPr lang="en-US" sz="2000" i="1">
                        <a:latin typeface="Cambria Math"/>
                      </a:rPr>
                      <m:t>1</m:t>
                    </m:r>
                  </m:oMath>
                </a14:m>
                <a:endParaRPr lang="en-US" sz="200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4</m:t>
                        </m:r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=−</m:t>
                    </m:r>
                    <m:r>
                      <a:rPr lang="en-US" sz="2000" i="1">
                        <a:latin typeface="Cambria Math"/>
                      </a:rPr>
                      <m:t>1</m:t>
                    </m:r>
                  </m:oMath>
                </a14:m>
                <a:r>
                  <a:rPr lang="en-US" sz="2000" dirty="0"/>
                  <a:t> 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4</m:t>
                        </m:r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=−</m:t>
                    </m:r>
                    <m:r>
                      <a:rPr lang="en-US" sz="2000" i="1">
                        <a:latin typeface="Cambria Math"/>
                      </a:rPr>
                      <m:t>𝑖</m:t>
                    </m:r>
                  </m:oMath>
                </a14:m>
                <a:r>
                  <a:rPr lang="en-US" sz="2000" dirty="0"/>
                  <a:t>   </a:t>
                </a:r>
                <a:r>
                  <a:rPr lang="en-US" sz="2000" dirty="0" smtClean="0"/>
                  <a:t>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4</m:t>
                        </m:r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1</m:t>
                    </m:r>
                  </m:oMath>
                </a14:m>
                <a:endParaRPr lang="en-US" sz="2000" dirty="0"/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n-US" sz="2000" dirty="0"/>
                  <a:t>If  </a:t>
                </a:r>
                <a:r>
                  <a:rPr lang="en-US" sz="2000" dirty="0" err="1"/>
                  <a:t>a+ib</a:t>
                </a:r>
                <a:r>
                  <a:rPr lang="en-US" sz="2000" dirty="0"/>
                  <a:t>=0 then a=0, b=0</a:t>
                </a:r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n-US" sz="2000" dirty="0"/>
                  <a:t>If  </a:t>
                </a:r>
                <a:r>
                  <a:rPr lang="en-US" sz="2000" dirty="0" err="1"/>
                  <a:t>a+ib</a:t>
                </a:r>
                <a:r>
                  <a:rPr lang="en-US" sz="2000" dirty="0"/>
                  <a:t>=</a:t>
                </a:r>
                <a:r>
                  <a:rPr lang="en-US" sz="2000" dirty="0" err="1"/>
                  <a:t>c+id</a:t>
                </a:r>
                <a:r>
                  <a:rPr lang="en-US" sz="2000" dirty="0"/>
                  <a:t> then a=c, b=d</a:t>
                </a:r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n-US" sz="2000" dirty="0"/>
                  <a:t>If z=</a:t>
                </a:r>
                <a:r>
                  <a:rPr lang="en-US" sz="2000" dirty="0" err="1"/>
                  <a:t>a+ib</a:t>
                </a:r>
                <a:r>
                  <a:rPr lang="en-US" sz="2000" dirty="0"/>
                  <a:t>	then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/>
                          </a:rPr>
                          <m:t>𝑧</m:t>
                        </m:r>
                      </m:e>
                    </m:acc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𝑎</m:t>
                    </m:r>
                    <m:r>
                      <a:rPr lang="en-US" sz="2000" i="1">
                        <a:latin typeface="Cambria Math"/>
                      </a:rPr>
                      <m:t>−</m:t>
                    </m:r>
                    <m:r>
                      <a:rPr lang="en-US" sz="2000" i="1">
                        <a:latin typeface="Cambria Math"/>
                      </a:rPr>
                      <m:t>𝑖𝑏</m:t>
                    </m:r>
                  </m:oMath>
                </a14:m>
                <a:endParaRPr lang="en-US" sz="2000" dirty="0"/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n-US" sz="2000" dirty="0"/>
                  <a:t>If z=</a:t>
                </a:r>
                <a:r>
                  <a:rPr lang="en-US" sz="2000" dirty="0" err="1"/>
                  <a:t>a+ib</a:t>
                </a:r>
                <a:r>
                  <a:rPr lang="en-US" sz="2000" dirty="0"/>
                  <a:t>	then R</a:t>
                </a:r>
                <a:r>
                  <a:rPr lang="en-US" sz="2000" baseline="-25000" dirty="0"/>
                  <a:t>e</a:t>
                </a:r>
                <a:r>
                  <a:rPr lang="en-US" sz="2000" dirty="0"/>
                  <a:t>(z)=a, 	</a:t>
                </a:r>
                <a:r>
                  <a:rPr lang="en-US" sz="2000" dirty="0" err="1"/>
                  <a:t>I</a:t>
                </a:r>
                <a:r>
                  <a:rPr lang="en-US" sz="2000" baseline="-25000" dirty="0" err="1"/>
                  <a:t>m</a:t>
                </a:r>
                <a:r>
                  <a:rPr lang="en-US" sz="2000" dirty="0"/>
                  <a:t>(z)=b</a:t>
                </a:r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n-US" sz="2000" dirty="0"/>
                  <a:t>R</a:t>
                </a:r>
                <a:r>
                  <a:rPr lang="en-US" sz="2000" baseline="-25000" dirty="0"/>
                  <a:t>e</a:t>
                </a:r>
                <a:r>
                  <a:rPr lang="en-US" sz="2000" dirty="0"/>
                  <a:t>(z)=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𝑧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𝑧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000" dirty="0"/>
                  <a:t>, 	</a:t>
                </a:r>
                <a:r>
                  <a:rPr lang="en-US" sz="2000" dirty="0" err="1"/>
                  <a:t>I</a:t>
                </a:r>
                <a:r>
                  <a:rPr lang="en-US" sz="2000" baseline="-25000" dirty="0" err="1"/>
                  <a:t>m</a:t>
                </a:r>
                <a:r>
                  <a:rPr lang="en-US" sz="2000" dirty="0"/>
                  <a:t>(z)=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𝑧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𝑧</m:t>
                            </m:r>
                          </m:e>
                        </m:acc>
                      </m:e>
                    </m:d>
                  </m:oMath>
                </a14:m>
                <a:endParaRPr lang="en-US" sz="2000" dirty="0"/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n-US" sz="2000" dirty="0"/>
                  <a:t>z=</a:t>
                </a:r>
                <a:r>
                  <a:rPr lang="en-US" sz="2000" dirty="0" err="1"/>
                  <a:t>a+ib</a:t>
                </a:r>
                <a:r>
                  <a:rPr lang="en-US" sz="2000" dirty="0"/>
                  <a:t> then modulus of z,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/>
                  <a:t>	</a:t>
                </a:r>
                <a:endParaRPr lang="en-US" sz="2000" dirty="0" smtClean="0"/>
              </a:p>
              <a:p>
                <a:pPr lvl="0"/>
                <a:r>
                  <a:rPr lang="en-US" sz="2000" dirty="0"/>
                  <a:t>	</a:t>
                </a:r>
                <a:r>
                  <a:rPr lang="en-US" sz="2000" dirty="0" smtClean="0"/>
                  <a:t>argument </a:t>
                </a:r>
                <a:r>
                  <a:rPr lang="en-US" sz="2000" dirty="0"/>
                  <a:t>of z,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𝑡𝑎𝑛</m:t>
                    </m:r>
                    <m:r>
                      <a:rPr lang="en-US" sz="2000" i="1">
                        <a:latin typeface="Cambria Math"/>
                      </a:rPr>
                      <m:t>𝜃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sz="2000" dirty="0"/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𝜔</m:t>
                    </m:r>
                  </m:oMath>
                </a14:m>
                <a:r>
                  <a:rPr lang="en-US" sz="2000" dirty="0"/>
                  <a:t> is the imaginary cubic root of 1 then,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1</m:t>
                    </m:r>
                    <m:r>
                      <a:rPr lang="en-US" sz="2000" i="1">
                        <a:latin typeface="Cambria Math"/>
                      </a:rPr>
                      <m:t>+</m:t>
                    </m:r>
                    <m:r>
                      <a:rPr lang="en-US" sz="2000" i="1">
                        <a:latin typeface="Cambria Math"/>
                      </a:rPr>
                      <m:t>𝜔</m:t>
                    </m:r>
                    <m:r>
                      <a:rPr lang="en-US" sz="20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𝜔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0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𝜔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1</m:t>
                    </m:r>
                  </m:oMath>
                </a14:m>
                <a:endParaRPr lang="en-US" sz="2000" dirty="0"/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n-US" sz="2000" dirty="0"/>
                  <a:t>cube roots of 1,	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000" i="1">
                            <a:latin typeface="Cambria Math"/>
                          </a:rPr>
                        </m:ctrlPr>
                      </m:radPr>
                      <m:deg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e>
                    </m:ra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1</m:t>
                    </m:r>
                    <m:r>
                      <a:rPr lang="en-US" sz="2000" i="1"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000" dirty="0"/>
              </a:p>
              <a:p>
                <a:r>
                  <a:rPr lang="en-US" sz="2000" dirty="0" smtClean="0"/>
                  <a:t>		Or</a:t>
                </a:r>
                <a:r>
                  <a:rPr lang="en-US" sz="2000" dirty="0"/>
                  <a:t>,	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000" i="1">
                            <a:latin typeface="Cambria Math"/>
                          </a:rPr>
                        </m:ctrlPr>
                      </m:radPr>
                      <m:deg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e>
                    </m:ra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1</m:t>
                    </m:r>
                    <m:r>
                      <a:rPr lang="en-US" sz="2000" i="1"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000" dirty="0"/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𝜔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  <m:r>
                          <a:rPr lang="en-US" sz="2000" i="1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, </m:t>
                    </m:r>
                  </m:oMath>
                </a14:m>
                <a:r>
                  <a:rPr lang="en-US" sz="2000" dirty="0"/>
                  <a:t> 	&amp;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𝜔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/>
                  <a:t>	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𝜔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𝜔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104" y="1066800"/>
                <a:ext cx="8102895" cy="5340821"/>
              </a:xfrm>
              <a:prstGeom prst="rect">
                <a:avLst/>
              </a:prstGeom>
              <a:blipFill rotWithShape="1">
                <a:blip r:embed="rId2"/>
                <a:stretch>
                  <a:fillRect l="-752" t="-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/>
          <p:cNvSpPr txBox="1">
            <a:spLocks/>
          </p:cNvSpPr>
          <p:nvPr/>
        </p:nvSpPr>
        <p:spPr>
          <a:xfrm>
            <a:off x="622005" y="228600"/>
            <a:ext cx="7772400" cy="533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u="sng" dirty="0"/>
              <a:t>Complex </a:t>
            </a:r>
            <a:r>
              <a:rPr lang="en-US" sz="3200" u="sng" dirty="0" err="1" smtClean="0"/>
              <a:t>Number’S</a:t>
            </a:r>
            <a:r>
              <a:rPr lang="en-US" sz="3200" u="sng" dirty="0" smtClean="0"/>
              <a:t> FORMULA: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954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1999" y="457200"/>
            <a:ext cx="7772400" cy="609601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2400" u="sng" dirty="0" smtClean="0">
                <a:latin typeface="Nikosh" pitchFamily="2" charset="0"/>
                <a:cs typeface="Nikosh" pitchFamily="2" charset="0"/>
              </a:rPr>
              <a:t>উপস্থাপন</a:t>
            </a:r>
            <a:endParaRPr lang="en-US" sz="2400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Title 2"/>
          <p:cNvSpPr txBox="1">
            <a:spLocks/>
          </p:cNvSpPr>
          <p:nvPr/>
        </p:nvSpPr>
        <p:spPr>
          <a:xfrm>
            <a:off x="761999" y="1219200"/>
            <a:ext cx="2971801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u="sng" dirty="0" err="1" smtClean="0">
                <a:latin typeface="Nikosh" pitchFamily="2" charset="0"/>
                <a:cs typeface="Nikosh" pitchFamily="2" charset="0"/>
              </a:rPr>
              <a:t>ঘন</a:t>
            </a:r>
            <a:r>
              <a:rPr lang="bn-IN" sz="2400" u="sng" dirty="0" smtClean="0">
                <a:latin typeface="Nikosh" pitchFamily="2" charset="0"/>
                <a:cs typeface="Nikosh" pitchFamily="2" charset="0"/>
              </a:rPr>
              <a:t>মূল নির্ণয় করঃ</a:t>
            </a:r>
            <a:endParaRPr lang="en-US" sz="2400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388305"/>
            <a:ext cx="114300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সমাধানঃ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31507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465188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6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47798" y="1828801"/>
                <a:ext cx="64770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3</m:t>
                      </m:r>
                      <m:r>
                        <a:rPr lang="en-US" sz="2400" b="0" i="1" smtClean="0">
                          <a:latin typeface="Cambria Math"/>
                        </a:rPr>
                        <m:t>. </m:t>
                      </m:r>
                      <m:r>
                        <a:rPr lang="en-US" sz="2400" b="0" i="1" smtClean="0">
                          <a:latin typeface="Cambria Math"/>
                        </a:rPr>
                        <m:t>𝑖𝑖</m:t>
                      </m:r>
                      <m:r>
                        <a:rPr lang="en-US" sz="2400" b="0" i="1" smtClean="0">
                          <a:latin typeface="Cambria Math"/>
                        </a:rPr>
                        <m:t>)  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798" y="1828801"/>
                <a:ext cx="6477002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88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05000" y="2868041"/>
                <a:ext cx="2286000" cy="497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ধরি,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=</m:t>
                    </m:r>
                    <m:rad>
                      <m:radPr>
                        <m:ctrlP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  <m:t>3</m:t>
                        </m:r>
                      </m:deg>
                      <m:e>
                        <m: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  <m:t>1</m:t>
                        </m:r>
                      </m:e>
                    </m:rad>
                  </m:oMath>
                </a14:m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868041"/>
                <a:ext cx="2286000" cy="497637"/>
              </a:xfrm>
              <a:prstGeom prst="rect">
                <a:avLst/>
              </a:prstGeom>
              <a:blipFill rotWithShape="1">
                <a:blip r:embed="rId7"/>
                <a:stretch>
                  <a:fillRect l="-4267" t="-1220" b="-28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752599" y="2434379"/>
                <a:ext cx="2933699" cy="430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Nikosh" pitchFamily="2" charset="0"/>
                    <a:cs typeface="Nikosh" pitchFamily="2" charset="0"/>
                  </a:rPr>
                  <a:t>1 </a:t>
                </a:r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এর ঘনমূল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Nikosh" pitchFamily="2" charset="0"/>
                      </a:rPr>
                      <m:t>=</m:t>
                    </m:r>
                    <m:rad>
                      <m:radPr>
                        <m:ctrlPr>
                          <a:rPr lang="en-US" sz="2000" b="0" i="1" smtClean="0">
                            <a:latin typeface="Cambria Math"/>
                            <a:cs typeface="Nikosh" pitchFamily="2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000" b="0" i="1" smtClean="0">
                            <a:latin typeface="Cambria Math"/>
                            <a:cs typeface="Nikosh" pitchFamily="2" charset="0"/>
                          </a:rPr>
                          <m:t>3</m:t>
                        </m:r>
                      </m:deg>
                      <m:e>
                        <m:r>
                          <a:rPr lang="en-US" sz="2000" b="0" i="1" smtClean="0">
                            <a:latin typeface="Cambria Math"/>
                            <a:cs typeface="Nikosh" pitchFamily="2" charset="0"/>
                          </a:rPr>
                          <m:t>1</m:t>
                        </m:r>
                      </m:e>
                    </m:rad>
                  </m:oMath>
                </a14:m>
                <a:endParaRPr lang="en-US" sz="20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599" y="2434379"/>
                <a:ext cx="2933699" cy="430118"/>
              </a:xfrm>
              <a:prstGeom prst="rect">
                <a:avLst/>
              </a:prstGeom>
              <a:blipFill rotWithShape="1">
                <a:blip r:embed="rId8"/>
                <a:stretch>
                  <a:fillRect l="-2075" b="-253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84497" y="3382100"/>
                <a:ext cx="2286000" cy="600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cs typeface="Nikosh" pitchFamily="2" charset="0"/>
                      </a:rPr>
                      <m:t>r</m:t>
                    </m:r>
                    <m:r>
                      <a:rPr lang="en-US" sz="2400" b="0" i="0" smtClean="0">
                        <a:latin typeface="Cambria Math"/>
                        <a:cs typeface="Nikosh" pitchFamily="2" charset="0"/>
                      </a:rPr>
                      <m:t>, 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cs typeface="Nikosh" pitchFamily="2" charset="0"/>
                              </a:rPr>
                            </m:ctrlPr>
                          </m:dPr>
                          <m:e>
                            <m:rad>
                              <m:radPr>
                                <m:ctrlPr>
                                  <a:rPr lang="en-US" sz="2400" i="1">
                                    <a:latin typeface="Cambria Math"/>
                                    <a:cs typeface="Nikosh" pitchFamily="2" charset="0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/>
                                    <a:cs typeface="Nikosh" pitchFamily="2" charset="0"/>
                                  </a:rPr>
                                  <m:t>3</m:t>
                                </m:r>
                              </m:deg>
                              <m:e>
                                <m:r>
                                  <a:rPr lang="en-US" sz="2400" i="1">
                                    <a:latin typeface="Cambria Math"/>
                                    <a:cs typeface="Nikosh" pitchFamily="2" charset="0"/>
                                  </a:rPr>
                                  <m:t>1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497" y="3382100"/>
                <a:ext cx="2286000" cy="600229"/>
              </a:xfrm>
              <a:prstGeom prst="rect">
                <a:avLst/>
              </a:prstGeom>
              <a:blipFill rotWithShape="1">
                <a:blip r:embed="rId9"/>
                <a:stretch>
                  <a:fillRect l="-4267" r="-800" b="-23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070497" y="3467155"/>
            <a:ext cx="1644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" pitchFamily="2" charset="0"/>
                <a:cs typeface="Nikosh" pitchFamily="2" charset="0"/>
              </a:rPr>
              <a:t>[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ঘন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]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784497" y="3998714"/>
                <a:ext cx="2286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cs typeface="Nikosh" pitchFamily="2" charset="0"/>
                      </a:rPr>
                      <m:t>r</m:t>
                    </m:r>
                    <m:r>
                      <a:rPr lang="en-US" sz="2400" b="0" i="0" smtClean="0">
                        <a:latin typeface="Cambria Math"/>
                        <a:cs typeface="Nikosh" pitchFamily="2" charset="0"/>
                      </a:rPr>
                      <m:t>, 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1</m:t>
                    </m:r>
                  </m:oMath>
                </a14:m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497" y="3998714"/>
                <a:ext cx="2286000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4267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784497" y="4460379"/>
                <a:ext cx="2286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cs typeface="Nikosh" pitchFamily="2" charset="0"/>
                      </a:rPr>
                      <m:t>r</m:t>
                    </m:r>
                    <m:r>
                      <a:rPr lang="en-US" sz="2400" b="0" i="0" smtClean="0">
                        <a:latin typeface="Cambria Math"/>
                        <a:cs typeface="Nikosh" pitchFamily="2" charset="0"/>
                      </a:rPr>
                      <m:t>, 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0</m:t>
                    </m:r>
                  </m:oMath>
                </a14:m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497" y="4460379"/>
                <a:ext cx="2286000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4267"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784497" y="4942479"/>
                <a:ext cx="45401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cs typeface="Nikosh" pitchFamily="2" charset="0"/>
                      </a:rPr>
                      <m:t>r</m:t>
                    </m:r>
                    <m:r>
                      <a:rPr lang="en-US" sz="2400" b="0" i="0" smtClean="0">
                        <a:latin typeface="Cambria Math"/>
                        <a:cs typeface="Nikosh" pitchFamily="2" charset="0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)(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cs typeface="Nikosh" pitchFamily="2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)=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0</m:t>
                    </m:r>
                  </m:oMath>
                </a14:m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497" y="4942479"/>
                <a:ext cx="4540104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2148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405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/>
      <p:bldP spid="6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73501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857082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19200" y="609600"/>
                <a:ext cx="23413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Nikosh" pitchFamily="2" charset="0"/>
                    <a:cs typeface="Nikosh" pitchFamily="2" charset="0"/>
                  </a:rPr>
                  <a:t>হ</a:t>
                </a:r>
                <a:r>
                  <a:rPr lang="en-US" sz="2400" dirty="0" smtClean="0">
                    <a:latin typeface="Nikosh" pitchFamily="2" charset="0"/>
                    <a:cs typeface="Nikosh" pitchFamily="2" charset="0"/>
                  </a:rPr>
                  <a:t>য়,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1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Nikosh" pitchFamily="2" charset="0"/>
                      </a:rPr>
                      <m:t>0</m:t>
                    </m:r>
                  </m:oMath>
                </a14:m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609600"/>
                <a:ext cx="234138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906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877339" y="644857"/>
                <a:ext cx="28722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  <a:cs typeface="Nikosh" pitchFamily="2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cs typeface="Nikosh" pitchFamily="2" charset="0"/>
                            </a:rPr>
                            <m:t>অথবা</m:t>
                          </m:r>
                          <m:r>
                            <a:rPr lang="en-US" sz="2400" b="0" i="1" smtClean="0">
                              <a:latin typeface="Cambria Math"/>
                              <a:cs typeface="Nikosh" pitchFamily="2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/>
                              <a:cs typeface="Nikosh" pitchFamily="2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cs typeface="Nikosh" pitchFamily="2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  <a:cs typeface="Nikosh" pitchFamily="2" charset="0"/>
                        </a:rPr>
                        <m:t>+</m:t>
                      </m:r>
                      <m:r>
                        <a:rPr lang="en-US" sz="2400" i="1">
                          <a:latin typeface="Cambria Math"/>
                          <a:cs typeface="Nikosh" pitchFamily="2" charset="0"/>
                        </a:rPr>
                        <m:t>𝑥</m:t>
                      </m:r>
                      <m:r>
                        <a:rPr lang="en-US" sz="2400" i="1">
                          <a:latin typeface="Cambria Math"/>
                          <a:cs typeface="Nikosh" pitchFamily="2" charset="0"/>
                        </a:rPr>
                        <m:t>+</m:t>
                      </m:r>
                      <m:r>
                        <a:rPr lang="en-US" sz="2400" i="1">
                          <a:latin typeface="Cambria Math"/>
                          <a:cs typeface="Nikosh" pitchFamily="2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/>
                          <a:cs typeface="Nikosh" pitchFamily="2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cs typeface="Nikosh" pitchFamily="2" charset="0"/>
                        </a:rPr>
                        <m:t>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339" y="644857"/>
                <a:ext cx="2872261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10526" r="-403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95400" y="1102380"/>
                <a:ext cx="23413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  <a:cs typeface="Nikosh" pitchFamily="2" charset="0"/>
                        </a:rPr>
                        <m:t>∴ </m:t>
                      </m:r>
                      <m:r>
                        <a:rPr lang="en-US" sz="2400" b="0" i="1" smtClean="0">
                          <a:latin typeface="Cambria Math"/>
                          <a:cs typeface="Nikosh" pitchFamily="2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cs typeface="Nikosh" pitchFamily="2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cs typeface="Nikosh" pitchFamily="2" charset="0"/>
                        </a:rPr>
                        <m:t>1</m:t>
                      </m:r>
                    </m:oMath>
                  </m:oMathPara>
                </a14:m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102380"/>
                <a:ext cx="2341380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81600" y="1071265"/>
                <a:ext cx="2743200" cy="599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  <a:cs typeface="Nikosh" pitchFamily="2" charset="0"/>
                      </a:rPr>
                      <m:t>[∴ </m:t>
                    </m:r>
                    <m:r>
                      <a:rPr lang="en-US" sz="2000" b="0" i="1" smtClean="0">
                        <a:latin typeface="Cambria Math"/>
                        <a:cs typeface="Nikosh" pitchFamily="2" charset="0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  <a:cs typeface="Nikosh" pitchFamily="2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  <a:cs typeface="Nikosh" pitchFamily="2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cs typeface="Nikosh" pitchFamily="2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  <a:cs typeface="Nikosh" pitchFamily="2" charset="0"/>
                          </a:rPr>
                          <m:t>𝑏</m:t>
                        </m:r>
                        <m:r>
                          <a:rPr lang="en-US" sz="2000" b="0" i="1" smtClean="0">
                            <a:latin typeface="Cambria Math"/>
                            <a:cs typeface="Nikosh" pitchFamily="2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latin typeface="Cambria Math"/>
                                <a:cs typeface="Nikosh" pitchFamily="2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/>
                                    <a:cs typeface="Nikosh" pitchFamily="2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/>
                                    <a:cs typeface="Nikosh" pitchFamily="2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  <a:cs typeface="Nikosh" pitchFamily="2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b="0" i="1" smtClean="0">
                                <a:latin typeface="Cambria Math"/>
                                <a:cs typeface="Nikosh" pitchFamily="2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/>
                                <a:cs typeface="Nikosh" pitchFamily="2" charset="0"/>
                              </a:rPr>
                              <m:t>4</m:t>
                            </m:r>
                            <m:r>
                              <a:rPr lang="en-US" sz="2000" b="0" i="1" smtClean="0">
                                <a:latin typeface="Cambria Math"/>
                                <a:cs typeface="Nikosh" pitchFamily="2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latin typeface="Cambria Math"/>
                            <a:cs typeface="Nikosh" pitchFamily="2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/>
                            <a:cs typeface="Nikosh" pitchFamily="2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Nikosh" pitchFamily="2" charset="0"/>
                    <a:cs typeface="Nikosh" pitchFamily="2" charset="0"/>
                  </a:rPr>
                  <a:t>]</a:t>
                </a:r>
                <a:endParaRPr lang="en-US" sz="20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071265"/>
                <a:ext cx="2743200" cy="599651"/>
              </a:xfrm>
              <a:prstGeom prst="rect">
                <a:avLst/>
              </a:prstGeom>
              <a:blipFill rotWithShape="1">
                <a:blip r:embed="rId9"/>
                <a:stretch>
                  <a:fillRect b="-9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1670916"/>
                <a:ext cx="4038600" cy="752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  <a:cs typeface="Nikosh" pitchFamily="2" charset="0"/>
                        </a:rPr>
                        <m:t>∴ </m:t>
                      </m:r>
                      <m:r>
                        <a:rPr lang="en-US" sz="2000" b="0" i="1" smtClean="0">
                          <a:latin typeface="Cambria Math"/>
                          <a:cs typeface="Nikosh" pitchFamily="2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  <a:cs typeface="Nikosh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/>
                                      <a:cs typeface="Nikosh" pitchFamily="2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cs typeface="Nikosh" pitchFamily="2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  <a:cs typeface="Nikosh" pitchFamily="2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  <m:t>4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  <m:t>.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  <m:t>.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  <m:t>1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  <m:t>.</m:t>
                          </m:r>
                          <m: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0916"/>
                <a:ext cx="4038600" cy="752065"/>
              </a:xfrm>
              <a:prstGeom prst="rect">
                <a:avLst/>
              </a:prstGeom>
              <a:blipFill rotWithShape="1">
                <a:blip r:embed="rId10"/>
                <a:stretch>
                  <a:fillRect b="-1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47191" y="2422981"/>
                <a:ext cx="4038600" cy="752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  <a:cs typeface="Nikosh" pitchFamily="2" charset="0"/>
                        </a:rPr>
                        <m:t>𝑜𝑟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  <a:cs typeface="Nikosh" pitchFamily="2" charset="0"/>
                        </a:rPr>
                        <m:t>, </m:t>
                      </m:r>
                      <m:r>
                        <a:rPr lang="en-US" sz="2000" b="0" i="1" smtClean="0">
                          <a:latin typeface="Cambria Math"/>
                          <a:cs typeface="Nikosh" pitchFamily="2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  <a:cs typeface="Nikosh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  <m:t>4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191" y="2422981"/>
                <a:ext cx="4038600" cy="7520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33900" y="3276600"/>
                <a:ext cx="4038600" cy="752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  <a:cs typeface="Nikosh" pitchFamily="2" charset="0"/>
                        </a:rPr>
                        <m:t>∴ </m:t>
                      </m:r>
                      <m:r>
                        <a:rPr lang="en-US" sz="2000" b="0" i="1" smtClean="0">
                          <a:latin typeface="Cambria Math"/>
                          <a:cs typeface="Nikosh" pitchFamily="2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  <a:cs typeface="Nikosh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/>
                                  <a:cs typeface="Nikosh" pitchFamily="2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cs typeface="Nikosh" pitchFamily="2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900" y="3276600"/>
                <a:ext cx="4038600" cy="7520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070208" y="4191000"/>
                <a:ext cx="4679391" cy="6732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e>
                      </m:ra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1</m:t>
                      </m:r>
                      <m:r>
                        <a:rPr lang="en-US" i="1">
                          <a:latin typeface="Cambria Math"/>
                        </a:rPr>
                        <m:t>, 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208" y="4191000"/>
                <a:ext cx="4679391" cy="67326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774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/>
        </p:nvSpPr>
        <p:spPr>
          <a:xfrm>
            <a:off x="457200" y="228600"/>
            <a:ext cx="7620000" cy="762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761999" y="1219200"/>
            <a:ext cx="2971801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u="sng" dirty="0" err="1" smtClean="0">
                <a:latin typeface="Nikosh" pitchFamily="2" charset="0"/>
                <a:cs typeface="Nikosh" pitchFamily="2" charset="0"/>
              </a:rPr>
              <a:t>ঘন</a:t>
            </a:r>
            <a:r>
              <a:rPr lang="bn-IN" sz="2400" u="sng" dirty="0" smtClean="0">
                <a:latin typeface="Nikosh" pitchFamily="2" charset="0"/>
                <a:cs typeface="Nikosh" pitchFamily="2" charset="0"/>
              </a:rPr>
              <a:t>মূল নির্ণয় করঃ</a:t>
            </a:r>
            <a:endParaRPr lang="en-US" sz="2400" u="sng" dirty="0">
              <a:latin typeface="Nikosh" pitchFamily="2" charset="0"/>
              <a:cs typeface="Nikosh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47798" y="1828801"/>
                <a:ext cx="64770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i="1" smtClean="0">
                          <a:latin typeface="Cambria Math"/>
                        </a:rPr>
                        <m:t>3</m:t>
                      </m:r>
                      <m:r>
                        <a:rPr lang="en-US" sz="2400" b="0" i="1" smtClean="0">
                          <a:latin typeface="Cambria Math"/>
                        </a:rPr>
                        <m:t>.   −</m:t>
                      </m:r>
                      <m:r>
                        <a:rPr lang="en-US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400" dirty="0">
                  <a:latin typeface="Nikosh" pitchFamily="2" charset="0"/>
                  <a:cs typeface="Nikosh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798" y="1828801"/>
                <a:ext cx="647700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88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048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507" y="2133601"/>
            <a:ext cx="71628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-1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এর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ঘন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মূল কত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?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?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381000"/>
            <a:ext cx="7467600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মূল্যায়ন-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489479"/>
            <a:ext cx="1322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ঘন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কী? </a:t>
            </a:r>
          </a:p>
        </p:txBody>
      </p:sp>
    </p:spTree>
    <p:extLst>
      <p:ext uri="{BB962C8B-B14F-4D97-AF65-F5344CB8AC3E}">
        <p14:creationId xmlns:p14="http://schemas.microsoft.com/office/powerpoint/2010/main" val="163703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1421</TotalTime>
  <Words>343</Words>
  <Application>Microsoft Office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স্বাগতম</vt:lpstr>
      <vt:lpstr>মোঃ মিজানুর রহমান ইন্সট্রাক্টর (গণিত) বেগমগঞ্জ টেকনিক্যাল স্কুল এন্ড কলেজ  </vt:lpstr>
      <vt:lpstr>PowerPoint Presentation</vt:lpstr>
      <vt:lpstr>পাঠ শেষে শিক্ষার্থীরা -------------</vt:lpstr>
      <vt:lpstr>PowerPoint Presentation</vt:lpstr>
      <vt:lpstr>উপস্থাপন</vt:lpstr>
      <vt:lpstr>PowerPoint Presentation</vt:lpstr>
      <vt:lpstr>PowerPoint Presentation</vt:lpstr>
      <vt:lpstr>PowerPoint Presentation</vt:lpstr>
      <vt:lpstr>PowerPoint Presentation</vt:lpstr>
      <vt:lpstr>সবাইকে অনেক অনেক 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User.TTTC</dc:creator>
  <cp:lastModifiedBy>New Dynamic</cp:lastModifiedBy>
  <cp:revision>290</cp:revision>
  <dcterms:created xsi:type="dcterms:W3CDTF">2006-08-16T00:00:00Z</dcterms:created>
  <dcterms:modified xsi:type="dcterms:W3CDTF">2020-06-04T04:58:46Z</dcterms:modified>
</cp:coreProperties>
</file>