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0" r:id="rId2"/>
    <p:sldId id="349" r:id="rId3"/>
    <p:sldId id="337" r:id="rId4"/>
    <p:sldId id="293" r:id="rId5"/>
    <p:sldId id="339" r:id="rId6"/>
    <p:sldId id="340" r:id="rId7"/>
    <p:sldId id="306" r:id="rId8"/>
    <p:sldId id="290" r:id="rId9"/>
    <p:sldId id="346" r:id="rId10"/>
    <p:sldId id="344" r:id="rId11"/>
    <p:sldId id="292" r:id="rId12"/>
    <p:sldId id="347" r:id="rId13"/>
    <p:sldId id="324" r:id="rId14"/>
    <p:sldId id="335" r:id="rId15"/>
    <p:sldId id="265" r:id="rId16"/>
    <p:sldId id="327" r:id="rId17"/>
    <p:sldId id="305" r:id="rId18"/>
    <p:sldId id="266" r:id="rId19"/>
    <p:sldId id="298" r:id="rId20"/>
    <p:sldId id="296" r:id="rId21"/>
    <p:sldId id="301" r:id="rId22"/>
    <p:sldId id="299" r:id="rId23"/>
    <p:sldId id="300" r:id="rId24"/>
    <p:sldId id="291" r:id="rId25"/>
    <p:sldId id="348" r:id="rId26"/>
    <p:sldId id="338" r:id="rId27"/>
    <p:sldId id="342" r:id="rId28"/>
    <p:sldId id="341" r:id="rId29"/>
    <p:sldId id="343" r:id="rId30"/>
    <p:sldId id="319" r:id="rId31"/>
    <p:sldId id="281" r:id="rId32"/>
    <p:sldId id="282" r:id="rId33"/>
    <p:sldId id="336" r:id="rId34"/>
    <p:sldId id="321" r:id="rId35"/>
    <p:sldId id="330" r:id="rId36"/>
    <p:sldId id="332" r:id="rId37"/>
    <p:sldId id="333" r:id="rId38"/>
    <p:sldId id="283" r:id="rId39"/>
    <p:sldId id="307" r:id="rId40"/>
    <p:sldId id="325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F7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8" autoAdjust="0"/>
    <p:restoredTop sz="94660"/>
  </p:normalViewPr>
  <p:slideViewPr>
    <p:cSldViewPr>
      <p:cViewPr>
        <p:scale>
          <a:sx n="64" d="100"/>
          <a:sy n="64" d="100"/>
        </p:scale>
        <p:origin x="-173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6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'[Chart in Microsoft PowerPoint]Sheet1'!$B$22:$C$22</c:f>
              <c:strCache>
                <c:ptCount val="2"/>
                <c:pt idx="0">
                  <c:v>পূর্ব পাকিস্তান</c:v>
                </c:pt>
                <c:pt idx="1">
                  <c:v>পশ্চিম পাকিস্তান</c:v>
                </c:pt>
              </c:strCache>
            </c:strRef>
          </c:cat>
          <c:val>
            <c:numRef>
              <c:f>'[Chart in Microsoft PowerPoint]Sheet1'!$B$23:$C$23</c:f>
              <c:numCache>
                <c:formatCode>[$-5000445]0</c:formatCode>
                <c:ptCount val="2"/>
                <c:pt idx="0">
                  <c:v>305</c:v>
                </c:pt>
                <c:pt idx="1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600">
              <a:latin typeface="NikoshBAN" panose="02000000000000000000" pitchFamily="2" charset="0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'[Chart 2 in Microsoft PowerPoint]Sheet1'!$C$10:$D$10</c:f>
              <c:strCache>
                <c:ptCount val="2"/>
                <c:pt idx="0">
                  <c:v>পূর্ব পাকিস্তান</c:v>
                </c:pt>
                <c:pt idx="1">
                  <c:v>পশ্চিম পাকিস্তান</c:v>
                </c:pt>
              </c:strCache>
            </c:strRef>
          </c:cat>
          <c:val>
            <c:numRef>
              <c:f>'[Chart 2 in Microsoft PowerPoint]Sheet1'!$C$11:$D$11</c:f>
              <c:numCache>
                <c:formatCode>[$-5000445]0</c:formatCode>
                <c:ptCount val="2"/>
                <c:pt idx="0">
                  <c:v>339</c:v>
                </c:pt>
                <c:pt idx="1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243739063867017"/>
          <c:y val="0.37375599601773918"/>
          <c:w val="0.37589594269466325"/>
          <c:h val="0.29846501945877457"/>
        </c:manualLayout>
      </c:layout>
      <c:overlay val="0"/>
      <c:txPr>
        <a:bodyPr/>
        <a:lstStyle/>
        <a:p>
          <a:pPr rtl="0">
            <a:defRPr sz="1600">
              <a:latin typeface="NikoshBAN" panose="02000000000000000000" pitchFamily="2" charset="0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zero"/>
    <c:showDLblsOverMax val="0"/>
  </c:chart>
  <c:spPr>
    <a:effectLst>
      <a:innerShdw blurRad="63500" dist="50800" dir="81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 w="190500" h="38100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685277976616566E-2"/>
          <c:y val="5.1400554097404488E-2"/>
          <c:w val="0.51888057742782168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'[Chart in Microsoft PowerPoint]Sheet1'!$B$10:$B$12</c:f>
              <c:strCache>
                <c:ptCount val="3"/>
                <c:pt idx="0">
                  <c:v>1948-49</c:v>
                </c:pt>
                <c:pt idx="1">
                  <c:v>1960-61</c:v>
                </c:pt>
                <c:pt idx="2">
                  <c:v>1967-68</c:v>
                </c:pt>
              </c:strCache>
            </c:strRef>
          </c:cat>
          <c:val>
            <c:numRef>
              <c:f>'[Chart in Microsoft PowerPoint]Sheet1'!$C$10:$C$12</c:f>
              <c:numCache>
                <c:formatCode>General</c:formatCode>
                <c:ptCount val="3"/>
                <c:pt idx="0">
                  <c:v>1.8800000000000001</c:v>
                </c:pt>
                <c:pt idx="1">
                  <c:v>35.590000000000003</c:v>
                </c:pt>
                <c:pt idx="2">
                  <c:v>77.900000000000006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'[Chart in Microsoft PowerPoint]Sheet1'!$B$10:$B$12</c:f>
              <c:strCache>
                <c:ptCount val="3"/>
                <c:pt idx="0">
                  <c:v>1948-49</c:v>
                </c:pt>
                <c:pt idx="1">
                  <c:v>1960-61</c:v>
                </c:pt>
                <c:pt idx="2">
                  <c:v>1967-68</c:v>
                </c:pt>
              </c:strCache>
            </c:strRef>
          </c:cat>
          <c:val>
            <c:numRef>
              <c:f>'[Chart in Microsoft PowerPoint]Sheet1'!$D$10:$D$12</c:f>
              <c:numCache>
                <c:formatCode>General</c:formatCode>
                <c:ptCount val="3"/>
                <c:pt idx="0">
                  <c:v>13.76</c:v>
                </c:pt>
                <c:pt idx="1">
                  <c:v>80.05</c:v>
                </c:pt>
                <c:pt idx="2">
                  <c:v>121.6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668544"/>
        <c:axId val="162670080"/>
        <c:axId val="0"/>
      </c:bar3DChart>
      <c:catAx>
        <c:axId val="16266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62670080"/>
        <c:crosses val="autoZero"/>
        <c:auto val="1"/>
        <c:lblAlgn val="ctr"/>
        <c:lblOffset val="100"/>
        <c:noMultiLvlLbl val="0"/>
      </c:catAx>
      <c:valAx>
        <c:axId val="16267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66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8808420822397203"/>
          <c:y val="0.56906058617672783"/>
          <c:w val="1.1915791776027999E-2"/>
          <c:h val="1.465660542432195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40419947506579E-2"/>
          <c:y val="2.9784765350853989E-2"/>
          <c:w val="0.57221201516477105"/>
          <c:h val="0.8804056413132028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'[Chart in Microsoft PowerPoint]Sheet1'!$B$26:$C$26</c:f>
              <c:numCache>
                <c:formatCode>[$-5000445]0</c:formatCode>
                <c:ptCount val="2"/>
                <c:pt idx="0">
                  <c:v>11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'[Chart in Microsoft PowerPoint]Sheet1'!$B$27:$C$27</c:f>
              <c:numCache>
                <c:formatCode>[$-5000445]0</c:formatCode>
                <c:ptCount val="2"/>
                <c:pt idx="0">
                  <c:v>9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049856"/>
        <c:axId val="163051392"/>
        <c:axId val="0"/>
      </c:bar3DChart>
      <c:catAx>
        <c:axId val="16304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63051392"/>
        <c:crosses val="autoZero"/>
        <c:auto val="1"/>
        <c:lblAlgn val="ctr"/>
        <c:lblOffset val="100"/>
        <c:noMultiLvlLbl val="0"/>
      </c:catAx>
      <c:valAx>
        <c:axId val="163051392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crossAx val="16304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939079906678332"/>
          <c:y val="0.53456235121772544"/>
          <c:w val="6.0920093321668121E-3"/>
          <c:h val="1.22706464017579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11256926217556"/>
          <c:y val="7.407407407407407E-2"/>
          <c:w val="0.57918474773986572"/>
          <c:h val="0.82802493438320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PowerPoint]Sheet1'!$B$11</c:f>
              <c:strCache>
                <c:ptCount val="1"/>
                <c:pt idx="0">
                  <c:v>পূর্ব পাকিস্তান</c:v>
                </c:pt>
              </c:strCache>
            </c:strRef>
          </c:tx>
          <c:invertIfNegative val="0"/>
          <c:cat>
            <c:strRef>
              <c:f>'[Chart in Microsoft PowerPoint]Sheet1'!$C$10:$D$10</c:f>
              <c:strCache>
                <c:ptCount val="2"/>
                <c:pt idx="0">
                  <c:v>সরকারি খাত</c:v>
                </c:pt>
                <c:pt idx="1">
                  <c:v>বেসরকারি খাত</c:v>
                </c:pt>
              </c:strCache>
            </c:strRef>
          </c:cat>
          <c:val>
            <c:numRef>
              <c:f>'[Chart in Microsoft PowerPoint]Sheet1'!$C$11:$D$11</c:f>
              <c:numCache>
                <c:formatCode>[$-5000445]0</c:formatCode>
                <c:ptCount val="2"/>
                <c:pt idx="0">
                  <c:v>11300</c:v>
                </c:pt>
                <c:pt idx="1">
                  <c:v>5500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PowerPoint]Sheet1'!$B$12</c:f>
              <c:strCache>
                <c:ptCount val="1"/>
                <c:pt idx="0">
                  <c:v>পশ্চিম পাকিস্তান</c:v>
                </c:pt>
              </c:strCache>
            </c:strRef>
          </c:tx>
          <c:invertIfNegative val="0"/>
          <c:cat>
            <c:strRef>
              <c:f>'[Chart in Microsoft PowerPoint]Sheet1'!$C$10:$D$10</c:f>
              <c:strCache>
                <c:ptCount val="2"/>
                <c:pt idx="0">
                  <c:v>সরকারি খাত</c:v>
                </c:pt>
                <c:pt idx="1">
                  <c:v>বেসরকারি খাত</c:v>
                </c:pt>
              </c:strCache>
            </c:strRef>
          </c:cat>
          <c:val>
            <c:numRef>
              <c:f>'[Chart in Microsoft PowerPoint]Sheet1'!$C$12:$D$12</c:f>
              <c:numCache>
                <c:formatCode>[$-5000445]0</c:formatCode>
                <c:ptCount val="2"/>
                <c:pt idx="0">
                  <c:v>13700</c:v>
                </c:pt>
                <c:pt idx="1">
                  <c:v>16000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936704"/>
        <c:axId val="162938240"/>
      </c:barChart>
      <c:catAx>
        <c:axId val="162936704"/>
        <c:scaling>
          <c:orientation val="minMax"/>
        </c:scaling>
        <c:delete val="0"/>
        <c:axPos val="l"/>
        <c:majorTickMark val="out"/>
        <c:minorTickMark val="none"/>
        <c:tickLblPos val="nextTo"/>
        <c:crossAx val="162938240"/>
        <c:crosses val="autoZero"/>
        <c:auto val="1"/>
        <c:lblAlgn val="ctr"/>
        <c:lblOffset val="100"/>
        <c:noMultiLvlLbl val="0"/>
      </c:catAx>
      <c:valAx>
        <c:axId val="162938240"/>
        <c:scaling>
          <c:orientation val="minMax"/>
        </c:scaling>
        <c:delete val="0"/>
        <c:axPos val="b"/>
        <c:majorGridlines/>
        <c:numFmt formatCode="[$-5000445]0" sourceLinked="1"/>
        <c:majorTickMark val="out"/>
        <c:minorTickMark val="none"/>
        <c:tickLblPos val="nextTo"/>
        <c:crossAx val="162936704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76690186643336267"/>
          <c:y val="0.38665172061825609"/>
          <c:w val="0.2219870224555264"/>
          <c:h val="0.22669655876348788"/>
        </c:manualLayout>
      </c:layout>
      <c:overlay val="0"/>
      <c:txPr>
        <a:bodyPr/>
        <a:lstStyle/>
        <a:p>
          <a:pPr>
            <a:defRPr sz="1800">
              <a:latin typeface="NikoshBAN" panose="02000000000000000000" pitchFamily="2" charset="0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5400000">
        <a:prstClr val="black">
          <a:alpha val="50000"/>
        </a:prstClr>
      </a:innerShdw>
    </a:effectLst>
    <a:scene3d>
      <a:camera prst="orthographicFront"/>
      <a:lightRig rig="glow" dir="t">
        <a:rot lat="0" lon="0" rev="4800000"/>
      </a:lightRig>
    </a:scene3d>
    <a:sp3d prstMaterial="matte">
      <a:bevelT w="127000" h="63500"/>
    </a:sp3d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22221447982729E-2"/>
          <c:y val="1.3194444444444443E-2"/>
          <c:w val="0.82496260423199308"/>
          <c:h val="0.927179258842644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PowerPoint]Sheet1'!$B$9</c:f>
              <c:strCache>
                <c:ptCount val="1"/>
                <c:pt idx="0">
                  <c:v>বাংলাদেশ</c:v>
                </c:pt>
              </c:strCache>
            </c:strRef>
          </c:tx>
          <c:invertIfNegative val="0"/>
          <c:val>
            <c:numRef>
              <c:f>'[Chart in Microsoft PowerPoint]Sheet1'!$B$10:$B$16</c:f>
              <c:numCache>
                <c:formatCode>[$-5000445]0</c:formatCode>
                <c:ptCount val="7"/>
                <c:pt idx="0">
                  <c:v>1827</c:v>
                </c:pt>
                <c:pt idx="1">
                  <c:v>3660</c:v>
                </c:pt>
                <c:pt idx="2">
                  <c:v>3169</c:v>
                </c:pt>
                <c:pt idx="3">
                  <c:v>73</c:v>
                </c:pt>
                <c:pt idx="4">
                  <c:v>16</c:v>
                </c:pt>
                <c:pt idx="5" formatCode="[$-5000445]0.#">
                  <c:v>34.200000000000003</c:v>
                </c:pt>
                <c:pt idx="6" formatCode="[$-5000445]0.#">
                  <c:v>7.6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PowerPoint]Sheet1'!$C$9</c:f>
              <c:strCache>
                <c:ptCount val="1"/>
                <c:pt idx="0">
                  <c:v>পাকিস্তান</c:v>
                </c:pt>
              </c:strCache>
            </c:strRef>
          </c:tx>
          <c:invertIfNegative val="0"/>
          <c:val>
            <c:numRef>
              <c:f>'[Chart in Microsoft PowerPoint]Sheet1'!$C$10:$C$16</c:f>
              <c:numCache>
                <c:formatCode>[$-5000445]0</c:formatCode>
                <c:ptCount val="7"/>
                <c:pt idx="0">
                  <c:v>1641</c:v>
                </c:pt>
                <c:pt idx="1">
                  <c:v>2300</c:v>
                </c:pt>
                <c:pt idx="2">
                  <c:v>1488</c:v>
                </c:pt>
                <c:pt idx="3">
                  <c:v>66</c:v>
                </c:pt>
                <c:pt idx="4">
                  <c:v>20</c:v>
                </c:pt>
                <c:pt idx="5" formatCode="[$-5000445]0.#">
                  <c:v>78.8</c:v>
                </c:pt>
                <c:pt idx="6" formatCode="[$-5000445]0.#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814208"/>
        <c:axId val="162820096"/>
        <c:axId val="0"/>
      </c:bar3DChart>
      <c:catAx>
        <c:axId val="16281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2820096"/>
        <c:crosses val="autoZero"/>
        <c:auto val="1"/>
        <c:lblAlgn val="ctr"/>
        <c:lblOffset val="100"/>
        <c:noMultiLvlLbl val="0"/>
      </c:catAx>
      <c:valAx>
        <c:axId val="162820096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crossAx val="16281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9432966343808804"/>
          <c:y val="0.47602596550431203"/>
          <c:w val="5.6703365619120627E-3"/>
          <c:h val="2.413854518185226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0.66667</cdr:x>
      <cdr:y>0.38095</cdr:y>
    </cdr:from>
    <cdr:to>
      <cdr:x>0.98765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1219200"/>
          <a:ext cx="1981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0.62222</cdr:x>
      <cdr:y>0.42857</cdr:y>
    </cdr:from>
    <cdr:to>
      <cdr:x>1</cdr:x>
      <cdr:y>0.54762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67200" y="1371600"/>
          <a:ext cx="2590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0.56667</cdr:x>
      <cdr:y>0.40476</cdr:y>
    </cdr:from>
    <cdr:to>
      <cdr:x>0.98889</cdr:x>
      <cdr:y>0.64286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6200" y="1295400"/>
          <a:ext cx="28956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0.61111</cdr:x>
      <cdr:y>0.45238</cdr:y>
    </cdr:from>
    <cdr:to>
      <cdr:x>0.64444</cdr:x>
      <cdr:y>0.5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4191000" y="1447800"/>
          <a:ext cx="228600" cy="15240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0.61111</cdr:x>
      <cdr:y>0.57143</cdr:y>
    </cdr:from>
    <cdr:to>
      <cdr:x>0.64444</cdr:x>
      <cdr:y>0.61905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4191000" y="1828800"/>
          <a:ext cx="228600" cy="15240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0.72778</cdr:x>
      <cdr:y>0.32035</cdr:y>
    </cdr:from>
    <cdr:to>
      <cdr:x>0.98889</cdr:x>
      <cdr:y>0.48003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991100" y="1049655"/>
          <a:ext cx="17907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 err="1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28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</a:t>
          </a:r>
          <a:r>
            <a:rPr lang="en-US" sz="28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800" dirty="0">
            <a:solidFill>
              <a:schemeClr val="accent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0.70556</cdr:x>
      <cdr:y>0.46512</cdr:y>
    </cdr:from>
    <cdr:to>
      <cdr:x>0.99444</cdr:x>
      <cdr:y>0.6248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4838700" y="1524000"/>
          <a:ext cx="19812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bn-IN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</a:t>
          </a:r>
          <a:r>
            <a:rPr lang="en-US" sz="2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8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0.67222</cdr:x>
      <cdr:y>0.37209</cdr:y>
    </cdr:from>
    <cdr:to>
      <cdr:x>0.70556</cdr:x>
      <cdr:y>0.4186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4610100" y="1219200"/>
          <a:ext cx="228600" cy="152400"/>
        </a:xfrm>
        <a:prstGeom xmlns:a="http://schemas.openxmlformats.org/drawingml/2006/main" prst="round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0.67222</cdr:x>
      <cdr:y>0.51163</cdr:y>
    </cdr:from>
    <cdr:to>
      <cdr:x>0.70556</cdr:x>
      <cdr:y>0.55814</cdr:y>
    </cdr:to>
    <cdr:sp macro="" textlink="">
      <cdr:nvSpPr>
        <cdr:cNvPr id="8" name="Rounded Rectangle 7"/>
        <cdr:cNvSpPr/>
      </cdr:nvSpPr>
      <cdr:spPr>
        <a:xfrm xmlns:a="http://schemas.openxmlformats.org/drawingml/2006/main">
          <a:off x="4610100" y="1676400"/>
          <a:ext cx="228600" cy="1524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32FE-B0E0-4092-9187-5D1C8CFF4BE4}" type="datetimeFigureOut">
              <a:rPr lang="en-US" smtClean="0"/>
              <a:pPr/>
              <a:t>04-Jun-20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79E6-6256-47DB-844B-4AC40B868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1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পূর্বপাকিস্তান ও পশ্চিম পাকিস্তানের মানচিত্র ব্যাখ্যা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3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u="none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u="none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u="none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i="1" u="none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পূর্বপাকিস্তান ও পশ্চিম পাকিস্তানের মানচিত্র দূরত্ব ব্যবধান  ব্যাখ্যা </a:t>
            </a:r>
            <a:r>
              <a:rPr lang="en-US" sz="1200" b="1" i="1" u="none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u="none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u="none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31A9-DBA5-4561-BE05-06E6F860C9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3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শাসনের অবসান ও  স্বাধীন বাংলার যাত্রা শুরু পাঠ ঘোষনা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57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আমলের শোষণ ও শোষণের বিরুদ্ধে আন্দোলন ব্যাখ্যা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আমলের শোষণ ও শোষণের বিরুদ্ধে আন্দোলন ব্যাখ্যা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3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আমলের শোষণ ও শোষণের বিরুদ্ধে আন্দোলন ব্যাখ্যা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আমলের শোষণ ও শোষণের বিরুদ্ধে আন্দোলন এবং স্বাধীন বাংলার যাত্রা শুরু  ব্যাখ্যা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58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3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সিরাজুদ্দৌলার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6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সিরাজুদ্দৌলার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="1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শোষন নীল চাষ ও 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 আন্দোলন বর্ননা 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দ্বিজাতি তত্ত্ব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এবং ব্যাখ্যা করবে</a:t>
            </a:r>
            <a:r>
              <a:rPr lang="en-US" sz="12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স্লাইডটি দেখে স্যার/ম্যাডামরা শিক্ষার্থীদের প্রশ্ন করে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যাত্রাশুরু 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i="1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ব্যাখ্যা করবে</a:t>
            </a:r>
            <a:r>
              <a:rPr lang="en-US" sz="1200" b="1" i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3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4.wdp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1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mailto:mdobydullah69@yahoo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4482" y="109182"/>
            <a:ext cx="8751627" cy="6632812"/>
            <a:chOff x="627797" y="109182"/>
            <a:chExt cx="10890912" cy="6632812"/>
          </a:xfrm>
          <a:solidFill>
            <a:schemeClr val="accent2"/>
          </a:solidFill>
        </p:grpSpPr>
        <p:sp>
          <p:nvSpPr>
            <p:cNvPr id="3" name="Rectangle 2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grp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grp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3403" y="634454"/>
            <a:ext cx="7315200" cy="54168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1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শুধু মাত্র সম্মানিত শিক্ষকদের জন্য</a:t>
            </a:r>
          </a:p>
          <a:p>
            <a:pPr algn="ctr"/>
            <a:endParaRPr lang="bn-BD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 দেখতে চাইলে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বাটন একবার চাপলে পুরো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presentation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হতে থাকবে । প্রয়োজনীয়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কিছু নির্দেশনা দেওয়া আছে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করতে পারেন।</a:t>
            </a:r>
          </a:p>
          <a:p>
            <a:pPr algn="ctr"/>
            <a:r>
              <a:rPr lang="en-US" sz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43403" y="6051322"/>
            <a:ext cx="73152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1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0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978" y="5695415"/>
            <a:ext cx="37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 আন্দোলন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8" y="304801"/>
            <a:ext cx="3749821" cy="2300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8738" r="6927" b="26917"/>
          <a:stretch/>
        </p:blipFill>
        <p:spPr>
          <a:xfrm>
            <a:off x="745978" y="2934410"/>
            <a:ext cx="3749821" cy="2629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51" y="304801"/>
            <a:ext cx="3684549" cy="52592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41014" y="5736216"/>
            <a:ext cx="37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নীল চাষ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86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6" y="232352"/>
            <a:ext cx="3702417" cy="280960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2352"/>
            <a:ext cx="3621485" cy="280960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789827" y="2975552"/>
            <a:ext cx="324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মাওলানা আজাদ ও 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মহাত্মা গান্ধী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1516" y="2975552"/>
            <a:ext cx="3621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জওহরলাল নেহেরু ও </a:t>
            </a:r>
          </a:p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 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" y="4298989"/>
            <a:ext cx="2857500" cy="13435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3101794" y="5718751"/>
            <a:ext cx="26132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3200" b="1" dirty="0" smtClean="0">
                <a:ln w="50800"/>
                <a:solidFill>
                  <a:srgbClr val="1C0F7B"/>
                </a:solidFill>
              </a:rPr>
              <a:t>দ্বিজাতী তত্ত্ব</a:t>
            </a:r>
            <a:endParaRPr lang="en-US" sz="3200" b="1" dirty="0">
              <a:ln w="50800"/>
              <a:solidFill>
                <a:srgbClr val="1C0F7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7"/>
          <a:stretch/>
        </p:blipFill>
        <p:spPr bwMode="auto">
          <a:xfrm flipH="1">
            <a:off x="5471924" y="4298988"/>
            <a:ext cx="2917117" cy="141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40805"/>
            <a:ext cx="8839199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" y="3156168"/>
            <a:ext cx="3863339" cy="26059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3168389"/>
            <a:ext cx="3863339" cy="2610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59496" y="5680425"/>
            <a:ext cx="36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আলী জিন্নাহ</a:t>
            </a:r>
            <a:endParaRPr lang="en-US" sz="4000" b="1" dirty="0">
              <a:ln w="1905"/>
              <a:solidFill>
                <a:srgbClr val="1C0F7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68042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বিভাগ ১৯৪৭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216112"/>
            <a:ext cx="3863339" cy="2297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2133600" y="257831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 বৃটিশ শাসনের অবসান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" y="216111"/>
            <a:ext cx="3863339" cy="239843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2" y="609602"/>
            <a:ext cx="5910281" cy="45403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858000" y="933994"/>
            <a:ext cx="1731819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1" y="1780903"/>
            <a:ext cx="217061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953000" y="33528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638302" y="1780903"/>
            <a:ext cx="2667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830710"/>
            <a:ext cx="5410200" cy="3886200"/>
            <a:chOff x="668233" y="762000"/>
            <a:chExt cx="7726830" cy="4724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7"/>
            <a:stretch/>
          </p:blipFill>
          <p:spPr>
            <a:xfrm>
              <a:off x="668233" y="762000"/>
              <a:ext cx="3903767" cy="4724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7"/>
            <a:stretch/>
          </p:blipFill>
          <p:spPr>
            <a:xfrm>
              <a:off x="4585063" y="762000"/>
              <a:ext cx="3810000" cy="47244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57845" y="4869310"/>
            <a:ext cx="2733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2" y="256092"/>
            <a:ext cx="7328615" cy="452932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 rot="1918228">
            <a:off x="3130510" y="1121961"/>
            <a:ext cx="1497276" cy="569394"/>
            <a:chOff x="3379524" y="2352967"/>
            <a:chExt cx="1497276" cy="621458"/>
          </a:xfrm>
        </p:grpSpPr>
        <p:sp>
          <p:nvSpPr>
            <p:cNvPr id="7" name="Notched Right Arrow 6"/>
            <p:cNvSpPr/>
            <p:nvPr/>
          </p:nvSpPr>
          <p:spPr>
            <a:xfrm rot="21439333">
              <a:off x="3379524" y="2352967"/>
              <a:ext cx="1381768" cy="621458"/>
            </a:xfrm>
            <a:prstGeom prst="notched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49902" y="2411754"/>
              <a:ext cx="1426898" cy="5038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IN" sz="2400" b="1" dirty="0" smtClean="0">
                  <a:ln w="50800"/>
                  <a:latin typeface="NikoshBAN" panose="02000000000000000000" pitchFamily="2" charset="0"/>
                  <a:cs typeface="NikoshBAN" panose="02000000000000000000" pitchFamily="2" charset="0"/>
                </a:rPr>
                <a:t>১৬০০কিমি</a:t>
              </a:r>
              <a:endParaRPr lang="en-US" sz="2400" b="1" dirty="0">
                <a:ln w="5080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4754" y="5056691"/>
            <a:ext cx="745344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ও পশ্চিম পাকিস্তানের ভৌগোলিক ব্যবধান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0.04352 L 0.27587 0.2101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79277" y="463783"/>
            <a:ext cx="3444241" cy="6089419"/>
            <a:chOff x="5079274" y="463781"/>
            <a:chExt cx="3444241" cy="60894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274" y="463781"/>
              <a:ext cx="3435532" cy="32171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9"/>
            <a:stretch/>
          </p:blipFill>
          <p:spPr>
            <a:xfrm>
              <a:off x="5087983" y="3670041"/>
              <a:ext cx="3435532" cy="288315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05549" y="2418009"/>
            <a:ext cx="1600200" cy="1114180"/>
            <a:chOff x="2233690" y="3751265"/>
            <a:chExt cx="2102870" cy="157871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2233690" y="3751265"/>
              <a:ext cx="2102870" cy="157871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/>
            <p:cNvSpPr/>
            <p:nvPr/>
          </p:nvSpPr>
          <p:spPr>
            <a:xfrm>
              <a:off x="2541648" y="4070481"/>
              <a:ext cx="1486954" cy="111632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৫৮%</a:t>
              </a:r>
              <a:endParaRPr lang="en-US" sz="30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0783" y="463781"/>
            <a:ext cx="3429000" cy="6115545"/>
            <a:chOff x="820782" y="463781"/>
            <a:chExt cx="3429000" cy="6115545"/>
          </a:xfrm>
        </p:grpSpPr>
        <p:sp>
          <p:nvSpPr>
            <p:cNvPr id="13" name="Rectangle 12"/>
            <p:cNvSpPr/>
            <p:nvPr/>
          </p:nvSpPr>
          <p:spPr>
            <a:xfrm>
              <a:off x="820782" y="463781"/>
              <a:ext cx="3429000" cy="335732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772" b="-347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82" y="3696167"/>
              <a:ext cx="3429000" cy="288315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647408" y="2538451"/>
            <a:ext cx="1582781" cy="1227114"/>
            <a:chOff x="2793377" y="152401"/>
            <a:chExt cx="2028020" cy="14376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2793377" y="152401"/>
              <a:ext cx="2028020" cy="143765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4"/>
            <p:cNvSpPr/>
            <p:nvPr/>
          </p:nvSpPr>
          <p:spPr>
            <a:xfrm>
              <a:off x="3098487" y="362941"/>
              <a:ext cx="1473202" cy="101657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৪০%</a:t>
              </a:r>
              <a:endParaRPr lang="en-US" sz="3500" kern="1200" dirty="0"/>
            </a:p>
          </p:txBody>
        </p:sp>
      </p:grp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6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extop\Download\images_2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234" y="3145440"/>
            <a:ext cx="3519054" cy="2590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209.jpe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533400" y="3115666"/>
            <a:ext cx="3886200" cy="25831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34" y="147514"/>
            <a:ext cx="3519055" cy="23845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48958" b="55407"/>
          <a:stretch/>
        </p:blipFill>
        <p:spPr>
          <a:xfrm>
            <a:off x="533400" y="162755"/>
            <a:ext cx="3886200" cy="24063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2499111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পাকিস্তানে উৎপাদিত পাট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535841"/>
            <a:ext cx="4038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পাকিস্তানে পাট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746420"/>
            <a:ext cx="3200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736241"/>
            <a:ext cx="4038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696"/>
            <a:ext cx="3733800" cy="278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3478970"/>
            <a:ext cx="3657601" cy="2438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696"/>
            <a:ext cx="3733800" cy="278987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5927552"/>
            <a:ext cx="4419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 অর্থ কেন্দ্রীয় ব্যাংকে জমা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869371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আদমজি জুট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লিঃ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945571"/>
            <a:ext cx="4038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 প্রেরণের জন্য বেলকরণ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5927550"/>
            <a:ext cx="198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অর্থ গ্রহণ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4" y="3530344"/>
            <a:ext cx="3787588" cy="238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8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36565"/>
              </p:ext>
            </p:extLst>
          </p:nvPr>
        </p:nvGraphicFramePr>
        <p:xfrm>
          <a:off x="533402" y="1425714"/>
          <a:ext cx="4000500" cy="17145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45179"/>
                <a:gridCol w="1755321"/>
              </a:tblGrid>
              <a:tr h="1074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en-US" sz="3200" b="1" baseline="0" dirty="0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1" dirty="0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পূর্বপাকিস্তান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৩৩০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ln w="1143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858728"/>
              </p:ext>
            </p:extLst>
          </p:nvPr>
        </p:nvGraphicFramePr>
        <p:xfrm>
          <a:off x="571500" y="3734226"/>
          <a:ext cx="3962400" cy="228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725622"/>
              </p:ext>
            </p:extLst>
          </p:nvPr>
        </p:nvGraphicFramePr>
        <p:xfrm>
          <a:off x="4876800" y="3746718"/>
          <a:ext cx="3886200" cy="227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533402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মাথাপিছু আয় ( টাকা )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03883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১৯৪৯-৫০</a:t>
            </a:r>
            <a:endParaRPr lang="en-US" sz="4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08380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১৯৬৯-৭০</a:t>
            </a:r>
            <a:endParaRPr lang="en-US" sz="4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91857"/>
              </p:ext>
            </p:extLst>
          </p:nvPr>
        </p:nvGraphicFramePr>
        <p:xfrm>
          <a:off x="4686302" y="1425714"/>
          <a:ext cx="4076700" cy="17145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87944"/>
                <a:gridCol w="1788756"/>
              </a:tblGrid>
              <a:tr h="1074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 পাকিস্তান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পূর্বপাকিস্তান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ln w="1143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৩৩৯</a:t>
                      </a:r>
                      <a:endParaRPr lang="en-US" sz="36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463362" cy="586740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226513">
            <a:off x="861238" y="1140455"/>
            <a:ext cx="6896367" cy="4666895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49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শু</a:t>
            </a:r>
            <a:r>
              <a:rPr lang="as-IN" sz="49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as-IN" sz="49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চ্ছা 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স্বা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তম</a:t>
            </a:r>
            <a:endParaRPr lang="en-US" sz="49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4605"/>
            <a:ext cx="9144000" cy="417195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44370"/>
              </p:ext>
            </p:extLst>
          </p:nvPr>
        </p:nvGraphicFramePr>
        <p:xfrm>
          <a:off x="533400" y="262544"/>
          <a:ext cx="8153400" cy="486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3321756"/>
                <a:gridCol w="3472744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endParaRPr lang="en-US" sz="3200" b="1" dirty="0">
                        <a:solidFill>
                          <a:srgbClr val="002060"/>
                        </a:solidFill>
                        <a:effectLst>
                          <a:innerShdw blurRad="63500" dist="50800" dir="81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পাকিস্তানে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রপ্তানি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innerShdw blurRad="63500" dist="50800" dir="81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পাকিস্তানে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রপ্তানি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 smtClean="0">
                        <a:solidFill>
                          <a:srgbClr val="C00000"/>
                        </a:solidFill>
                        <a:effectLst>
                          <a:innerShdw blurRad="63500" dist="50800" dir="81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১৯৪৮-৪৯</a:t>
                      </a:r>
                      <a:endParaRPr lang="en-US" sz="2800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১.৮৮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১৩.৭৬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১৯৬০-৬১</a:t>
                      </a:r>
                      <a:endParaRPr lang="en-US" sz="2800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৩৫.৫৯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৮০.০৫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১৯৬৭-৬৮</a:t>
                      </a:r>
                      <a:endParaRPr lang="en-US" sz="2800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৭৭.৯০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১২১.৬০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66800" y="2657012"/>
            <a:ext cx="7315200" cy="3623184"/>
            <a:chOff x="1066800" y="2514600"/>
            <a:chExt cx="7315200" cy="4088946"/>
          </a:xfrm>
        </p:grpSpPr>
        <p:grpSp>
          <p:nvGrpSpPr>
            <p:cNvPr id="10" name="Group 9"/>
            <p:cNvGrpSpPr/>
            <p:nvPr/>
          </p:nvGrpSpPr>
          <p:grpSpPr>
            <a:xfrm>
              <a:off x="1066800" y="2514600"/>
              <a:ext cx="7315200" cy="4088946"/>
              <a:chOff x="1066800" y="2133600"/>
              <a:chExt cx="7315200" cy="4430215"/>
            </a:xfrm>
          </p:grpSpPr>
          <p:graphicFrame>
            <p:nvGraphicFramePr>
              <p:cNvPr id="11" name="Chart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1823768"/>
                  </p:ext>
                </p:extLst>
              </p:nvPr>
            </p:nvGraphicFramePr>
            <p:xfrm>
              <a:off x="1066800" y="2133600"/>
              <a:ext cx="7239000" cy="4343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5715000" y="4038600"/>
                <a:ext cx="2590800" cy="45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পশ্চিম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পাকিস্তানে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রপ্তানি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91200" y="4507469"/>
                <a:ext cx="2590800" cy="45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পশ্চিম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পাকিস্তানে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রপ্তানি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4000" y="5848787"/>
                <a:ext cx="1524000" cy="71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3200" b="1" dirty="0" err="1">
                    <a:ln w="50800"/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</a:t>
                </a:r>
                <a:r>
                  <a:rPr lang="en-US" sz="3200" b="1" dirty="0">
                    <a:ln w="50800"/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50800"/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endParaRPr lang="en-US" sz="3200" b="1" dirty="0">
                  <a:ln w="50800"/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1524000" y="6019800"/>
              <a:ext cx="1219200" cy="44064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2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১৯৪৮-৪৯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43200" y="6019800"/>
              <a:ext cx="1219200" cy="44064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১৯60-61</a:t>
              </a:r>
              <a:endPara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62400" y="6019800"/>
              <a:ext cx="1295400" cy="44064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১৯67-68</a:t>
              </a:r>
              <a:endPara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037373"/>
              </p:ext>
            </p:extLst>
          </p:nvPr>
        </p:nvGraphicFramePr>
        <p:xfrm>
          <a:off x="3886200" y="1524002"/>
          <a:ext cx="914400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" name="Packager Shell Object" showAsIcon="1" r:id="rId3" imgW="10262520" imgH="491040" progId="Package">
                  <p:embed/>
                </p:oleObj>
              </mc:Choice>
              <mc:Fallback>
                <p:oleObj name="Packager Shell Object" showAsIcon="1" r:id="rId3" imgW="10262520" imgH="491040" progId="Package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2"/>
                        <a:ext cx="914400" cy="533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Up Arrow 1"/>
          <p:cNvSpPr/>
          <p:nvPr/>
        </p:nvSpPr>
        <p:spPr>
          <a:xfrm>
            <a:off x="1295400" y="2286359"/>
            <a:ext cx="6096000" cy="2514599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67183"/>
              </p:ext>
            </p:extLst>
          </p:nvPr>
        </p:nvGraphicFramePr>
        <p:xfrm>
          <a:off x="1143000" y="716125"/>
          <a:ext cx="6438897" cy="252922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146299"/>
                <a:gridCol w="2146299"/>
                <a:gridCol w="2146299"/>
              </a:tblGrid>
              <a:tr h="479238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</a:t>
                      </a:r>
                      <a:endParaRPr lang="en-US" sz="3200" b="1" dirty="0"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১৯৪৮</a:t>
                      </a:r>
                      <a:endParaRPr lang="en-US" sz="3200" dirty="0" smtClean="0"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১৯৭১</a:t>
                      </a:r>
                      <a:endParaRPr lang="en-US" sz="3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83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rgbClr val="0070C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 পাকিস্তান</a:t>
                      </a:r>
                      <a:endParaRPr lang="en-US" sz="3200" dirty="0" smtClean="0">
                        <a:solidFill>
                          <a:srgbClr val="0070C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70C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3200" dirty="0">
                        <a:solidFill>
                          <a:srgbClr val="0070C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70C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</a:t>
                      </a:r>
                      <a:endParaRPr lang="en-US" sz="3200" dirty="0">
                        <a:solidFill>
                          <a:srgbClr val="0070C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83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 পাকিস্তান</a:t>
                      </a:r>
                      <a:endParaRPr lang="en-US" sz="3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rgbClr val="C0000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200" dirty="0" smtClean="0">
                        <a:solidFill>
                          <a:srgbClr val="C0000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C0000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04799" y="3657600"/>
            <a:ext cx="8458201" cy="2216807"/>
            <a:chOff x="1145480" y="2545786"/>
            <a:chExt cx="6817420" cy="3381784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88021338"/>
                </p:ext>
              </p:extLst>
            </p:nvPr>
          </p:nvGraphicFramePr>
          <p:xfrm>
            <a:off x="1145480" y="2545786"/>
            <a:ext cx="6817420" cy="2874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133600" y="5420380"/>
              <a:ext cx="838200" cy="50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১৯৪৮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5420380"/>
              <a:ext cx="914400" cy="50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১৯৭১ 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57549" y="-76200"/>
            <a:ext cx="29146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170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16513"/>
              </p:ext>
            </p:extLst>
          </p:nvPr>
        </p:nvGraphicFramePr>
        <p:xfrm>
          <a:off x="1260564" y="4038600"/>
          <a:ext cx="683551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72735"/>
              </p:ext>
            </p:extLst>
          </p:nvPr>
        </p:nvGraphicFramePr>
        <p:xfrm>
          <a:off x="1260569" y="822960"/>
          <a:ext cx="6892833" cy="268223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97611"/>
                <a:gridCol w="2297611"/>
                <a:gridCol w="2297611"/>
              </a:tblGrid>
              <a:tr h="113914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বেসরকারি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93721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 পাকিস্তান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১১৩০০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৫৫০০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9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 পাকিস্তান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১৩৭০০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১৬০০০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60566" y="3505200"/>
            <a:ext cx="68580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ও পশ্চিম পাকিস্তানের উন্নয়ন ব্যয় ( মিলিয়ন টাকা )</a:t>
            </a:r>
            <a:endParaRPr lang="en-US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565" y="214489"/>
            <a:ext cx="6858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পঞ্চবার্ষিক পরিকল্পনা </a:t>
            </a:r>
            <a:r>
              <a:rPr lang="bn-IN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১৯৬৫-৭০)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67123" y="457200"/>
            <a:ext cx="4776879" cy="4724400"/>
            <a:chOff x="4367122" y="762000"/>
            <a:chExt cx="4167278" cy="3373592"/>
          </a:xfrm>
        </p:grpSpPr>
        <p:grpSp>
          <p:nvGrpSpPr>
            <p:cNvPr id="5" name="Group 4"/>
            <p:cNvGrpSpPr/>
            <p:nvPr/>
          </p:nvGrpSpPr>
          <p:grpSpPr>
            <a:xfrm>
              <a:off x="4367122" y="762000"/>
              <a:ext cx="4167278" cy="3373592"/>
              <a:chOff x="2133599" y="1486581"/>
              <a:chExt cx="5105399" cy="2852737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9450" y="2624818"/>
                <a:ext cx="2705100" cy="1685925"/>
              </a:xfrm>
              <a:prstGeom prst="rect">
                <a:avLst/>
              </a:prstGeom>
              <a:ln w="76200"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133599" y="1486581"/>
                <a:ext cx="5105399" cy="2852737"/>
              </a:xfrm>
              <a:prstGeom prst="rect">
                <a:avLst/>
              </a:prstGeom>
              <a:ln w="76200"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</p:pic>
        </p:grpSp>
        <p:sp>
          <p:nvSpPr>
            <p:cNvPr id="6" name="Rounded Rectangle 5"/>
            <p:cNvSpPr/>
            <p:nvPr/>
          </p:nvSpPr>
          <p:spPr>
            <a:xfrm>
              <a:off x="5149908" y="1449212"/>
              <a:ext cx="1300852" cy="6588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IN" sz="2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১পরিবার</a:t>
              </a:r>
              <a:endPara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1050458"/>
            <a:ext cx="3810000" cy="4131142"/>
            <a:chOff x="152400" y="1050458"/>
            <a:chExt cx="3810000" cy="41311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050458"/>
              <a:ext cx="3810000" cy="4131142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9" name="Rounded Rectangle 8"/>
            <p:cNvSpPr/>
            <p:nvPr/>
          </p:nvSpPr>
          <p:spPr>
            <a:xfrm rot="20949326">
              <a:off x="881730" y="1489844"/>
              <a:ext cx="3004392" cy="13423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6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1"/>
            <a:ext cx="3764279" cy="2445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59496" y="5680425"/>
            <a:ext cx="36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</a:t>
            </a:r>
            <a:endParaRPr lang="en-US" sz="3600" b="1" dirty="0">
              <a:ln w="1905"/>
              <a:solidFill>
                <a:srgbClr val="1C0F7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061" y="5680425"/>
            <a:ext cx="386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বাংলার মানচিত্র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57831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শাষনের অবসান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248587"/>
            <a:ext cx="3863340" cy="2425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0" y="3168389"/>
            <a:ext cx="3710769" cy="2487585"/>
          </a:xfrm>
          <a:prstGeom prst="rect">
            <a:avLst/>
          </a:prstGeom>
        </p:spPr>
      </p:pic>
      <p:pic>
        <p:nvPicPr>
          <p:cNvPr id="13" name="Picture 2" descr="C:\Documents and Settings\Delower\Desktop\Model Content Seven 3\map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1" y="3168389"/>
            <a:ext cx="3863339" cy="242733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44126"/>
            <a:ext cx="4114800" cy="264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2400"/>
            <a:ext cx="4038601" cy="238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0" y="152400"/>
            <a:ext cx="3847010" cy="23867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716971"/>
            <a:ext cx="332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 জিন্নাহর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716971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85135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যোদ্ধারা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নির্দেশের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অপেক্ষায়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4117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ভাষণ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44126"/>
            <a:ext cx="3810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44" y="2900876"/>
            <a:ext cx="3977950" cy="255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4" y="152400"/>
            <a:ext cx="3977950" cy="238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0" y="291984"/>
            <a:ext cx="3847010" cy="2107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0" y="2895600"/>
            <a:ext cx="3847010" cy="256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 যুদ্ধ ও হানাদার বাহিনীর নির্যাতন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4737"/>
            <a:ext cx="4114800" cy="240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997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3414737"/>
            <a:ext cx="3847011" cy="2387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1" y="2716970"/>
            <a:ext cx="332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16971"/>
            <a:ext cx="495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শরণার্থী হিসেবে ভারতে গমন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85135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4117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6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3962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8818"/>
            <a:ext cx="4191000" cy="206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3326573"/>
            <a:ext cx="3847011" cy="2563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1" y="2667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83614"/>
            <a:ext cx="495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মিত্রবাহিনী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85135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অর্জন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4117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আত্মসমার্পণ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144"/>
            <a:ext cx="3962400" cy="2342912"/>
          </a:xfrm>
          <a:prstGeom prst="rect">
            <a:avLst/>
          </a:prstGeom>
        </p:spPr>
      </p:pic>
      <p:pic>
        <p:nvPicPr>
          <p:cNvPr id="12" name="Picture 2" descr="C:\Documents and Settings\Delower\Desktop\Model Content Seven 3\map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1" y="3168389"/>
            <a:ext cx="3863339" cy="242733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906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half" idx="1"/>
          </p:nvPr>
        </p:nvSpPr>
        <p:spPr>
          <a:xfrm>
            <a:off x="152400" y="1082719"/>
            <a:ext cx="4114800" cy="4995863"/>
          </a:xfrm>
          <a:blipFill>
            <a:blip r:embed="rId3"/>
            <a:tile tx="0" ty="0" sx="100000" sy="100000" flip="none" algn="tl"/>
          </a:blip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6769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664075" y="1082720"/>
            <a:ext cx="4327525" cy="49958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2"/>
            </a:solidFill>
          </a:ln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26052"/>
            <a:ext cx="37338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2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ওবাইদুল্লাহ</a:t>
            </a:r>
            <a:endParaRPr lang="bn-BD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 অর্থনীতি</a:t>
            </a:r>
            <a:endParaRPr lang="bn-BD" sz="28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কলেজ,কলাপাড়া</a:t>
            </a:r>
            <a:endParaRPr lang="bn-BD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mdobydullah69@yahoo.com</a:t>
            </a:r>
            <a:endParaRPr lang="bn-IN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2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mdobydullah69</a:t>
            </a:r>
            <a:endParaRPr lang="bn-BD" sz="2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Mob: 01714250679 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01531134248</a:t>
            </a:r>
            <a:endParaRPr lang="en-US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9559" y="3926052"/>
            <a:ext cx="3996556" cy="830997"/>
          </a:xfrm>
          <a:prstGeom prst="roundRect">
            <a:avLst>
              <a:gd name="adj" fmla="val 0"/>
            </a:avLst>
          </a:prstGeom>
          <a:blipFill>
            <a:blip r:embed="rId3"/>
            <a:tile tx="0" ty="0" sx="100000" sy="100000" flip="none" algn="tl"/>
          </a:blip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3048000" y="109557"/>
            <a:ext cx="2971800" cy="80484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"/>
          <a:stretch/>
        </p:blipFill>
        <p:spPr>
          <a:xfrm>
            <a:off x="1082257" y="1600200"/>
            <a:ext cx="2255085" cy="232585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829558" y="4876799"/>
            <a:ext cx="3996556" cy="584775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 পরিচয়</a:t>
            </a:r>
            <a:endParaRPr lang="en-US" sz="32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Model Content Seven 3\map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2755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33707"/>
              </p:ext>
            </p:extLst>
          </p:nvPr>
        </p:nvGraphicFramePr>
        <p:xfrm>
          <a:off x="0" y="28731"/>
          <a:ext cx="9144000" cy="479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555"/>
                <a:gridCol w="2890879"/>
                <a:gridCol w="3171566"/>
              </a:tblGrid>
              <a:tr h="838198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</a:t>
                      </a:r>
                      <a:endParaRPr lang="en-US" sz="40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endParaRPr lang="en-US" sz="40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</a:t>
                      </a:r>
                      <a:endParaRPr lang="en-US" sz="40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মাথাপিছু আয়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</a:t>
                      </a: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‌৮২৭ ডলার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১,৬৪১ ডলার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721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রপ্তানি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পণ্য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৩,৬৬০ কোটি ডলারের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২৩০০ কোটি ডলারের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4675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মুদ্রার মজুত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৩,১৬৯কোটি ডলার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৪৮৮কোটি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ডলার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9529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গড় আয়ু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৭৩ বছর 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 বছর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জনসংখ্যা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 কোটি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কোটি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শিশু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মৃত্যুর হার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৩৪.২ জন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৭৮.৮ জন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জিডিপি প্রবৃদ্ধি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৭.৬%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৫.৮%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87" y="51178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 মানব উন্নয়ন প্রতিবেদন </a:t>
            </a:r>
            <a:r>
              <a:rPr lang="bn-IN" sz="2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UNDP</a:t>
            </a:r>
            <a:r>
              <a:rPr lang="bn-IN" sz="2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ইণ্টারনেট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(2019 20 </a:t>
            </a:r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8600" y="130314"/>
            <a:ext cx="8610600" cy="6400800"/>
            <a:chOff x="228600" y="304800"/>
            <a:chExt cx="8610600" cy="6400800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9798168"/>
                </p:ext>
              </p:extLst>
            </p:nvPr>
          </p:nvGraphicFramePr>
          <p:xfrm>
            <a:off x="228600" y="304800"/>
            <a:ext cx="8610600" cy="640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5410200" y="3330714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IN" sz="4000" b="1" dirty="0" smtClean="0">
                  <a:ln w="50800"/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b="1" dirty="0" smtClean="0">
                  <a:ln w="50800"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endParaRPr lang="en-US" sz="4000" b="1" dirty="0">
                <a:ln w="5080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2644914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IN" sz="4000" b="1" dirty="0">
                  <a:ln w="50800"/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 w="50800"/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বাংলাদেশ </a:t>
              </a:r>
              <a:endParaRPr lang="en-US" sz="4000" b="1" dirty="0">
                <a:ln w="50800"/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410200" y="2884557"/>
              <a:ext cx="457200" cy="2286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94169" y="3570357"/>
              <a:ext cx="457200" cy="228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4915" y="61722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মাথাপিছু </a:t>
              </a:r>
              <a:r>
                <a:rPr lang="bn-IN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আয়</a:t>
              </a:r>
              <a:endPara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6172200"/>
              <a:ext cx="1022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IN" sz="2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রপ্তানি </a:t>
              </a:r>
              <a:r>
                <a:rPr lang="bn-IN" sz="2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পণ্য</a:t>
              </a:r>
              <a:endParaRPr 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9400" y="6172200"/>
              <a:ext cx="1098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মুদ্রার </a:t>
              </a:r>
              <a:r>
                <a:rPr lang="bn-IN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মজুত</a:t>
              </a:r>
              <a:endPara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6172200"/>
              <a:ext cx="945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IN" sz="2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গড় আয়ু</a:t>
              </a:r>
              <a:endParaRPr 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4400" y="6183868"/>
              <a:ext cx="94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</a:t>
              </a:r>
              <a:endPara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6172200"/>
              <a:ext cx="1485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IN" sz="2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শিশু মৃত্যুর </a:t>
              </a:r>
              <a:r>
                <a:rPr lang="bn-IN" sz="2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হার</a:t>
              </a:r>
              <a:endParaRPr 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0" y="61722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জিডিপি </a:t>
              </a:r>
              <a:r>
                <a:rPr lang="bn-IN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প্রবৃদ্ধি</a:t>
              </a:r>
              <a:endPara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799" y="1143000"/>
            <a:ext cx="8610601" cy="3810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399" y="2116976"/>
            <a:ext cx="66293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5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00200" y="2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90600" y="609602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 রহিম বললেন এই জীবনে তিন দেশের নাগরিক</a:t>
            </a:r>
            <a:endParaRPr lang="en-US" sz="36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1219202"/>
            <a:ext cx="930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হলাম</a:t>
            </a:r>
            <a:r>
              <a:rPr lang="en-US" sz="3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bn-IN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 ছেড়ে কোথাও গেলাম না। </a:t>
            </a:r>
            <a:endParaRPr lang="en-US" sz="2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85800" y="1676402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b="1" dirty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 রহিম </a:t>
            </a:r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তিন দেশের নাগরিক ছিলেন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68242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ভারত ও বার্মা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68242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পাকিস্তান ও নেপাল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12377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ভারত ও পাকিস্তান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09765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নেপাল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বার্মা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05000" y="4193741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 </a:t>
            </a:r>
            <a:r>
              <a:rPr lang="bn-IN" sz="36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রহিমের </a:t>
            </a:r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দেশের নাগরিক হওয়ার কারণ কী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3" y="4854715"/>
            <a:ext cx="2860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কর্মসংস্থান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1661" y="4854715"/>
            <a:ext cx="273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অভিবাসন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449669"/>
            <a:ext cx="354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নাগরিকত্ব বাতিল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464315"/>
            <a:ext cx="316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দেশ বিভক্তি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1" y="5388116"/>
            <a:ext cx="527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30259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40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94022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71828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গভীর সম্পর্ক ও একে অপরের বাজার হয়ে দুটি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09928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অঞ্চলের উন্নয়ন দ্রুত ঘটবে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 নতুন আশা ও উদ্দীপনা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1975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 আগষ্ট ১৯৪৭ সালে দ্বি-জাতি ত্বত্ত্বের ভিত্তিতে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39742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মাথাপিছু আয় বৈষম্য, আন্তঃপ্রদেশ বাণিজ্য বৈষম্য,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85461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শিল্পায়নে বৈষম্য, পঞ্চবার্ষিক পরিকল্পনায় বৈষম্য 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34855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নিয়োগে বৈষম্যে এ দেশ শোষিত হতে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88195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শোষণ ও বঞ্চণায় অতিস্ট হয়ে বঙ্গবন্ধুর আহবানে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0242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সাড়া দিয়ে রক্তক্ষয়ী মুক্তিযুদ্ধের মধ্যদিয়ে স্বাধীন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75962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bn-IN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”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হয় </a:t>
            </a:r>
            <a:r>
              <a:rPr lang="bn-IN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bn-IN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32975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৪৬ বছর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সামাজিক ক্ষেত্রের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86315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সূচকে বাংলাদেশ এগিয়ে।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17520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u="sng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সংক্ষেপ</a:t>
            </a:r>
            <a:endParaRPr lang="en-US" sz="4000" b="1" i="1" u="sng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1937482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আর্থায়নের নিয়ন্ত্রণ, জাতীয়</a:t>
            </a:r>
            <a:endParaRPr lang="en-US" sz="360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98690"/>
            <a:ext cx="8229600" cy="5909310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533400" y="632090"/>
            <a:ext cx="8077200" cy="11430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80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ln w="50800"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27490"/>
            <a:ext cx="2454584" cy="3581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65590"/>
            <a:ext cx="4145221" cy="35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" y="2"/>
            <a:ext cx="2586447" cy="2210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203" y="5464315"/>
            <a:ext cx="72389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থেকে পশ্চিম পাকিস্তানে সম্পদ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3" y="6110479"/>
            <a:ext cx="72389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4000" b="1" dirty="0">
                <a:ln w="50800"/>
                <a:latin typeface="NikoshBAN" panose="02000000000000000000" pitchFamily="2" charset="0"/>
                <a:cs typeface="NikoshBAN" panose="02000000000000000000" pitchFamily="2" charset="0"/>
              </a:rPr>
              <a:t>পাচারের </a:t>
            </a:r>
            <a:r>
              <a:rPr lang="bn-IN" sz="4000" b="1" dirty="0" smtClean="0">
                <a:ln w="50800"/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sz="4000" b="1" dirty="0" smtClean="0">
                <a:ln w="50800"/>
              </a:rPr>
              <a:t> </a:t>
            </a:r>
            <a:r>
              <a:rPr lang="bn-IN" sz="4000" b="1" dirty="0" smtClean="0">
                <a:ln w="50800"/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 ভিপ কার্ডে লিখ </a:t>
            </a:r>
            <a:endParaRPr lang="en-US" sz="4000" b="1" dirty="0">
              <a:ln w="5080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2"/>
            <a:ext cx="2435135" cy="222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990603" y="1371600"/>
            <a:ext cx="7238999" cy="411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bn-IN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3541" y="1447800"/>
            <a:ext cx="344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বলপ্রয়োগের মাধ্যমে,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2567" y="1981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 ব্যয় বরাদ্দের মাধ্যমে,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7725" y="3505201"/>
            <a:ext cx="446967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নিয়োগের</a:t>
            </a:r>
            <a:r>
              <a:rPr lang="en-US" sz="40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4000" b="1" dirty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n w="50800"/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9167" y="2438401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সরকারের রাজস্ব ব্যয়ের মাধ্যমে,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4648201"/>
            <a:ext cx="36343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 মাধ্যমে,</a:t>
            </a:r>
            <a:endParaRPr lang="en-US" sz="4000" b="1" dirty="0">
              <a:ln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2949715"/>
            <a:ext cx="63246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bn-IN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দেশিক মুদ্রার অসম বণ্টনের  মাধ্যমে,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4038601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মুদ্রার 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অবমূল্যায়নের মাধ্যমে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5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124200"/>
            <a:ext cx="7696200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মুক্তিযুদ্ধ কেন</a:t>
            </a:r>
            <a:endParaRPr lang="bn-BD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078682"/>
            <a:ext cx="3248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আবশ্যকীয় ছিল ?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1" y="1143002"/>
            <a:ext cx="59436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bn-BD" sz="60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" y="2037677"/>
            <a:ext cx="2514600" cy="318516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2381795" y="664554"/>
            <a:ext cx="4267200" cy="859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72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endParaRPr lang="en-US" sz="3600" b="1" dirty="0">
              <a:ln w="50800"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52" y="2547128"/>
            <a:ext cx="2257696" cy="31242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5" y="2555839"/>
            <a:ext cx="2449287" cy="33115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4" y="5846995"/>
            <a:ext cx="914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ইংরেজ শাসন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440" y="2573973"/>
            <a:ext cx="781995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লর্ড ক্লাই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40" y="3277687"/>
            <a:ext cx="3781360" cy="25160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 descr="নবা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40" y="231099"/>
            <a:ext cx="3781360" cy="22972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6" descr="পলাশীর যুদ্ধে সিরাজউদ্দৌলা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1060" y="231099"/>
            <a:ext cx="3863339" cy="229724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4" descr="গুপ্ত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060" y="3277687"/>
            <a:ext cx="3863338" cy="25160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91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5017" y="685800"/>
            <a:ext cx="6932813" cy="5555397"/>
            <a:chOff x="835017" y="685800"/>
            <a:chExt cx="6932813" cy="5259109"/>
          </a:xfrm>
        </p:grpSpPr>
        <p:grpSp>
          <p:nvGrpSpPr>
            <p:cNvPr id="2" name="Group 1"/>
            <p:cNvGrpSpPr/>
            <p:nvPr/>
          </p:nvGrpSpPr>
          <p:grpSpPr>
            <a:xfrm>
              <a:off x="835017" y="685800"/>
              <a:ext cx="6932813" cy="5259109"/>
              <a:chOff x="1554112" y="1188721"/>
              <a:chExt cx="6253942" cy="525910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554112" y="1188721"/>
                <a:ext cx="6253942" cy="4343400"/>
                <a:chOff x="2299325" y="4319337"/>
                <a:chExt cx="4267200" cy="1905000"/>
              </a:xfrm>
            </p:grpSpPr>
            <p:sp>
              <p:nvSpPr>
                <p:cNvPr id="7" name="Can 3"/>
                <p:cNvSpPr/>
                <p:nvPr/>
              </p:nvSpPr>
              <p:spPr>
                <a:xfrm>
                  <a:off x="2299325" y="4319337"/>
                  <a:ext cx="4267200" cy="1905000"/>
                </a:xfrm>
                <a:prstGeom prst="can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355356" y="4319337"/>
                  <a:ext cx="2182145" cy="460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err="1" smtClean="0">
                      <a:ln w="31550" cmpd="sng">
                        <a:gradFill>
                          <a:gsLst>
                            <a:gs pos="70000">
                              <a:schemeClr val="accent6">
                                <a:shade val="50000"/>
                                <a:satMod val="190000"/>
                              </a:schemeClr>
                            </a:gs>
                            <a:gs pos="0">
                              <a:schemeClr val="accent6">
                                <a:tint val="77000"/>
                                <a:satMod val="18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chemeClr val="accent6">
                          <a:tint val="15000"/>
                          <a:satMod val="200000"/>
                        </a:schemeClr>
                      </a:solidFill>
                      <a:effectLst>
                        <a:outerShdw blurRad="50800" dist="40000" dir="5400000" algn="tl" rotWithShape="0">
                          <a:srgbClr val="000000">
                            <a:shade val="5000"/>
                            <a:satMod val="120000"/>
                            <a:alpha val="3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আগামী</a:t>
                  </a:r>
                  <a:r>
                    <a:rPr lang="en-US" sz="6600" b="1" dirty="0" smtClean="0">
                      <a:ln w="31550" cmpd="sng">
                        <a:gradFill>
                          <a:gsLst>
                            <a:gs pos="70000">
                              <a:schemeClr val="accent6">
                                <a:shade val="50000"/>
                                <a:satMod val="190000"/>
                              </a:schemeClr>
                            </a:gs>
                            <a:gs pos="0">
                              <a:schemeClr val="accent6">
                                <a:tint val="77000"/>
                                <a:satMod val="18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chemeClr val="accent6">
                          <a:tint val="15000"/>
                          <a:satMod val="200000"/>
                        </a:schemeClr>
                      </a:solidFill>
                      <a:effectLst>
                        <a:outerShdw blurRad="50800" dist="40000" dir="5400000" algn="tl" rotWithShape="0">
                          <a:srgbClr val="000000">
                            <a:shade val="5000"/>
                            <a:satMod val="120000"/>
                            <a:alpha val="3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6600" b="1" dirty="0" err="1" smtClean="0">
                      <a:ln w="31550" cmpd="sng">
                        <a:gradFill>
                          <a:gsLst>
                            <a:gs pos="70000">
                              <a:schemeClr val="accent6">
                                <a:shade val="50000"/>
                                <a:satMod val="190000"/>
                              </a:schemeClr>
                            </a:gs>
                            <a:gs pos="0">
                              <a:schemeClr val="accent6">
                                <a:tint val="77000"/>
                                <a:satMod val="18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chemeClr val="accent6">
                          <a:tint val="15000"/>
                          <a:satMod val="200000"/>
                        </a:schemeClr>
                      </a:solidFill>
                      <a:effectLst>
                        <a:outerShdw blurRad="50800" dist="40000" dir="5400000" algn="tl" rotWithShape="0">
                          <a:srgbClr val="000000">
                            <a:shade val="5000"/>
                            <a:satMod val="120000"/>
                            <a:alpha val="3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</a:t>
                  </a:r>
                  <a:endParaRPr lang="en-US" sz="4800" b="1" dirty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519321" y="5661153"/>
                <a:ext cx="4676178" cy="78667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48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ছবির উৎ</a:t>
                </a:r>
                <a:r>
                  <a:rPr lang="en-US" sz="4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sz="4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- ইন্টারনেট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296536">
              <a:off x="1752600" y="2624381"/>
              <a:ext cx="5791199" cy="1200329"/>
            </a:xfrm>
            <a:prstGeom prst="rect">
              <a:avLst/>
            </a:prstGeom>
          </p:spPr>
          <p:txBody>
            <a:bodyPr wrap="square">
              <a:prstTxWarp prst="textCurveDow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IN" sz="28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ভৌগোলিক অবস্থান</a:t>
              </a:r>
              <a:endPara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723331"/>
            <a:ext cx="7483788" cy="5363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129662"/>
            <a:ext cx="6096000" cy="455090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5"/>
                <a:gd name="adj2" fmla="val 38385"/>
              </a:avLst>
            </a:prstTxWarp>
            <a:spAutoFit/>
          </a:bodyPr>
          <a:lstStyle/>
          <a:p>
            <a:pPr algn="ctr"/>
            <a:r>
              <a:rPr lang="bn-BD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428"/>
            <a:ext cx="3733800" cy="380047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" y="3156168"/>
            <a:ext cx="3863339" cy="26059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3168389"/>
            <a:ext cx="3863339" cy="2610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59496" y="5787034"/>
            <a:ext cx="36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আলী জিন্নাহ</a:t>
            </a:r>
            <a:endParaRPr lang="en-US" sz="4000" b="1" dirty="0">
              <a:ln w="1905"/>
              <a:solidFill>
                <a:srgbClr val="1C0F7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300" y="578703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বিভাগ ১৯৪৭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216112"/>
            <a:ext cx="3863339" cy="23621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2133600" y="257831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 বৃটিশ শাসনের অবসান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" y="216111"/>
            <a:ext cx="3863339" cy="239843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1"/>
            <a:ext cx="3764279" cy="2445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59496" y="5680425"/>
            <a:ext cx="36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</a:t>
            </a:r>
            <a:endParaRPr lang="en-US" sz="3600" b="1" dirty="0">
              <a:ln w="1905"/>
              <a:solidFill>
                <a:srgbClr val="1C0F7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061" y="5680425"/>
            <a:ext cx="386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বাংলার মানচিত্র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57831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শাষনের অবসান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248587"/>
            <a:ext cx="3863340" cy="2425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0" y="3168389"/>
            <a:ext cx="3710769" cy="2487585"/>
          </a:xfrm>
          <a:prstGeom prst="rect">
            <a:avLst/>
          </a:prstGeom>
        </p:spPr>
      </p:pic>
      <p:pic>
        <p:nvPicPr>
          <p:cNvPr id="13" name="Picture 2" descr="C:\Documents and Settings\Delower\Desktop\Model Content Seven 3\map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1" y="3168389"/>
            <a:ext cx="3863339" cy="242733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233" y="1981200"/>
            <a:ext cx="7643734" cy="160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কিস্তানি শাসনামল </a:t>
            </a:r>
          </a:p>
          <a:p>
            <a:pPr algn="ctr"/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১৯৪৭-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 খ্রিঃ)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28600"/>
            <a:ext cx="7643734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শাসনামল </a:t>
            </a:r>
          </a:p>
          <a:p>
            <a:pPr algn="ctr"/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১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৭-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খ্রিঃ)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858093"/>
            <a:ext cx="7643734" cy="160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 খ্রিঃ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381001"/>
            <a:ext cx="7696200" cy="7619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......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11430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শাসনামল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25908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শাসনামল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" y="4038600"/>
            <a:ext cx="7696200" cy="2057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১৯৪৭-২০১৯ সালের  (বর্তমান প্রেক্ষাপট) পূর্ব পাকিস্তান বনাম পশ্চিম পাকিস্তানের অর্থনৈতিক বৈষম্য তুলনামূলকভাবে বিশ্লেষণ করতে পারবে; 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9541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ইংরেজ শাসন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439" y="2593301"/>
            <a:ext cx="781995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জনাব মোঃ 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লর্ড ক্লাই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40" y="3277687"/>
            <a:ext cx="3781360" cy="2516016"/>
          </a:xfrm>
          <a:prstGeom prst="rect">
            <a:avLst/>
          </a:prstGeom>
        </p:spPr>
      </p:pic>
      <p:pic>
        <p:nvPicPr>
          <p:cNvPr id="13" name="Picture 12" descr="নবা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40" y="231099"/>
            <a:ext cx="3781360" cy="229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পলাশীর যুদ্ধে সিরাজউদ্দৌলা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1060" y="231099"/>
            <a:ext cx="3863339" cy="2297241"/>
          </a:xfrm>
          <a:prstGeom prst="rect">
            <a:avLst/>
          </a:prstGeom>
          <a:noFill/>
        </p:spPr>
      </p:pic>
      <p:pic>
        <p:nvPicPr>
          <p:cNvPr id="15" name="Picture 14" descr="গুপ্ত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060" y="3277687"/>
            <a:ext cx="3863338" cy="25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1531</Words>
  <Application>Microsoft Office PowerPoint</Application>
  <PresentationFormat>On-screen Show (4:3)</PresentationFormat>
  <Paragraphs>314</Paragraphs>
  <Slides>41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PC</cp:lastModifiedBy>
  <cp:revision>785</cp:revision>
  <dcterms:created xsi:type="dcterms:W3CDTF">2019-11-08T13:50:17Z</dcterms:created>
  <dcterms:modified xsi:type="dcterms:W3CDTF">2020-06-04T07:35:52Z</dcterms:modified>
</cp:coreProperties>
</file>