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58" r:id="rId3"/>
    <p:sldId id="267" r:id="rId4"/>
    <p:sldId id="257" r:id="rId5"/>
    <p:sldId id="259" r:id="rId6"/>
    <p:sldId id="260" r:id="rId7"/>
    <p:sldId id="268" r:id="rId8"/>
    <p:sldId id="269" r:id="rId9"/>
    <p:sldId id="270" r:id="rId10"/>
    <p:sldId id="271" r:id="rId11"/>
    <p:sldId id="261" r:id="rId12"/>
    <p:sldId id="263" r:id="rId13"/>
    <p:sldId id="262" r:id="rId14"/>
    <p:sldId id="264" r:id="rId15"/>
    <p:sldId id="265" r:id="rId16"/>
    <p:sldId id="26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74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F2E8CF-9218-4E66-AACE-3A33F00D29C5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B3EC33-AF06-4EA6-9F4D-6A2FC069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9280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3EC33-AF06-4EA6-9F4D-6A2FC06983C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3175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0788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0708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52670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5961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174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8727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7900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9258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41572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0512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83621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8067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.jpeg"/><Relationship Id="rId7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657600" y="381000"/>
            <a:ext cx="2286000" cy="2286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Alternate Process 2"/>
          <p:cNvSpPr/>
          <p:nvPr/>
        </p:nvSpPr>
        <p:spPr>
          <a:xfrm>
            <a:off x="3162300" y="685800"/>
            <a:ext cx="3276600" cy="1676400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4200" y="609600"/>
            <a:ext cx="3276600" cy="1600200"/>
          </a:xfrm>
        </p:spPr>
        <p:txBody>
          <a:bodyPr>
            <a:normAutofit/>
          </a:bodyPr>
          <a:lstStyle/>
          <a:p>
            <a:r>
              <a:rPr lang="en-US" sz="6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en-US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600" y="2819400"/>
            <a:ext cx="7315200" cy="37078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304800"/>
            <a:ext cx="1905000" cy="214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86600" y="219075"/>
            <a:ext cx="19050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85180286"/>
      </p:ext>
    </p:extLst>
  </p:cSld>
  <p:clrMapOvr>
    <a:masterClrMapping/>
  </p:clrMapOvr>
  <p:transition spd="slow">
    <p:wedge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2057400" y="228600"/>
            <a:ext cx="5029200" cy="914400"/>
          </a:xfrm>
          <a:prstGeom prst="round2Diag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62200" y="435114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6" name="Picture 5" descr="Imagination-Blooms-D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"/>
            <a:ext cx="1193291" cy="1371599"/>
          </a:xfrm>
          <a:prstGeom prst="rect">
            <a:avLst/>
          </a:prstGeom>
        </p:spPr>
      </p:pic>
      <p:pic>
        <p:nvPicPr>
          <p:cNvPr id="7" name="Picture 6" descr="Imagination-Blooms-D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90282" y="1"/>
            <a:ext cx="1193292" cy="13715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1371600"/>
            <a:ext cx="830580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তিনবার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নিক্ষেপের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(ক)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কেবল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টের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, (খ)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তিনটাই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হেড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, (গ)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কমপক্ষে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টেল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সম্ভাবনা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৤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2590800"/>
            <a:ext cx="749435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টেল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অনুকূল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ঘটনাগুলো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{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THH, HHT, HTH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}=</a:t>
            </a:r>
            <a:r>
              <a:rPr lang="en-US" sz="2600" dirty="0" smtClean="0">
                <a:cs typeface="NikoshBAN" pitchFamily="2" charset="0"/>
              </a:rPr>
              <a:t>3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টি</a:t>
            </a:r>
            <a:endParaRPr lang="en-US" sz="2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3206114"/>
            <a:ext cx="236475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সুতরাং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P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T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)=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71800" y="2936557"/>
            <a:ext cx="179728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অনুকূল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ফলাফল</a:t>
            </a:r>
            <a:endParaRPr lang="en-US" sz="2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19400" y="3469957"/>
            <a:ext cx="230383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সমগ্র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সম্ভাব্য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ফলাফল</a:t>
            </a:r>
            <a:endParaRPr lang="en-US" sz="2600" dirty="0" smtClean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819400" y="3469957"/>
            <a:ext cx="2286000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169544" y="3206114"/>
            <a:ext cx="39305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latin typeface="NikoshBAN" pitchFamily="2" charset="0"/>
                <a:cs typeface="NikoshBAN" pitchFamily="2" charset="0"/>
              </a:rPr>
              <a:t>=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57200" y="3962400"/>
            <a:ext cx="630813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তিনটিই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হেড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H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অনুকূল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ঘটনা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{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HHH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}= </a:t>
            </a:r>
            <a:r>
              <a:rPr lang="en-US" sz="2600" dirty="0" smtClean="0">
                <a:cs typeface="NikoshBAN" pitchFamily="2" charset="0"/>
              </a:rPr>
              <a:t>1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টি</a:t>
            </a:r>
            <a:endParaRPr lang="en-US" sz="2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9863" y="4468504"/>
            <a:ext cx="219322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সুতরাং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P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HHH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)=</a:t>
            </a:r>
            <a:endParaRPr lang="en-US" sz="2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7200" y="5029200"/>
            <a:ext cx="809067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কমপক্ষে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টেল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অনুকূল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ঘটনাগুলো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HHH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ছাড়া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বাকি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সবগুলো</a:t>
            </a:r>
            <a:endParaRPr lang="en-US" sz="2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ৎ{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HHT, HTH, HTT, THH, THT, TTH, TTT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}=</a:t>
            </a:r>
            <a:r>
              <a:rPr lang="en-US" sz="2600" dirty="0" smtClean="0">
                <a:cs typeface="NikoshBAN" pitchFamily="2" charset="0"/>
              </a:rPr>
              <a:t>7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টি</a:t>
            </a:r>
            <a:endParaRPr lang="en-US" sz="2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9600" y="6019800"/>
            <a:ext cx="313258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সুতরাং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P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কমপক্ষে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1টি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T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)= </a:t>
            </a:r>
            <a:endParaRPr lang="en-US" sz="2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62600" y="3124200"/>
            <a:ext cx="228600" cy="609600"/>
          </a:xfrm>
          <a:prstGeom prst="rect">
            <a:avLst/>
          </a:prstGeom>
          <a:noFill/>
        </p:spPr>
      </p:pic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67000" y="4381500"/>
            <a:ext cx="228600" cy="571500"/>
          </a:xfrm>
          <a:prstGeom prst="rect">
            <a:avLst/>
          </a:prstGeom>
          <a:noFill/>
        </p:spPr>
      </p:pic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81400" y="5981700"/>
            <a:ext cx="228600" cy="5715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10" grpId="0"/>
      <p:bldP spid="11" grpId="0"/>
      <p:bldP spid="12" grpId="0"/>
      <p:bldP spid="13" grpId="0"/>
      <p:bldP spid="18" grpId="0"/>
      <p:bldP spid="25" grpId="0"/>
      <p:bldP spid="20" grpId="0"/>
      <p:bldP spid="27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1981200" y="5334000"/>
            <a:ext cx="4343400" cy="609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260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৬ </a:t>
            </a:r>
            <a:r>
              <a:rPr lang="en-US" sz="2600" dirty="0" err="1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বার</a:t>
            </a:r>
            <a:r>
              <a:rPr lang="en-US" sz="260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নিক্ষেপে</a:t>
            </a:r>
            <a:r>
              <a:rPr lang="en-US" sz="260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ছক্কা</a:t>
            </a:r>
            <a:r>
              <a:rPr lang="en-US" sz="260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পরার</a:t>
            </a:r>
            <a:r>
              <a:rPr lang="en-US" sz="260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সম্ভাব্যতা</a:t>
            </a:r>
            <a:endParaRPr lang="en-US" sz="2600" dirty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981200" y="5867400"/>
            <a:ext cx="4572000" cy="609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260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৬ </a:t>
            </a:r>
            <a:r>
              <a:rPr lang="en-US" sz="2600" dirty="0" err="1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বার</a:t>
            </a:r>
            <a:r>
              <a:rPr lang="en-US" sz="260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নিক্ষেপে</a:t>
            </a:r>
            <a:r>
              <a:rPr lang="en-US" sz="260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ছক্কানা</a:t>
            </a:r>
            <a:r>
              <a:rPr lang="en-US" sz="260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পরার</a:t>
            </a:r>
            <a:r>
              <a:rPr lang="en-US" sz="260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সম্ভাব্যতা</a:t>
            </a:r>
            <a:endParaRPr lang="en-US" sz="2600" dirty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76200" y="5029200"/>
            <a:ext cx="990600" cy="533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2600" dirty="0" err="1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2600" dirty="0" smtClean="0">
                <a:effectLst/>
                <a:latin typeface="NikoshBAN" pitchFamily="2" charset="0"/>
                <a:cs typeface="NikoshBAN" pitchFamily="2" charset="0"/>
              </a:rPr>
              <a:t>,</a:t>
            </a:r>
            <a:endParaRPr lang="en-US" sz="2600" dirty="0"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1752600" y="3733800"/>
            <a:ext cx="990600" cy="533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2600" dirty="0" err="1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60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,</a:t>
            </a:r>
            <a:endParaRPr lang="en-US" sz="2600" dirty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1981200" y="4495800"/>
            <a:ext cx="609600" cy="5791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2600" dirty="0" err="1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60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,</a:t>
            </a:r>
            <a:endParaRPr lang="en-US" sz="2600" dirty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33400" y="1981200"/>
            <a:ext cx="7924800" cy="1143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3800" dirty="0" err="1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80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ছক্কার</a:t>
            </a:r>
            <a:r>
              <a:rPr lang="en-US" sz="380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গুটি</a:t>
            </a:r>
            <a:r>
              <a:rPr lang="en-US" sz="380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ছয়</a:t>
            </a:r>
            <a:r>
              <a:rPr lang="en-US" sz="380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বার</a:t>
            </a:r>
            <a:r>
              <a:rPr lang="en-US" sz="380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নিক্ষেপ</a:t>
            </a:r>
            <a:r>
              <a:rPr lang="en-US" sz="380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80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ছক্কা</a:t>
            </a:r>
            <a:r>
              <a:rPr lang="en-US" sz="380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পাবার</a:t>
            </a:r>
            <a:r>
              <a:rPr lang="en-US" sz="380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সম্ভাব্যতা</a:t>
            </a:r>
            <a:r>
              <a:rPr lang="en-US" sz="380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80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800" dirty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ছক্কা</a:t>
            </a:r>
            <a:r>
              <a:rPr lang="en-US" sz="380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80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পাবার</a:t>
            </a:r>
            <a:r>
              <a:rPr lang="en-US" sz="380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সম্ভাব্যতা</a:t>
            </a:r>
            <a:r>
              <a:rPr lang="en-US" sz="380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80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?</a:t>
            </a:r>
            <a:endParaRPr lang="en-US" sz="3800" dirty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228600"/>
            <a:ext cx="1447800" cy="16287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67600" y="304800"/>
            <a:ext cx="1447800" cy="1628775"/>
          </a:xfrm>
          <a:prstGeom prst="rect">
            <a:avLst/>
          </a:prstGeom>
        </p:spPr>
      </p:pic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0" y="3248025"/>
            <a:ext cx="1600200" cy="790575"/>
          </a:xfrm>
          <a:prstGeom prst="rect">
            <a:avLst/>
          </a:prstGeom>
          <a:noFill/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19400" y="4114800"/>
            <a:ext cx="2057400" cy="381000"/>
          </a:xfrm>
          <a:prstGeom prst="rect">
            <a:avLst/>
          </a:prstGeom>
          <a:noFill/>
        </p:spPr>
      </p:pic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19400" y="4572000"/>
            <a:ext cx="2000250" cy="381000"/>
          </a:xfrm>
          <a:prstGeom prst="rect">
            <a:avLst/>
          </a:prstGeom>
          <a:noFill/>
        </p:spPr>
      </p:pic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1" y="5410200"/>
            <a:ext cx="1044678" cy="381000"/>
          </a:xfrm>
          <a:prstGeom prst="rect">
            <a:avLst/>
          </a:prstGeom>
          <a:noFill/>
        </p:spPr>
      </p:pic>
      <p:sp>
        <p:nvSpPr>
          <p:cNvPr id="615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1329" y="5943600"/>
            <a:ext cx="1179871" cy="381000"/>
          </a:xfrm>
          <a:prstGeom prst="rect">
            <a:avLst/>
          </a:prstGeom>
          <a:noFill/>
        </p:spPr>
      </p:pic>
      <p:sp>
        <p:nvSpPr>
          <p:cNvPr id="31" name="Parallelogram 30"/>
          <p:cNvSpPr/>
          <p:nvPr/>
        </p:nvSpPr>
        <p:spPr>
          <a:xfrm>
            <a:off x="1752600" y="381000"/>
            <a:ext cx="5638800" cy="914400"/>
          </a:xfrm>
          <a:prstGeom prst="parallelogram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2286000" y="457200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ছক্কা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8106194"/>
      </p:ext>
    </p:extLst>
  </p:cSld>
  <p:clrMapOvr>
    <a:masterClrMapping/>
  </p:clrMapOvr>
  <p:transition spd="slow">
    <p:split dir="in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6" grpId="0"/>
      <p:bldP spid="19" grpId="0"/>
      <p:bldP spid="20" grpId="0"/>
      <p:bldP spid="13" grpId="0" animBg="1"/>
      <p:bldP spid="31" grpId="0" animBg="1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49763581"/>
              </p:ext>
            </p:extLst>
          </p:nvPr>
        </p:nvGraphicFramePr>
        <p:xfrm>
          <a:off x="685800" y="2773680"/>
          <a:ext cx="3009902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986"/>
                <a:gridCol w="429986"/>
                <a:gridCol w="429986"/>
                <a:gridCol w="429986"/>
                <a:gridCol w="429986"/>
                <a:gridCol w="429986"/>
                <a:gridCol w="429986"/>
              </a:tblGrid>
              <a:tr h="3265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571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571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571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571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571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571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3733800" y="2590800"/>
            <a:ext cx="5410200" cy="533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2600" dirty="0" err="1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260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, ৬ </a:t>
            </a:r>
            <a:r>
              <a:rPr lang="en-US" sz="2600" dirty="0" err="1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বার</a:t>
            </a:r>
            <a:r>
              <a:rPr lang="en-US" sz="260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নিক্ষেপে</a:t>
            </a:r>
            <a:r>
              <a:rPr lang="en-US" sz="260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ছক্কা</a:t>
            </a:r>
            <a:r>
              <a:rPr lang="en-US" sz="260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60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পরার</a:t>
            </a:r>
            <a:r>
              <a:rPr lang="en-US" sz="260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সম্ভাব্যতা</a:t>
            </a:r>
            <a:endParaRPr lang="en-US" sz="2600" dirty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886200" y="4419600"/>
            <a:ext cx="4724400" cy="533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2600" dirty="0" err="1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260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, ৬ </a:t>
            </a:r>
            <a:r>
              <a:rPr lang="en-US" sz="2600" dirty="0" err="1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বার</a:t>
            </a:r>
            <a:r>
              <a:rPr lang="en-US" sz="260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নিক্ষেপে</a:t>
            </a:r>
            <a:r>
              <a:rPr lang="en-US" sz="260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ছক্কা</a:t>
            </a:r>
            <a:r>
              <a:rPr lang="en-US" sz="260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পরার</a:t>
            </a:r>
            <a:r>
              <a:rPr lang="en-US" sz="260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সম্ভাব্যতা</a:t>
            </a:r>
            <a:endParaRPr lang="en-US" sz="2600" dirty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981200" y="685800"/>
            <a:ext cx="5181600" cy="838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ছকটি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TextBox 9"/>
              <p:cNvSpPr txBox="1"/>
              <p:nvPr/>
            </p:nvSpPr>
            <p:spPr>
              <a:xfrm>
                <a:off x="4038600" y="3267889"/>
                <a:ext cx="4515403" cy="618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𝐶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1</m:t>
                      </m:r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1</m:t>
                      </m:r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36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36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36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31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36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3267889"/>
                <a:ext cx="4515403" cy="618311"/>
              </a:xfrm>
              <a:prstGeom prst="rect">
                <a:avLst/>
              </a:prstGeom>
              <a:blipFill rotWithShape="1">
                <a:blip r:embed="rId3"/>
                <a:stretch>
                  <a:fillRect r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TextBox 10"/>
              <p:cNvSpPr txBox="1"/>
              <p:nvPr/>
            </p:nvSpPr>
            <p:spPr>
              <a:xfrm>
                <a:off x="4114800" y="4953000"/>
                <a:ext cx="4643644" cy="6365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1</m:t>
                      </m:r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𝐶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1</m:t>
                      </m:r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31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36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36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31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36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36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4953000"/>
                <a:ext cx="4643644" cy="636585"/>
              </a:xfrm>
              <a:prstGeom prst="rect">
                <a:avLst/>
              </a:prstGeom>
              <a:blipFill rotWithShape="1">
                <a:blip r:embed="rId4"/>
                <a:stretch>
                  <a:fillRect r="-11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228600"/>
            <a:ext cx="1447800" cy="16287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67600" y="304800"/>
            <a:ext cx="1447800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2540120"/>
      </p:ext>
    </p:extLst>
  </p:cSld>
  <p:clrMapOvr>
    <a:masterClrMapping/>
  </p:clrMapOvr>
  <p:transition spd="slow">
    <p:split orient="vert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828800" y="381000"/>
            <a:ext cx="5486400" cy="1295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533400"/>
            <a:ext cx="4800600" cy="1066800"/>
          </a:xfrm>
        </p:spPr>
        <p:txBody>
          <a:bodyPr>
            <a:normAutofit/>
          </a:bodyPr>
          <a:lstStyle/>
          <a:p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সারাংশ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8153400" cy="32004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sz="6400" dirty="0" smtClean="0"/>
          </a:p>
          <a:p>
            <a:pPr marL="0" indent="0" algn="just">
              <a:buNone/>
            </a:pPr>
            <a:r>
              <a:rPr lang="en-US" sz="20000" dirty="0" err="1" smtClean="0"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20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0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0" dirty="0" err="1" smtClean="0">
                <a:latin typeface="NikoshBAN" pitchFamily="2" charset="0"/>
                <a:cs typeface="NikoshBAN" pitchFamily="2" charset="0"/>
              </a:rPr>
              <a:t>সম্ভাব্যতা</a:t>
            </a:r>
            <a:r>
              <a:rPr lang="en-US" sz="20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20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0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0" dirty="0" err="1" smtClean="0">
                <a:latin typeface="NikoshBAN" pitchFamily="2" charset="0"/>
                <a:cs typeface="NikoshBAN" pitchFamily="2" charset="0"/>
              </a:rPr>
              <a:t>নমুনা</a:t>
            </a:r>
            <a:r>
              <a:rPr lang="en-US" sz="20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0" dirty="0" err="1" smtClean="0">
                <a:latin typeface="NikoshBAN" pitchFamily="2" charset="0"/>
                <a:cs typeface="NikoshBAN" pitchFamily="2" charset="0"/>
              </a:rPr>
              <a:t>ক্ষেত্র</a:t>
            </a:r>
            <a:r>
              <a:rPr lang="en-US" sz="20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0" dirty="0" err="1" smtClean="0">
                <a:latin typeface="NikoshBAN" pitchFamily="2" charset="0"/>
                <a:cs typeface="NikoshBAN" pitchFamily="2" charset="0"/>
              </a:rPr>
              <a:t>নমুনা</a:t>
            </a:r>
            <a:r>
              <a:rPr lang="en-US" sz="20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0" dirty="0" err="1" smtClean="0">
                <a:latin typeface="NikoshBAN" pitchFamily="2" charset="0"/>
                <a:cs typeface="NikoshBAN" pitchFamily="2" charset="0"/>
              </a:rPr>
              <a:t>বিন্দু</a:t>
            </a:r>
            <a:r>
              <a:rPr lang="en-US" sz="20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0" dirty="0" smtClean="0"/>
              <a:t>Probability </a:t>
            </a:r>
            <a:r>
              <a:rPr lang="en-US" sz="20000" dirty="0" smtClean="0">
                <a:latin typeface="NikoshBAN" pitchFamily="2" charset="0"/>
                <a:cs typeface="NikoshBAN" pitchFamily="2" charset="0"/>
              </a:rPr>
              <a:t>tree, </a:t>
            </a:r>
            <a:r>
              <a:rPr lang="en-US" sz="20000" dirty="0" err="1" smtClean="0"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20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0" dirty="0" err="1" smtClean="0">
                <a:latin typeface="NikoshBAN" pitchFamily="2" charset="0"/>
                <a:cs typeface="NikoshBAN" pitchFamily="2" charset="0"/>
              </a:rPr>
              <a:t>ছক্কার</a:t>
            </a:r>
            <a:r>
              <a:rPr lang="en-US" sz="20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0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0" dirty="0" err="1" smtClean="0"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20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0" dirty="0" err="1" smtClean="0"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20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0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0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0" dirty="0" err="1" smtClean="0">
                <a:latin typeface="NikoshBAN" pitchFamily="2" charset="0"/>
                <a:cs typeface="NikoshBAN" pitchFamily="2" charset="0"/>
              </a:rPr>
              <a:t>করেছি</a:t>
            </a:r>
            <a:r>
              <a:rPr lang="en-US" sz="200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 marL="0" indent="0">
              <a:buNone/>
            </a:pPr>
            <a:r>
              <a:rPr lang="en-US" dirty="0" smtClean="0"/>
              <a:t>+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…………….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352425"/>
            <a:ext cx="1447800" cy="16287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67600" y="428625"/>
            <a:ext cx="1447800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95928190"/>
      </p:ext>
    </p:extLst>
  </p:cSld>
  <p:clrMapOvr>
    <a:masterClrMapping/>
  </p:clrMapOvr>
  <p:transition spd="slow">
    <p:strips dir="ru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22" end="5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522" end="5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286000" y="457200"/>
            <a:ext cx="4419600" cy="14478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sz="6700" b="1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0" y="2895600"/>
            <a:ext cx="7924800" cy="3276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নিক্ষেপে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নমুনা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বিন্দু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কতটি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algn="l"/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সম্ভাব্যতার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সর্বোচ্চ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 </a:t>
            </a:r>
          </a:p>
          <a:p>
            <a:pPr algn="l"/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সম্ভাব্যতার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সর্বনিম্ন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428625"/>
            <a:ext cx="1447800" cy="16287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67600" y="428625"/>
            <a:ext cx="1447800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53834197"/>
      </p:ext>
    </p:extLst>
  </p:cSld>
  <p:clrMapOvr>
    <a:masterClrMapping/>
  </p:clrMapOvr>
  <p:transition spd="slow">
    <p:circl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-Right Arrow 4"/>
          <p:cNvSpPr/>
          <p:nvPr/>
        </p:nvSpPr>
        <p:spPr>
          <a:xfrm>
            <a:off x="2057400" y="228600"/>
            <a:ext cx="5029200" cy="2209800"/>
          </a:xfrm>
          <a:prstGeom prst="left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838200"/>
            <a:ext cx="5029200" cy="1143000"/>
          </a:xfrm>
        </p:spPr>
        <p:txBody>
          <a:bodyPr/>
          <a:lstStyle/>
          <a:p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0" y="2895600"/>
            <a:ext cx="8077200" cy="3581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০১।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ছক্কার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গুটি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বার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নিক্ষেপ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pPr algn="l"/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ছক্কা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পাবার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সম্ভাব্যতা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এবং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pPr algn="l"/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ছক্কা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পাবার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সম্ভাব্যতা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504825"/>
            <a:ext cx="1447800" cy="16287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67600" y="504825"/>
            <a:ext cx="1447800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17416677"/>
      </p:ext>
    </p:extLst>
  </p:cSld>
  <p:clrMapOvr>
    <a:masterClrMapping/>
  </p:clrMapOvr>
  <p:transition spd="slow">
    <p:split orient="vert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1752600"/>
            <a:ext cx="7958667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2048354"/>
      </p:ext>
    </p:extLst>
  </p:cSld>
  <p:clrMapOvr>
    <a:masterClrMapping/>
  </p:clrMapOvr>
  <p:transition spd="slow">
    <p:pull dir="d"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1752600" y="304800"/>
            <a:ext cx="55626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172200" y="2667000"/>
            <a:ext cx="2514600" cy="3581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04800" y="2590800"/>
            <a:ext cx="4800600" cy="3810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533400"/>
            <a:ext cx="4419600" cy="914400"/>
          </a:xfrm>
        </p:spPr>
        <p:txBody>
          <a:bodyPr>
            <a:no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95601"/>
            <a:ext cx="4648200" cy="3352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আহাম্মদ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উল্লাহ</a:t>
            </a:r>
            <a:endParaRPr lang="en-US" sz="4000" dirty="0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marL="0" indent="0">
              <a:buNone/>
            </a:pP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লাউতলি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ডঃ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রশীদ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আহমেদ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কলেজ</a:t>
            </a:r>
            <a:endParaRPr lang="en-US" sz="4000" dirty="0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ফরিদগঞ্জ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Content Placeholder 14" descr="Ahammod Ullah 0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6461474" y="3287713"/>
            <a:ext cx="1920526" cy="2351087"/>
          </a:xfr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228600"/>
            <a:ext cx="1447800" cy="16287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67600" y="304800"/>
            <a:ext cx="1447800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6415712"/>
      </p:ext>
    </p:extLst>
  </p:cSld>
  <p:clrMapOvr>
    <a:masterClrMapping/>
  </p:clrMapOvr>
  <p:transition spd="slow">
    <p:wipe dir="d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 animBg="1"/>
      <p:bldP spid="7" grpId="0" animBg="1"/>
      <p:bldP spid="2" grpId="0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1600200" y="304800"/>
            <a:ext cx="5867400" cy="12192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819400" y="533400"/>
            <a:ext cx="3162300" cy="914400"/>
          </a:xfrm>
        </p:spPr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304801"/>
            <a:ext cx="1371600" cy="15430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43800" y="304800"/>
            <a:ext cx="1371600" cy="1543050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457200" y="2819400"/>
            <a:ext cx="4953000" cy="3505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5"/>
          <p:cNvSpPr>
            <a:spLocks noGrp="1"/>
          </p:cNvSpPr>
          <p:nvPr>
            <p:ph sz="quarter" idx="4"/>
          </p:nvPr>
        </p:nvSpPr>
        <p:spPr>
          <a:xfrm>
            <a:off x="685800" y="2971800"/>
            <a:ext cx="4876800" cy="15128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শ্রেণীঃ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দশম</a:t>
            </a:r>
            <a:endParaRPr lang="en-US" sz="4400" b="1" dirty="0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উচ্চতর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None/>
            </a:pPr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চতুর্দশ</a:t>
            </a:r>
            <a:endParaRPr lang="en-US" sz="4400" b="1" dirty="0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ময়ঃ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45 </a:t>
            </a:r>
            <a:r>
              <a:rPr lang="en-US" sz="4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4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Nine Ten Higher Math-0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72200" y="2895599"/>
            <a:ext cx="2514600" cy="3237105"/>
          </a:xfrm>
          <a:prstGeom prst="rect">
            <a:avLst/>
          </a:prstGeom>
        </p:spPr>
      </p:pic>
    </p:spTree>
  </p:cSld>
  <p:clrMapOvr>
    <a:masterClrMapping/>
  </p:clrMapOvr>
  <p:transition spd="slow">
    <p:wipe dir="u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3" grpId="0" animBg="1"/>
      <p:bldP spid="1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7-Point Star 2"/>
          <p:cNvSpPr/>
          <p:nvPr/>
        </p:nvSpPr>
        <p:spPr>
          <a:xfrm>
            <a:off x="1066800" y="609600"/>
            <a:ext cx="6934199" cy="1143000"/>
          </a:xfrm>
          <a:prstGeom prst="star7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838200"/>
            <a:ext cx="3810000" cy="914400"/>
          </a:xfrm>
        </p:spPr>
        <p:txBody>
          <a:bodyPr/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পূর্বজ্ঞান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যাঁচাই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3150" y="2743200"/>
            <a:ext cx="4327451" cy="3657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3000" y="2286000"/>
            <a:ext cx="4137879" cy="3962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228600"/>
            <a:ext cx="1447800" cy="16287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67600" y="304800"/>
            <a:ext cx="1447800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74080811"/>
      </p:ext>
    </p:extLst>
  </p:cSld>
  <p:clrMapOvr>
    <a:masterClrMapping/>
  </p:clrMapOvr>
  <p:transition spd="slow">
    <p:wip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776" y="381000"/>
            <a:ext cx="4162424" cy="2070100"/>
          </a:xfrm>
          <a:prstGeom prst="rect">
            <a:avLst/>
          </a:prstGeom>
        </p:spPr>
      </p:pic>
      <p:sp>
        <p:nvSpPr>
          <p:cNvPr id="8" name="Flowchart: Alternate Process 7"/>
          <p:cNvSpPr/>
          <p:nvPr/>
        </p:nvSpPr>
        <p:spPr>
          <a:xfrm>
            <a:off x="2209800" y="2590800"/>
            <a:ext cx="4648200" cy="1676400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667000" y="2743200"/>
            <a:ext cx="4114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endParaRPr lang="en-US" sz="40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0" y="2743200"/>
            <a:ext cx="45720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8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সম্ভাব্যতা</a:t>
            </a:r>
            <a:endParaRPr lang="en-US" sz="8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800" y="4378498"/>
            <a:ext cx="5638800" cy="24795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3000" y="311340"/>
            <a:ext cx="3581400" cy="213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7160582"/>
      </p:ext>
    </p:extLst>
  </p:cSld>
  <p:clrMapOvr>
    <a:masterClrMapping/>
  </p:clrMapOvr>
  <p:transition spd="slow">
    <p:wipe dir="r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/>
        </p:nvSpPr>
        <p:spPr>
          <a:xfrm>
            <a:off x="1752600" y="457200"/>
            <a:ext cx="5562600" cy="91440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n 2"/>
          <p:cNvSpPr/>
          <p:nvPr/>
        </p:nvSpPr>
        <p:spPr>
          <a:xfrm>
            <a:off x="533400" y="2133600"/>
            <a:ext cx="8229600" cy="4187952"/>
          </a:xfrm>
          <a:prstGeom prst="ca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33400"/>
            <a:ext cx="5562600" cy="914400"/>
          </a:xfrm>
        </p:spPr>
        <p:txBody>
          <a:bodyPr>
            <a:normAutofit fontScale="90000"/>
          </a:bodyPr>
          <a:lstStyle/>
          <a:p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3124200"/>
            <a:ext cx="8077200" cy="2590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bn-BD" sz="320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এ পাঠ শেষে শিক্ষার্থীরা</a:t>
            </a:r>
            <a:r>
              <a:rPr lang="bn-BD" sz="320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.........</a:t>
            </a:r>
            <a:endParaRPr lang="en-US" sz="3200" dirty="0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  <a:p>
            <a:pPr algn="l">
              <a:lnSpc>
                <a:spcPct val="100000"/>
              </a:lnSpc>
            </a:pPr>
            <a:endParaRPr lang="en-US" sz="1600" dirty="0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  <a:p>
            <a:pPr algn="l">
              <a:lnSpc>
                <a:spcPct val="100000"/>
              </a:lnSpc>
            </a:pPr>
            <a:r>
              <a:rPr lang="en-US" sz="320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  ০১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দৈব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পরীক্ষা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নমুনা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ক্ষেত্র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নমূণা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বিন্দু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l">
              <a:lnSpc>
                <a:spcPct val="100000"/>
              </a:lnSpc>
            </a:pPr>
            <a:r>
              <a:rPr lang="en-US" sz="320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  ০২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। Probability tree </a:t>
            </a:r>
            <a:r>
              <a:rPr lang="en-US" sz="3200" dirty="0" err="1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l">
              <a:lnSpc>
                <a:spcPct val="100000"/>
              </a:lnSpc>
            </a:pPr>
            <a:r>
              <a:rPr lang="en-US" sz="320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 ০৩৤ </a:t>
            </a:r>
            <a:r>
              <a:rPr lang="en-US" sz="3200" dirty="0" err="1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ছক্কার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সমস্যার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228600"/>
            <a:ext cx="1447800" cy="16287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67600" y="304800"/>
            <a:ext cx="1447800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1536472"/>
      </p:ext>
    </p:extLst>
  </p:cSld>
  <p:clrMapOvr>
    <a:masterClrMapping/>
  </p:clrMapOvr>
  <p:transition spd="slow">
    <p:wheel spokes="1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28600" y="3962400"/>
            <a:ext cx="8610600" cy="23083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500" dirty="0" smtClean="0">
                <a:latin typeface="NikoshBAN" pitchFamily="2" charset="0"/>
                <a:cs typeface="NikoshBAN" pitchFamily="2" charset="0"/>
              </a:rPr>
              <a:t>           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ছক্কা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নিক্ষেপ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সম্ভাব্য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মুদ্রায়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হেড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ছক্কায়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পুক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নিশ্চিত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এটাই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দৈব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পরীক্ষা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৤</a:t>
            </a:r>
            <a:endParaRPr lang="en-US" sz="3600" dirty="0"/>
          </a:p>
        </p:txBody>
      </p:sp>
      <p:sp>
        <p:nvSpPr>
          <p:cNvPr id="4" name="Round Diagonal Corner Rectangle 3"/>
          <p:cNvSpPr/>
          <p:nvPr/>
        </p:nvSpPr>
        <p:spPr>
          <a:xfrm>
            <a:off x="2057400" y="457200"/>
            <a:ext cx="5029200" cy="91440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48000" y="457200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দৈব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পরীক্ষা</a:t>
            </a:r>
            <a:endParaRPr lang="en-US" sz="5400" b="1" dirty="0"/>
          </a:p>
        </p:txBody>
      </p:sp>
      <p:pic>
        <p:nvPicPr>
          <p:cNvPr id="8" name="Picture 7" descr="মুদ্রা 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936750" cy="1919223"/>
          </a:xfrm>
          <a:prstGeom prst="rect">
            <a:avLst/>
          </a:prstGeom>
        </p:spPr>
      </p:pic>
      <p:pic>
        <p:nvPicPr>
          <p:cNvPr id="9" name="Picture 8" descr="মুদ্রা ০১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4206" y="0"/>
            <a:ext cx="1939794" cy="1905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" y="1981200"/>
            <a:ext cx="8686800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পরীক্ষার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সম্ভাব্য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পরীক্ষাটিতে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নিশ্চিত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দৈব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পরীক্ষা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3974573"/>
            <a:ext cx="1516762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উদাহরণঃ</a:t>
            </a:r>
            <a:endParaRPr lang="en-US" sz="3600" dirty="0"/>
          </a:p>
        </p:txBody>
      </p:sp>
    </p:spTree>
  </p:cSld>
  <p:clrMapOvr>
    <a:masterClrMapping/>
  </p:clrMapOvr>
  <p:transition spd="slow">
    <p:wipe dir="d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  <p:bldP spid="7" grpId="0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2133600" y="457200"/>
            <a:ext cx="5029200" cy="914400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38400" y="525959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নমুনাক্ষত্র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নমুনা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বিন্দু</a:t>
            </a:r>
            <a:endParaRPr lang="en-US" sz="4400" b="1" dirty="0"/>
          </a:p>
        </p:txBody>
      </p:sp>
      <p:pic>
        <p:nvPicPr>
          <p:cNvPr id="6" name="Picture 5" descr="classic_bouquet_of_roses_and_astroemeri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600200" cy="1899973"/>
          </a:xfrm>
          <a:prstGeom prst="rect">
            <a:avLst/>
          </a:prstGeom>
        </p:spPr>
      </p:pic>
      <p:pic>
        <p:nvPicPr>
          <p:cNvPr id="7" name="Picture 6" descr="classic_bouquet_of_roses_and_astroemeri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3744" y="0"/>
            <a:ext cx="1540256" cy="1828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5800" y="2057400"/>
            <a:ext cx="8153400" cy="49244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দৈব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পরীক্ষার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সম্ভাব্য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সেটকে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নমুনাক্ষেত্র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৤ </a:t>
            </a:r>
            <a:endParaRPr lang="en-US" sz="2600" dirty="0"/>
          </a:p>
        </p:txBody>
      </p:sp>
      <p:sp>
        <p:nvSpPr>
          <p:cNvPr id="9" name="TextBox 8"/>
          <p:cNvSpPr txBox="1"/>
          <p:nvPr/>
        </p:nvSpPr>
        <p:spPr>
          <a:xfrm>
            <a:off x="685800" y="3048000"/>
            <a:ext cx="8153400" cy="169277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নিক্ষেপ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সম্ভাব্য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যথাঃ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হেড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(H) ও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টেল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(T)৤ S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ফলাফলের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সেটকে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সূচিত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, S= {H, T}৤</a:t>
            </a:r>
          </a:p>
          <a:p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সুতরাং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নমুনাক্ষেত্র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, S= {H, T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}</a:t>
            </a:r>
          </a:p>
          <a:p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দুইবার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নিক্ষেপ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নমুনা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ক্ষেত্র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, S= {HH, HT, TH, TT} </a:t>
            </a:r>
            <a:endParaRPr lang="en-US" sz="26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685800" y="5108138"/>
            <a:ext cx="8153400" cy="129266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নমুনাক্ষেত্রের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উপাদনকে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ফলাফলের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নমুনা</a:t>
            </a:r>
            <a:r>
              <a:rPr lang="en-US" sz="2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বিন্দু</a:t>
            </a:r>
            <a:r>
              <a:rPr lang="en-US" sz="2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৤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একবার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নিক্ষেপ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নমুনা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ক্ষেত্র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S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= {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H, T}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H  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ও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T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প্রত্যেকেই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নমুনা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বিন্দু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৤</a:t>
            </a:r>
            <a:endParaRPr lang="en-US" sz="2000" dirty="0"/>
          </a:p>
        </p:txBody>
      </p:sp>
    </p:spTree>
  </p:cSld>
  <p:clrMapOvr>
    <a:masterClrMapping/>
  </p:clrMapOvr>
  <p:transition spd="slow">
    <p:pull dir="d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9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2057400" y="304800"/>
            <a:ext cx="5029200" cy="914400"/>
          </a:xfrm>
          <a:prstGeom prst="round2Diag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62200" y="435114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Probability tree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6" name="Picture 5" descr="Imagination-Blooms-D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"/>
            <a:ext cx="1447800" cy="1664138"/>
          </a:xfrm>
          <a:prstGeom prst="rect">
            <a:avLst/>
          </a:prstGeom>
        </p:spPr>
      </p:pic>
      <p:pic>
        <p:nvPicPr>
          <p:cNvPr id="7" name="Picture 6" descr="Imagination-Blooms-D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91400" y="1"/>
            <a:ext cx="1392174" cy="16001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16004" y="2286000"/>
            <a:ext cx="1641796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পিঠ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24525" y="1676400"/>
            <a:ext cx="7128875" cy="49244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তিনবার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নিক্ষেপের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Probability tree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নিম্নে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হলো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58604" y="3048000"/>
            <a:ext cx="1762021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পিঠ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81779" y="3048000"/>
            <a:ext cx="1762021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পিঠ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4262735"/>
            <a:ext cx="172835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তৃতীয়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পিঠ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90800" y="4262735"/>
            <a:ext cx="172835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তৃতীয়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পিঠ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00600" y="4262735"/>
            <a:ext cx="172835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তৃতীয়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পিঠ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8000" y="4262735"/>
            <a:ext cx="172835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তৃতীয়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পিঠ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8" name="Straight Arrow Connector 17"/>
          <p:cNvCxnSpPr>
            <a:stCxn id="8" idx="1"/>
            <a:endCxn id="10" idx="0"/>
          </p:cNvCxnSpPr>
          <p:nvPr/>
        </p:nvCxnSpPr>
        <p:spPr>
          <a:xfrm rot="10800000" flipV="1">
            <a:off x="2439616" y="2516832"/>
            <a:ext cx="1176389" cy="53116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0" idx="2"/>
            <a:endCxn id="12" idx="0"/>
          </p:cNvCxnSpPr>
          <p:nvPr/>
        </p:nvCxnSpPr>
        <p:spPr>
          <a:xfrm rot="5400000">
            <a:off x="1465862" y="3288982"/>
            <a:ext cx="753070" cy="119443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1" idx="2"/>
            <a:endCxn id="15" idx="0"/>
          </p:cNvCxnSpPr>
          <p:nvPr/>
        </p:nvCxnSpPr>
        <p:spPr>
          <a:xfrm rot="5400000">
            <a:off x="5787250" y="3387195"/>
            <a:ext cx="753070" cy="99801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8" idx="3"/>
            <a:endCxn id="11" idx="0"/>
          </p:cNvCxnSpPr>
          <p:nvPr/>
        </p:nvCxnSpPr>
        <p:spPr>
          <a:xfrm>
            <a:off x="5257800" y="2516833"/>
            <a:ext cx="1404990" cy="53116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1" idx="2"/>
            <a:endCxn id="16" idx="0"/>
          </p:cNvCxnSpPr>
          <p:nvPr/>
        </p:nvCxnSpPr>
        <p:spPr>
          <a:xfrm rot="16200000" flipH="1">
            <a:off x="6815949" y="3356505"/>
            <a:ext cx="753070" cy="105938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0" idx="2"/>
            <a:endCxn id="14" idx="0"/>
          </p:cNvCxnSpPr>
          <p:nvPr/>
        </p:nvCxnSpPr>
        <p:spPr>
          <a:xfrm rot="16200000" flipH="1">
            <a:off x="2570762" y="3378518"/>
            <a:ext cx="753070" cy="10153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667000" y="2286000"/>
            <a:ext cx="42511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H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172200" y="2362200"/>
            <a:ext cx="391454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T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90600" y="3581400"/>
            <a:ext cx="42511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H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486400" y="3581400"/>
            <a:ext cx="42511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H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429000" y="3581400"/>
            <a:ext cx="391454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T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543800" y="3581400"/>
            <a:ext cx="391454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T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81000" y="4953000"/>
            <a:ext cx="42511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H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742146" y="4953000"/>
            <a:ext cx="391454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T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962400" y="4953000"/>
            <a:ext cx="391454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T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096000" y="4953000"/>
            <a:ext cx="391454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T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229600" y="4948535"/>
            <a:ext cx="391454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T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622884" y="4953000"/>
            <a:ext cx="42511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H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800600" y="4953000"/>
            <a:ext cx="42511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H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858000" y="4948535"/>
            <a:ext cx="42511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H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0" name="Straight Arrow Connector 49"/>
          <p:cNvCxnSpPr>
            <a:stCxn id="12" idx="2"/>
            <a:endCxn id="42" idx="3"/>
          </p:cNvCxnSpPr>
          <p:nvPr/>
        </p:nvCxnSpPr>
        <p:spPr>
          <a:xfrm rot="5400000">
            <a:off x="795932" y="4734585"/>
            <a:ext cx="459433" cy="4390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14" idx="2"/>
            <a:endCxn id="47" idx="3"/>
          </p:cNvCxnSpPr>
          <p:nvPr/>
        </p:nvCxnSpPr>
        <p:spPr>
          <a:xfrm rot="5400000">
            <a:off x="3021774" y="4750627"/>
            <a:ext cx="459433" cy="40697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5" idx="2"/>
            <a:endCxn id="48" idx="3"/>
          </p:cNvCxnSpPr>
          <p:nvPr/>
        </p:nvCxnSpPr>
        <p:spPr>
          <a:xfrm rot="5400000">
            <a:off x="5215532" y="4734585"/>
            <a:ext cx="459433" cy="4390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16" idx="2"/>
            <a:endCxn id="49" idx="3"/>
          </p:cNvCxnSpPr>
          <p:nvPr/>
        </p:nvCxnSpPr>
        <p:spPr>
          <a:xfrm rot="5400000">
            <a:off x="7275164" y="4732353"/>
            <a:ext cx="454968" cy="4390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12" idx="2"/>
            <a:endCxn id="43" idx="1"/>
          </p:cNvCxnSpPr>
          <p:nvPr/>
        </p:nvCxnSpPr>
        <p:spPr>
          <a:xfrm rot="16200000" flipH="1">
            <a:off x="1263946" y="4705632"/>
            <a:ext cx="459433" cy="49696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14" idx="2"/>
            <a:endCxn id="44" idx="1"/>
          </p:cNvCxnSpPr>
          <p:nvPr/>
        </p:nvCxnSpPr>
        <p:spPr>
          <a:xfrm rot="16200000" flipH="1">
            <a:off x="3478973" y="4700405"/>
            <a:ext cx="459433" cy="50742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15" idx="2"/>
            <a:endCxn id="45" idx="1"/>
          </p:cNvCxnSpPr>
          <p:nvPr/>
        </p:nvCxnSpPr>
        <p:spPr>
          <a:xfrm rot="16200000" flipH="1">
            <a:off x="5650673" y="4738505"/>
            <a:ext cx="459433" cy="43122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16" idx="2"/>
            <a:endCxn id="46" idx="1"/>
          </p:cNvCxnSpPr>
          <p:nvPr/>
        </p:nvCxnSpPr>
        <p:spPr>
          <a:xfrm rot="16200000" flipH="1">
            <a:off x="7748405" y="4698173"/>
            <a:ext cx="454968" cy="50742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609600" y="5943600"/>
            <a:ext cx="8145178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নমুনা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ক্ষেত্র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S= {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HHH, HHT, HTH, HTT, THH, THT, TTH, TTT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}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edg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7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1463</TotalTime>
  <Words>621</Words>
  <Application>Microsoft Office PowerPoint</Application>
  <PresentationFormat>On-screen Show (4:3)</PresentationFormat>
  <Paragraphs>663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শুভেচ্ছা </vt:lpstr>
      <vt:lpstr>শিক্ষক পরিচিতি</vt:lpstr>
      <vt:lpstr>পাঠ পরিচিতি</vt:lpstr>
      <vt:lpstr>পূর্বজ্ঞান যাঁচাই</vt:lpstr>
      <vt:lpstr>Slide 5</vt:lpstr>
      <vt:lpstr>শিখনফল</vt:lpstr>
      <vt:lpstr>Slide 7</vt:lpstr>
      <vt:lpstr>Slide 8</vt:lpstr>
      <vt:lpstr>Slide 9</vt:lpstr>
      <vt:lpstr>Slide 10</vt:lpstr>
      <vt:lpstr>Slide 11</vt:lpstr>
      <vt:lpstr>Slide 12</vt:lpstr>
      <vt:lpstr>সারাংশ</vt:lpstr>
      <vt:lpstr>মূল্যায়ন</vt:lpstr>
      <vt:lpstr>বাড়ীর কাজ</vt:lpstr>
      <vt:lpstr>ধন্যবাদ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masud</dc:creator>
  <cp:lastModifiedBy>user 1</cp:lastModifiedBy>
  <cp:revision>86</cp:revision>
  <dcterms:created xsi:type="dcterms:W3CDTF">2006-08-16T00:00:00Z</dcterms:created>
  <dcterms:modified xsi:type="dcterms:W3CDTF">2020-06-04T15:49:48Z</dcterms:modified>
</cp:coreProperties>
</file>