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2058-D547-454A-BB86-3D13CF78DD1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07ED-03C5-4503-B97E-50C915E2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507ED-03C5-4503-B97E-50C915E29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62663D6-D9E2-4638-A82F-A38B082E9A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3FCE52-900D-4F20-A039-408334A140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76200"/>
            <a:ext cx="11830051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6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990599" y="179140"/>
            <a:ext cx="109347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i="1" dirty="0" smtClean="0">
                <a:solidFill>
                  <a:srgbClr val="FF0000"/>
                </a:solidFill>
              </a:rPr>
              <a:t>মাল্টিমিডিয়া ক্লাসে সবাইকে স্বাগতম </a:t>
            </a:r>
            <a:endParaRPr lang="en-US" sz="54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8" y="949303"/>
            <a:ext cx="10945871" cy="55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4422" y="0"/>
            <a:ext cx="11830051" cy="6858000"/>
          </a:xfrm>
          <a:prstGeom prst="roundRect">
            <a:avLst>
              <a:gd name="adj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্ত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dirty="0" smtClean="0"/>
              <a:t>  </a:t>
            </a:r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। প্রাচীন বাংলার ক্ষুদ্র ক্ষুদ্র অঞ্চলকে কি বলা হয়?</a:t>
            </a:r>
          </a:p>
          <a:p>
            <a:pPr algn="ctr"/>
            <a:endParaRPr lang="bn-IN" sz="2400" dirty="0" smtClean="0">
              <a:solidFill>
                <a:srgbClr val="002060"/>
              </a:solidFill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(ক) অঞ্চল      (ক)  এলাকা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(গ) জনপদ       (ঘ) রাজ্য </a:t>
            </a:r>
          </a:p>
          <a:p>
            <a:pPr algn="ctr"/>
            <a:endParaRPr lang="bn-IN" sz="2400" dirty="0" smtClean="0">
              <a:solidFill>
                <a:srgbClr val="002060"/>
              </a:solidFill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২। পুণ্ড্রনগর কোন জেলায় অবস্থিত?</a:t>
            </a:r>
          </a:p>
          <a:p>
            <a:pPr algn="ctr"/>
            <a:endParaRPr lang="bn-IN" sz="2400" dirty="0" smtClean="0">
              <a:solidFill>
                <a:srgbClr val="002060"/>
              </a:solidFill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(ক) দিনাজপুর     (খ) বগুড়া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(গ) রাজশাহী     (ঘ) নওগাঁ </a:t>
            </a:r>
          </a:p>
          <a:p>
            <a:pPr algn="ctr"/>
            <a:endParaRPr lang="bn-IN" sz="2400" dirty="0" smtClean="0">
              <a:solidFill>
                <a:srgbClr val="002060"/>
              </a:solidFill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৩। কুমিল্লা অঞ্চলের প্রাচীন নাম কী?</a:t>
            </a:r>
          </a:p>
          <a:p>
            <a:pPr algn="ctr"/>
            <a:endParaRPr lang="bn-IN" sz="2400" dirty="0" smtClean="0">
              <a:solidFill>
                <a:srgbClr val="002060"/>
              </a:solidFill>
            </a:endParaRP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(ক) সমতট     (খ) গৌড় 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(গ) হরিকেল    (ঘ) বঙ্গ </a:t>
            </a:r>
            <a:r>
              <a:rPr lang="bn-IN" dirty="0" smtClean="0">
                <a:solidFill>
                  <a:srgbClr val="002060"/>
                </a:solidFill>
              </a:rPr>
              <a:t>  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Explosion 2 5"/>
          <p:cNvSpPr/>
          <p:nvPr/>
        </p:nvSpPr>
        <p:spPr>
          <a:xfrm>
            <a:off x="2641600" y="-46647"/>
            <a:ext cx="6536266" cy="17833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মূল্যায়ন</a:t>
            </a:r>
            <a:endParaRPr lang="en-US" sz="4800" dirty="0"/>
          </a:p>
        </p:txBody>
      </p:sp>
      <p:sp>
        <p:nvSpPr>
          <p:cNvPr id="65" name="Flowchart: Connector 64"/>
          <p:cNvSpPr/>
          <p:nvPr/>
        </p:nvSpPr>
        <p:spPr>
          <a:xfrm>
            <a:off x="4775198" y="2945647"/>
            <a:ext cx="364067" cy="38267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6832599" y="4372420"/>
            <a:ext cx="372533" cy="39016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4889486" y="6170494"/>
            <a:ext cx="347141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3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5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76200"/>
            <a:ext cx="11830051" cy="6858000"/>
          </a:xfrm>
          <a:prstGeom prst="roundRect">
            <a:avLst>
              <a:gd name="adj" fmla="val 2223"/>
            </a:avLst>
          </a:prstGeom>
          <a:solidFill>
            <a:schemeClr val="accent5">
              <a:lumMod val="60000"/>
              <a:lumOff val="4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26" y="212372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210733" y="4356164"/>
            <a:ext cx="10816168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সবচেয়ে উন্নত জনপদের বর্ণনা লিখে আনবে।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9" y="209552"/>
            <a:ext cx="11005012" cy="339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8668" y="2951220"/>
            <a:ext cx="67733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</a:rPr>
              <a:t>বাড়ির কাজ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6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846945" y="1"/>
            <a:ext cx="1134505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" y="0"/>
            <a:ext cx="115287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7238" y="4911316"/>
            <a:ext cx="9220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ক্লাসে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সহযোগিতায়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4400" dirty="0" smtClean="0">
                <a:solidFill>
                  <a:srgbClr val="FFFF00"/>
                </a:solidFill>
              </a:rPr>
              <a:t> 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89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6139" y="0"/>
            <a:ext cx="11241491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552815" y="2621919"/>
            <a:ext cx="6513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লিটন কুমার প্রামানিক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বিবিএ,এমবিএ এবং বিএড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সড়কের বাজার উচ্চ বিদ্যালয়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মোবাইল-০১৭৬৩২৪৬৮৯৮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5141" y="2425439"/>
            <a:ext cx="4284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</a:p>
          <a:p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  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544252"/>
            <a:ext cx="2091268" cy="1986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0"/>
            <a:ext cx="2921001" cy="1544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1600" y="0"/>
            <a:ext cx="8280400" cy="9803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F0"/>
                </a:solidFill>
              </a:rPr>
              <a:t>পরিচিতি 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973636"/>
            <a:ext cx="499533" cy="58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0053" y="0"/>
            <a:ext cx="11421948" cy="67818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58883" y="-33867"/>
            <a:ext cx="11395278" cy="6858000"/>
          </a:xfrm>
          <a:prstGeom prst="roundRect">
            <a:avLst>
              <a:gd name="adj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934681" y="0"/>
            <a:ext cx="4467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067" y="3957366"/>
            <a:ext cx="210210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3" y="697164"/>
            <a:ext cx="3687108" cy="332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TextBox 78"/>
          <p:cNvSpPr txBox="1"/>
          <p:nvPr/>
        </p:nvSpPr>
        <p:spPr>
          <a:xfrm>
            <a:off x="7869838" y="7390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29" y="350945"/>
            <a:ext cx="3706683" cy="3322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929595" y="3663173"/>
            <a:ext cx="1975809" cy="4868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চন্দ্রদ্বীপ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95173" y="3561872"/>
            <a:ext cx="2503359" cy="4629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কর্ণসুবর্ণ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3" y="149539"/>
            <a:ext cx="3724680" cy="3294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3" name="Group 82"/>
          <p:cNvGrpSpPr/>
          <p:nvPr/>
        </p:nvGrpSpPr>
        <p:grpSpPr>
          <a:xfrm>
            <a:off x="6813308" y="2777584"/>
            <a:ext cx="5092096" cy="4046549"/>
            <a:chOff x="6662788" y="2018732"/>
            <a:chExt cx="4712127" cy="3744598"/>
          </a:xfrm>
        </p:grpSpPr>
        <p:sp>
          <p:nvSpPr>
            <p:cNvPr id="81" name="Rectangle 80"/>
            <p:cNvSpPr/>
            <p:nvPr/>
          </p:nvSpPr>
          <p:spPr>
            <a:xfrm>
              <a:off x="6662788" y="5256691"/>
              <a:ext cx="4712127" cy="5066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গৌড় অধিপতি রাজা শশাংক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78" b="94583" l="59141" r="99375">
                          <a14:foregroundMark x1="70938" y1="8611" x2="75859" y2="4722"/>
                          <a14:foregroundMark x1="81250" y1="2778" x2="85859" y2="6250"/>
                          <a14:foregroundMark x1="96875" y1="26667" x2="96875" y2="26667"/>
                          <a14:foregroundMark x1="99375" y1="41806" x2="99375" y2="41806"/>
                          <a14:foregroundMark x1="96719" y1="79167" x2="96719" y2="79167"/>
                          <a14:foregroundMark x1="86563" y1="92917" x2="86563" y2="92917"/>
                          <a14:foregroundMark x1="96094" y1="94722" x2="96094" y2="94722"/>
                          <a14:foregroundMark x1="59141" y1="42500" x2="59141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0"/>
            <a:stretch/>
          </p:blipFill>
          <p:spPr>
            <a:xfrm>
              <a:off x="7043241" y="2018732"/>
              <a:ext cx="2536347" cy="33585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0687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1" y="0"/>
            <a:ext cx="11796941" cy="7235859"/>
          </a:xfrm>
          <a:prstGeom prst="roundRect">
            <a:avLst>
              <a:gd name="adj" fmla="val 222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7931" y="4112208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2526" y="4554397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2052408" y="5717258"/>
            <a:ext cx="971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জনপদ </a:t>
            </a:r>
            <a:endParaRPr lang="en-US" sz="9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9867" y="0"/>
            <a:ext cx="12420600" cy="816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আজকের পাঠ শিরোনাম... 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79" y="583951"/>
            <a:ext cx="8758923" cy="74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00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76200"/>
            <a:ext cx="11830051" cy="6858000"/>
          </a:xfrm>
          <a:prstGeom prst="roundRect">
            <a:avLst>
              <a:gd name="adj" fmla="val 2223"/>
            </a:avLst>
          </a:prstGeom>
          <a:solidFill>
            <a:schemeClr val="bg2">
              <a:lumMod val="10000"/>
              <a:alpha val="76078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2463" y="230269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234527" y="3592752"/>
            <a:ext cx="10625312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প্রাচীন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জনপদ গুলোর  বর্ণনা করতে পারব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জনপদ গুলোর গুরুত্ব ব্যাখ্যা করতে পারব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ইতিহাস সম্পর্কে ধারনা লাভে জনপদ গুলোর গুরুত্ব জানতে আগ্রহী হব।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990599" y="230269"/>
            <a:ext cx="10968039" cy="105577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</a:rPr>
              <a:t>এই পাঠ শেষেশিক্ষার্থীরা .....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139762"/>
            <a:ext cx="5452533" cy="11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59267"/>
            <a:ext cx="11830051" cy="6858000"/>
          </a:xfrm>
          <a:prstGeom prst="roundRect">
            <a:avLst>
              <a:gd name="adj" fmla="val 2223"/>
            </a:avLst>
          </a:prstGeom>
          <a:solidFill>
            <a:srgbClr val="00206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1217694" y="1136773"/>
            <a:ext cx="1978701" cy="673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201964" y="1954755"/>
            <a:ext cx="1978701" cy="6736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পূন্ড্র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221023" y="5513030"/>
            <a:ext cx="1978701" cy="67369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হরিকেল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173500" y="2839932"/>
            <a:ext cx="1978701" cy="6736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গৌঢ়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165402" y="3710997"/>
            <a:ext cx="1978701" cy="67369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67988" y="4550762"/>
            <a:ext cx="1978701" cy="67369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3196395" y="1433397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9081231" y="1136773"/>
            <a:ext cx="2520220" cy="66011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বগুড়া,দিনাজপুর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081231" y="1948903"/>
            <a:ext cx="2520220" cy="66011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রংপুর, রাজশাহী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196395" y="2251367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9091107" y="2790463"/>
            <a:ext cx="2520220" cy="660110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মুর্শিদাবাদ, মালদহ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196395" y="3109359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196395" y="3967351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196395" y="4825343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196395" y="5683335"/>
            <a:ext cx="5827685" cy="40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9049943" y="3632023"/>
            <a:ext cx="2520220" cy="66011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ফরিদপুর, বাখেরগঞ্জ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9008779" y="4473583"/>
            <a:ext cx="2520220" cy="660110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8967615" y="5315143"/>
            <a:ext cx="2520220" cy="660110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সিলেট, চট্রগ্রাম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5501" y="0"/>
            <a:ext cx="10442334" cy="54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dirty="0" smtClean="0"/>
              <a:t>এসো প্রচীন জনপদ এবং সেগুলোর বর্তমান অঞ্চল দেখি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372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76200"/>
            <a:ext cx="11830051" cy="6858000"/>
          </a:xfrm>
          <a:prstGeom prst="roundRect">
            <a:avLst>
              <a:gd name="adj" fmla="val 2223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46138" y="322439"/>
            <a:ext cx="11306175" cy="6267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r="29043"/>
          <a:stretch/>
        </p:blipFill>
        <p:spPr>
          <a:xfrm>
            <a:off x="7315200" y="1445832"/>
            <a:ext cx="3072984" cy="3016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97" y="1440158"/>
            <a:ext cx="3055235" cy="3028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2178" y="376605"/>
            <a:ext cx="826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ভাগে বিভক্ত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155" y="4584246"/>
            <a:ext cx="1031229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উত্তরে রয়েছে বিশাল হিমালয় পর্বতমালা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দক্ষিনে বঙ্গোপসাগরের বিশাল নীল জলরাশি, দক্ষিন-পূর্বে মিয়ানমার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দেশটির বাকি সীমারেখা ঘিরে রেখেছে ভারত।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6146799" y="1409064"/>
            <a:ext cx="1168401" cy="3175182"/>
          </a:xfrm>
          <a:prstGeom prst="curvedRightArrow">
            <a:avLst>
              <a:gd name="adj1" fmla="val 25000"/>
              <a:gd name="adj2" fmla="val 50000"/>
              <a:gd name="adj3" fmla="val 23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urved Left Arrow 64"/>
          <p:cNvSpPr/>
          <p:nvPr/>
        </p:nvSpPr>
        <p:spPr>
          <a:xfrm>
            <a:off x="5140532" y="1440158"/>
            <a:ext cx="1023200" cy="31885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76200"/>
            <a:ext cx="11830051" cy="6858000"/>
          </a:xfrm>
          <a:prstGeom prst="roundRect">
            <a:avLst>
              <a:gd name="adj" fmla="val 2223"/>
            </a:avLst>
          </a:prstGeom>
          <a:solidFill>
            <a:srgbClr val="C000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173" y="229309"/>
            <a:ext cx="11306175" cy="626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r="49204" b="78826"/>
          <a:stretch/>
        </p:blipFill>
        <p:spPr>
          <a:xfrm>
            <a:off x="5488836" y="1589578"/>
            <a:ext cx="1499017" cy="107902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8" t="18619" r="10832" b="16077"/>
          <a:stretch/>
        </p:blipFill>
        <p:spPr>
          <a:xfrm>
            <a:off x="6960827" y="1589578"/>
            <a:ext cx="884420" cy="332781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8" t="36272" r="41493" b="28134"/>
          <a:stretch/>
        </p:blipFill>
        <p:spPr>
          <a:xfrm>
            <a:off x="5860786" y="2634051"/>
            <a:ext cx="1124263" cy="181381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20292" r="67339" b="59411"/>
          <a:stretch/>
        </p:blipFill>
        <p:spPr>
          <a:xfrm>
            <a:off x="5133492" y="2798309"/>
            <a:ext cx="689549" cy="1034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376" y="5452772"/>
            <a:ext cx="10278777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বিভিন্ন অংশ তখন ছোট ছোট অঞ্চলে বিভক্ত ছিল। বাংলার এ অঞ্চল গুলোকে তখন সমষ্টিগত ভাবে নাম দেওয়া হয় জনপদ।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539182" y="173052"/>
            <a:ext cx="6040063" cy="1892815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3653" y="3037600"/>
            <a:ext cx="461794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ছোট বিভক্ত অঞ্চলকে কী বলা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Curved Up Arrow 77"/>
          <p:cNvSpPr/>
          <p:nvPr/>
        </p:nvSpPr>
        <p:spPr>
          <a:xfrm>
            <a:off x="5133492" y="3423061"/>
            <a:ext cx="4883697" cy="1629710"/>
          </a:xfrm>
          <a:prstGeom prst="curved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976633" y="2813427"/>
            <a:ext cx="1205225" cy="5847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8" y="188683"/>
            <a:ext cx="2548583" cy="12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6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25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1632 L -0.23789 0.1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1" y="-76200"/>
            <a:ext cx="11772900" cy="6858000"/>
          </a:xfrm>
          <a:prstGeom prst="roundRect">
            <a:avLst>
              <a:gd name="adj" fmla="val 2223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1949" y="-76200"/>
            <a:ext cx="11830051" cy="6858000"/>
          </a:xfrm>
          <a:prstGeom prst="roundRect">
            <a:avLst>
              <a:gd name="adj" fmla="val 2223"/>
            </a:avLst>
          </a:prstGeom>
          <a:solidFill>
            <a:srgbClr val="7030A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931" y="876302"/>
            <a:ext cx="912668" cy="208189"/>
            <a:chOff x="-95250" y="948418"/>
            <a:chExt cx="1181100" cy="269421"/>
          </a:xfrm>
        </p:grpSpPr>
        <p:sp>
          <p:nvSpPr>
            <p:cNvPr id="5" name="Flowchart: Connector 4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301" y="1336064"/>
            <a:ext cx="912668" cy="208189"/>
            <a:chOff x="-95250" y="948418"/>
            <a:chExt cx="1181100" cy="269421"/>
          </a:xfrm>
        </p:grpSpPr>
        <p:sp>
          <p:nvSpPr>
            <p:cNvPr id="16" name="Flowchart: Connector 1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18" name="Flowchart: Terminator 1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3381" y="1796884"/>
            <a:ext cx="912668" cy="208189"/>
            <a:chOff x="-95250" y="948418"/>
            <a:chExt cx="1181100" cy="269421"/>
          </a:xfrm>
        </p:grpSpPr>
        <p:sp>
          <p:nvSpPr>
            <p:cNvPr id="21" name="Flowchart: Connector 2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3" name="Flowchart: Terminator 2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7841" y="2255105"/>
            <a:ext cx="912668" cy="208189"/>
            <a:chOff x="-95250" y="948418"/>
            <a:chExt cx="1181100" cy="269421"/>
          </a:xfrm>
        </p:grpSpPr>
        <p:sp>
          <p:nvSpPr>
            <p:cNvPr id="26" name="Flowchart: Connector 2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28" name="Flowchart: Terminator 2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501" y="2753965"/>
            <a:ext cx="912668" cy="208189"/>
            <a:chOff x="-95250" y="948418"/>
            <a:chExt cx="1181100" cy="269421"/>
          </a:xfrm>
        </p:grpSpPr>
        <p:sp>
          <p:nvSpPr>
            <p:cNvPr id="31" name="Flowchart: Connector 3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3" name="Flowchart: Terminator 3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011" y="3174164"/>
            <a:ext cx="912668" cy="208189"/>
            <a:chOff x="-95250" y="948418"/>
            <a:chExt cx="1181100" cy="269421"/>
          </a:xfrm>
        </p:grpSpPr>
        <p:sp>
          <p:nvSpPr>
            <p:cNvPr id="36" name="Flowchart: Connector 3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3471" y="3673024"/>
            <a:ext cx="912668" cy="208189"/>
            <a:chOff x="-95250" y="948418"/>
            <a:chExt cx="1181100" cy="269421"/>
          </a:xfrm>
        </p:grpSpPr>
        <p:sp>
          <p:nvSpPr>
            <p:cNvPr id="41" name="Flowchart: Connector 4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3" name="Flowchart: Terminator 4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91" y="4077061"/>
            <a:ext cx="912668" cy="208189"/>
            <a:chOff x="-95250" y="948418"/>
            <a:chExt cx="1181100" cy="269421"/>
          </a:xfrm>
        </p:grpSpPr>
        <p:sp>
          <p:nvSpPr>
            <p:cNvPr id="46" name="Flowchart: Connector 4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48" name="Flowchart: Terminator 4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131" y="4592251"/>
            <a:ext cx="912668" cy="208189"/>
            <a:chOff x="-95250" y="948418"/>
            <a:chExt cx="1181100" cy="269421"/>
          </a:xfrm>
        </p:grpSpPr>
        <p:sp>
          <p:nvSpPr>
            <p:cNvPr id="51" name="Flowchart: Connector 5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3" name="Flowchart: Terminator 5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621" y="5016271"/>
            <a:ext cx="912668" cy="208189"/>
            <a:chOff x="-95250" y="948418"/>
            <a:chExt cx="1181100" cy="269421"/>
          </a:xfrm>
        </p:grpSpPr>
        <p:sp>
          <p:nvSpPr>
            <p:cNvPr id="56" name="Flowchart: Connector 55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58" name="Flowchart: Terminator 57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761" y="5546922"/>
            <a:ext cx="912668" cy="208189"/>
            <a:chOff x="-95250" y="948418"/>
            <a:chExt cx="1181100" cy="269421"/>
          </a:xfrm>
        </p:grpSpPr>
        <p:sp>
          <p:nvSpPr>
            <p:cNvPr id="61" name="Flowchart: Connector 60"/>
            <p:cNvSpPr/>
            <p:nvPr/>
          </p:nvSpPr>
          <p:spPr>
            <a:xfrm>
              <a:off x="742950" y="948418"/>
              <a:ext cx="342900" cy="269421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-95250" y="948418"/>
              <a:ext cx="914400" cy="220435"/>
              <a:chOff x="2057400" y="2876550"/>
              <a:chExt cx="1200150" cy="266700"/>
            </a:xfrm>
          </p:grpSpPr>
          <p:sp>
            <p:nvSpPr>
              <p:cNvPr id="63" name="Flowchart: Terminator 62"/>
              <p:cNvSpPr/>
              <p:nvPr/>
            </p:nvSpPr>
            <p:spPr>
              <a:xfrm>
                <a:off x="2057400" y="28765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/>
              <p:cNvSpPr/>
              <p:nvPr/>
            </p:nvSpPr>
            <p:spPr>
              <a:xfrm>
                <a:off x="2057400" y="3028950"/>
                <a:ext cx="1200150" cy="114300"/>
              </a:xfrm>
              <a:prstGeom prst="flowChartTerminator">
                <a:avLst/>
              </a:prstGeom>
              <a:gradFill flip="none" rotWithShape="1">
                <a:gsLst>
                  <a:gs pos="54890">
                    <a:schemeClr val="tx1">
                      <a:lumMod val="95000"/>
                      <a:lumOff val="5000"/>
                    </a:schemeClr>
                  </a:gs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8" y="1642281"/>
            <a:ext cx="8576732" cy="2238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76164" y="4247395"/>
            <a:ext cx="10259291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 যে কোন চারটি জনপদের নাম ও সেগুলোর অবস্থান বর্ণনা কর।  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96441"/>
            <a:ext cx="1727200" cy="1274525"/>
          </a:xfrm>
          <a:prstGeom prst="rect">
            <a:avLst/>
          </a:prstGeom>
        </p:spPr>
      </p:pic>
      <p:sp>
        <p:nvSpPr>
          <p:cNvPr id="65" name="Horizontal Scroll 64"/>
          <p:cNvSpPr/>
          <p:nvPr/>
        </p:nvSpPr>
        <p:spPr>
          <a:xfrm>
            <a:off x="3810000" y="-60834"/>
            <a:ext cx="7125922" cy="1530733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 জোড়ায় কাজ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9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640</TotalTime>
  <Words>284</Words>
  <Application>Microsoft Office PowerPoint</Application>
  <PresentationFormat>Custom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Asus</cp:lastModifiedBy>
  <cp:revision>87</cp:revision>
  <dcterms:created xsi:type="dcterms:W3CDTF">2019-11-18T12:35:59Z</dcterms:created>
  <dcterms:modified xsi:type="dcterms:W3CDTF">2020-05-29T07:10:18Z</dcterms:modified>
</cp:coreProperties>
</file>