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sldIdLst>
    <p:sldId id="281" r:id="rId2"/>
    <p:sldId id="285" r:id="rId3"/>
    <p:sldId id="282" r:id="rId4"/>
    <p:sldId id="283" r:id="rId5"/>
    <p:sldId id="284" r:id="rId6"/>
    <p:sldId id="289" r:id="rId7"/>
    <p:sldId id="286" r:id="rId8"/>
    <p:sldId id="287" r:id="rId9"/>
    <p:sldId id="274" r:id="rId10"/>
    <p:sldId id="288" r:id="rId11"/>
    <p:sldId id="290" r:id="rId12"/>
    <p:sldId id="291" r:id="rId13"/>
    <p:sldId id="292" r:id="rId14"/>
    <p:sldId id="293" r:id="rId15"/>
    <p:sldId id="294" r:id="rId16"/>
    <p:sldId id="295" r:id="rId17"/>
    <p:sldId id="296" r:id="rId18"/>
    <p:sldId id="297" r:id="rId19"/>
    <p:sldId id="298" r:id="rId20"/>
    <p:sldId id="300" r:id="rId21"/>
    <p:sldId id="301" r:id="rId22"/>
    <p:sldId id="302" r:id="rId23"/>
    <p:sldId id="303" r:id="rId24"/>
    <p:sldId id="299" r:id="rId25"/>
    <p:sldId id="304" r:id="rId26"/>
    <p:sldId id="263" r:id="rId27"/>
  </p:sldIdLst>
  <p:sldSz cx="13716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D8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4660" autoAdjust="0"/>
  </p:normalViewPr>
  <p:slideViewPr>
    <p:cSldViewPr snapToGrid="0">
      <p:cViewPr varScale="1">
        <p:scale>
          <a:sx n="65" d="100"/>
          <a:sy n="65" d="100"/>
        </p:scale>
        <p:origin x="402" y="60"/>
      </p:cViewPr>
      <p:guideLst/>
    </p:cSldViewPr>
  </p:slideViewPr>
  <p:outlineViewPr>
    <p:cViewPr>
      <p:scale>
        <a:sx n="33" d="100"/>
        <a:sy n="33" d="100"/>
      </p:scale>
      <p:origin x="0" y="-288"/>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77638-441E-435F-8B8A-D843B9371351}" type="datetimeFigureOut">
              <a:rPr lang="en-US" smtClean="0"/>
              <a:t>04-Jun-20</a:t>
            </a:fld>
            <a:endParaRPr lang="en-US"/>
          </a:p>
        </p:txBody>
      </p:sp>
      <p:sp>
        <p:nvSpPr>
          <p:cNvPr id="4" name="Slide Image Placeholder 3"/>
          <p:cNvSpPr>
            <a:spLocks noGrp="1" noRot="1" noChangeAspect="1"/>
          </p:cNvSpPr>
          <p:nvPr>
            <p:ph type="sldImg" idx="2"/>
          </p:nvPr>
        </p:nvSpPr>
        <p:spPr>
          <a:xfrm>
            <a:off x="342900" y="1143000"/>
            <a:ext cx="61722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E26FD-8505-4E24-85CE-AC79F145B000}" type="slidenum">
              <a:rPr lang="en-US" smtClean="0"/>
              <a:t>‹#›</a:t>
            </a:fld>
            <a:endParaRPr lang="en-US"/>
          </a:p>
        </p:txBody>
      </p:sp>
    </p:spTree>
    <p:extLst>
      <p:ext uri="{BB962C8B-B14F-4D97-AF65-F5344CB8AC3E}">
        <p14:creationId xmlns:p14="http://schemas.microsoft.com/office/powerpoint/2010/main" val="1683693992"/>
      </p:ext>
    </p:extLst>
  </p:cSld>
  <p:clrMap bg1="lt1" tx1="dk1" bg2="lt2" tx2="dk2" accent1="accent1" accent2="accent2" accent3="accent3" accent4="accent4" accent5="accent5" accent6="accent6" hlink="hlink" folHlink="folHlink"/>
  <p:notesStyle>
    <a:lvl1pPr marL="0" algn="l" defTabSz="822960" rtl="0" eaLnBrk="1" latinLnBrk="0" hangingPunct="1">
      <a:defRPr sz="1080" kern="1200">
        <a:solidFill>
          <a:schemeClr val="tx1"/>
        </a:solidFill>
        <a:latin typeface="+mn-lt"/>
        <a:ea typeface="+mn-ea"/>
        <a:cs typeface="+mn-cs"/>
      </a:defRPr>
    </a:lvl1pPr>
    <a:lvl2pPr marL="411480" algn="l" defTabSz="822960" rtl="0" eaLnBrk="1" latinLnBrk="0" hangingPunct="1">
      <a:defRPr sz="1080" kern="1200">
        <a:solidFill>
          <a:schemeClr val="tx1"/>
        </a:solidFill>
        <a:latin typeface="+mn-lt"/>
        <a:ea typeface="+mn-ea"/>
        <a:cs typeface="+mn-cs"/>
      </a:defRPr>
    </a:lvl2pPr>
    <a:lvl3pPr marL="822960" algn="l" defTabSz="822960" rtl="0" eaLnBrk="1" latinLnBrk="0" hangingPunct="1">
      <a:defRPr sz="1080" kern="1200">
        <a:solidFill>
          <a:schemeClr val="tx1"/>
        </a:solidFill>
        <a:latin typeface="+mn-lt"/>
        <a:ea typeface="+mn-ea"/>
        <a:cs typeface="+mn-cs"/>
      </a:defRPr>
    </a:lvl3pPr>
    <a:lvl4pPr marL="1234440" algn="l" defTabSz="822960" rtl="0" eaLnBrk="1" latinLnBrk="0" hangingPunct="1">
      <a:defRPr sz="1080" kern="1200">
        <a:solidFill>
          <a:schemeClr val="tx1"/>
        </a:solidFill>
        <a:latin typeface="+mn-lt"/>
        <a:ea typeface="+mn-ea"/>
        <a:cs typeface="+mn-cs"/>
      </a:defRPr>
    </a:lvl4pPr>
    <a:lvl5pPr marL="1645920" algn="l" defTabSz="822960" rtl="0" eaLnBrk="1" latinLnBrk="0" hangingPunct="1">
      <a:defRPr sz="1080" kern="1200">
        <a:solidFill>
          <a:schemeClr val="tx1"/>
        </a:solidFill>
        <a:latin typeface="+mn-lt"/>
        <a:ea typeface="+mn-ea"/>
        <a:cs typeface="+mn-cs"/>
      </a:defRPr>
    </a:lvl5pPr>
    <a:lvl6pPr marL="2057400" algn="l" defTabSz="822960" rtl="0" eaLnBrk="1" latinLnBrk="0" hangingPunct="1">
      <a:defRPr sz="1080" kern="1200">
        <a:solidFill>
          <a:schemeClr val="tx1"/>
        </a:solidFill>
        <a:latin typeface="+mn-lt"/>
        <a:ea typeface="+mn-ea"/>
        <a:cs typeface="+mn-cs"/>
      </a:defRPr>
    </a:lvl6pPr>
    <a:lvl7pPr marL="2468880" algn="l" defTabSz="822960" rtl="0" eaLnBrk="1" latinLnBrk="0" hangingPunct="1">
      <a:defRPr sz="1080" kern="1200">
        <a:solidFill>
          <a:schemeClr val="tx1"/>
        </a:solidFill>
        <a:latin typeface="+mn-lt"/>
        <a:ea typeface="+mn-ea"/>
        <a:cs typeface="+mn-cs"/>
      </a:defRPr>
    </a:lvl7pPr>
    <a:lvl8pPr marL="2880360" algn="l" defTabSz="822960" rtl="0" eaLnBrk="1" latinLnBrk="0" hangingPunct="1">
      <a:defRPr sz="1080" kern="1200">
        <a:solidFill>
          <a:schemeClr val="tx1"/>
        </a:solidFill>
        <a:latin typeface="+mn-lt"/>
        <a:ea typeface="+mn-ea"/>
        <a:cs typeface="+mn-cs"/>
      </a:defRPr>
    </a:lvl8pPr>
    <a:lvl9pPr marL="3291840" algn="l" defTabSz="822960" rtl="0" eaLnBrk="1" latinLnBrk="0" hangingPunct="1">
      <a:defRPr sz="108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122363"/>
            <a:ext cx="10287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714500" y="3602038"/>
            <a:ext cx="10287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7B8C95-0A7E-4A9E-A107-0EEDEA83891E}" type="datetime9">
              <a:rPr lang="en-US" smtClean="0"/>
              <a:t>04-Jun-20 20:57:33</a:t>
            </a:fld>
            <a:endParaRPr lang="en-US"/>
          </a:p>
        </p:txBody>
      </p:sp>
      <p:sp>
        <p:nvSpPr>
          <p:cNvPr id="5" name="Footer Placeholder 4"/>
          <p:cNvSpPr>
            <a:spLocks noGrp="1"/>
          </p:cNvSpPr>
          <p:nvPr>
            <p:ph type="ftr" sz="quarter" idx="11"/>
          </p:nvPr>
        </p:nvSpPr>
        <p:spPr/>
        <p:txBody>
          <a:bodyPr/>
          <a:lstStyle/>
          <a:p>
            <a:r>
              <a:rPr lang="en-US"/>
              <a:t>Math Sir     Cell No +0881712898040</a:t>
            </a:r>
          </a:p>
        </p:txBody>
      </p:sp>
      <p:sp>
        <p:nvSpPr>
          <p:cNvPr id="6" name="Slide Number Placeholder 5"/>
          <p:cNvSpPr>
            <a:spLocks noGrp="1"/>
          </p:cNvSpPr>
          <p:nvPr>
            <p:ph type="sldNum" sz="quarter" idx="12"/>
          </p:nvPr>
        </p:nvSpPr>
        <p:spPr/>
        <p:txBody>
          <a:bodyPr/>
          <a:lstStyle/>
          <a:p>
            <a:fld id="{6E1B279D-798C-455D-99F2-F43337AAF2A1}" type="slidenum">
              <a:rPr lang="en-US" smtClean="0"/>
              <a:t>‹#›</a:t>
            </a:fld>
            <a:endParaRPr lang="en-US"/>
          </a:p>
        </p:txBody>
      </p:sp>
    </p:spTree>
    <p:extLst>
      <p:ext uri="{BB962C8B-B14F-4D97-AF65-F5344CB8AC3E}">
        <p14:creationId xmlns:p14="http://schemas.microsoft.com/office/powerpoint/2010/main" val="339703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81B621-C6FA-49D8-BCF6-E99C2C8BCFDB}" type="datetime9">
              <a:rPr lang="en-US" smtClean="0"/>
              <a:t>04-Jun-20 20:57:33</a:t>
            </a:fld>
            <a:endParaRPr lang="en-US"/>
          </a:p>
        </p:txBody>
      </p:sp>
      <p:sp>
        <p:nvSpPr>
          <p:cNvPr id="5" name="Footer Placeholder 4"/>
          <p:cNvSpPr>
            <a:spLocks noGrp="1"/>
          </p:cNvSpPr>
          <p:nvPr>
            <p:ph type="ftr" sz="quarter" idx="11"/>
          </p:nvPr>
        </p:nvSpPr>
        <p:spPr/>
        <p:txBody>
          <a:bodyPr/>
          <a:lstStyle/>
          <a:p>
            <a:r>
              <a:rPr lang="en-US"/>
              <a:t>Math Sir     Cell No +0881712898040</a:t>
            </a:r>
          </a:p>
        </p:txBody>
      </p:sp>
      <p:sp>
        <p:nvSpPr>
          <p:cNvPr id="6" name="Slide Number Placeholder 5"/>
          <p:cNvSpPr>
            <a:spLocks noGrp="1"/>
          </p:cNvSpPr>
          <p:nvPr>
            <p:ph type="sldNum" sz="quarter" idx="12"/>
          </p:nvPr>
        </p:nvSpPr>
        <p:spPr/>
        <p:txBody>
          <a:bodyPr/>
          <a:lstStyle/>
          <a:p>
            <a:fld id="{6E1B279D-798C-455D-99F2-F43337AAF2A1}" type="slidenum">
              <a:rPr lang="en-US" smtClean="0"/>
              <a:t>‹#›</a:t>
            </a:fld>
            <a:endParaRPr lang="en-US"/>
          </a:p>
        </p:txBody>
      </p:sp>
    </p:spTree>
    <p:extLst>
      <p:ext uri="{BB962C8B-B14F-4D97-AF65-F5344CB8AC3E}">
        <p14:creationId xmlns:p14="http://schemas.microsoft.com/office/powerpoint/2010/main" val="193623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365125"/>
            <a:ext cx="2957513"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5" y="365125"/>
            <a:ext cx="870108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03FDDC-A38E-49D5-82E7-C6DE7E094B96}" type="datetime9">
              <a:rPr lang="en-US" smtClean="0"/>
              <a:t>04-Jun-20 20:57:33</a:t>
            </a:fld>
            <a:endParaRPr lang="en-US"/>
          </a:p>
        </p:txBody>
      </p:sp>
      <p:sp>
        <p:nvSpPr>
          <p:cNvPr id="5" name="Footer Placeholder 4"/>
          <p:cNvSpPr>
            <a:spLocks noGrp="1"/>
          </p:cNvSpPr>
          <p:nvPr>
            <p:ph type="ftr" sz="quarter" idx="11"/>
          </p:nvPr>
        </p:nvSpPr>
        <p:spPr/>
        <p:txBody>
          <a:bodyPr/>
          <a:lstStyle/>
          <a:p>
            <a:r>
              <a:rPr lang="en-US"/>
              <a:t>Math Sir     Cell No +0881712898040</a:t>
            </a:r>
          </a:p>
        </p:txBody>
      </p:sp>
      <p:sp>
        <p:nvSpPr>
          <p:cNvPr id="6" name="Slide Number Placeholder 5"/>
          <p:cNvSpPr>
            <a:spLocks noGrp="1"/>
          </p:cNvSpPr>
          <p:nvPr>
            <p:ph type="sldNum" sz="quarter" idx="12"/>
          </p:nvPr>
        </p:nvSpPr>
        <p:spPr/>
        <p:txBody>
          <a:bodyPr/>
          <a:lstStyle/>
          <a:p>
            <a:fld id="{6E1B279D-798C-455D-99F2-F43337AAF2A1}" type="slidenum">
              <a:rPr lang="en-US" smtClean="0"/>
              <a:t>‹#›</a:t>
            </a:fld>
            <a:endParaRPr lang="en-US"/>
          </a:p>
        </p:txBody>
      </p:sp>
    </p:spTree>
    <p:extLst>
      <p:ext uri="{BB962C8B-B14F-4D97-AF65-F5344CB8AC3E}">
        <p14:creationId xmlns:p14="http://schemas.microsoft.com/office/powerpoint/2010/main" val="175256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1F90C1-EADE-471F-B033-BAD74124C24F}" type="datetime9">
              <a:rPr lang="en-US" smtClean="0"/>
              <a:t>04-Jun-20 20:57:33</a:t>
            </a:fld>
            <a:endParaRPr lang="en-US"/>
          </a:p>
        </p:txBody>
      </p:sp>
      <p:sp>
        <p:nvSpPr>
          <p:cNvPr id="5" name="Footer Placeholder 4"/>
          <p:cNvSpPr>
            <a:spLocks noGrp="1"/>
          </p:cNvSpPr>
          <p:nvPr>
            <p:ph type="ftr" sz="quarter" idx="11"/>
          </p:nvPr>
        </p:nvSpPr>
        <p:spPr/>
        <p:txBody>
          <a:bodyPr/>
          <a:lstStyle/>
          <a:p>
            <a:r>
              <a:rPr lang="en-US"/>
              <a:t>Math Sir     Cell No +0881712898040</a:t>
            </a:r>
          </a:p>
        </p:txBody>
      </p:sp>
      <p:sp>
        <p:nvSpPr>
          <p:cNvPr id="6" name="Slide Number Placeholder 5"/>
          <p:cNvSpPr>
            <a:spLocks noGrp="1"/>
          </p:cNvSpPr>
          <p:nvPr>
            <p:ph type="sldNum" sz="quarter" idx="12"/>
          </p:nvPr>
        </p:nvSpPr>
        <p:spPr/>
        <p:txBody>
          <a:bodyPr/>
          <a:lstStyle/>
          <a:p>
            <a:fld id="{6E1B279D-798C-455D-99F2-F43337AAF2A1}" type="slidenum">
              <a:rPr lang="en-US" smtClean="0"/>
              <a:t>‹#›</a:t>
            </a:fld>
            <a:endParaRPr lang="en-US"/>
          </a:p>
        </p:txBody>
      </p:sp>
    </p:spTree>
    <p:extLst>
      <p:ext uri="{BB962C8B-B14F-4D97-AF65-F5344CB8AC3E}">
        <p14:creationId xmlns:p14="http://schemas.microsoft.com/office/powerpoint/2010/main" val="3387753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1709739"/>
            <a:ext cx="1183005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935831" y="4589464"/>
            <a:ext cx="118300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F8CBE2-8542-4A03-A409-0FF047503970}" type="datetime9">
              <a:rPr lang="en-US" smtClean="0"/>
              <a:t>04-Jun-20 20:57:33</a:t>
            </a:fld>
            <a:endParaRPr lang="en-US"/>
          </a:p>
        </p:txBody>
      </p:sp>
      <p:sp>
        <p:nvSpPr>
          <p:cNvPr id="5" name="Footer Placeholder 4"/>
          <p:cNvSpPr>
            <a:spLocks noGrp="1"/>
          </p:cNvSpPr>
          <p:nvPr>
            <p:ph type="ftr" sz="quarter" idx="11"/>
          </p:nvPr>
        </p:nvSpPr>
        <p:spPr/>
        <p:txBody>
          <a:bodyPr/>
          <a:lstStyle/>
          <a:p>
            <a:r>
              <a:rPr lang="en-US"/>
              <a:t>Math Sir     Cell No +0881712898040</a:t>
            </a:r>
          </a:p>
        </p:txBody>
      </p:sp>
      <p:sp>
        <p:nvSpPr>
          <p:cNvPr id="6" name="Slide Number Placeholder 5"/>
          <p:cNvSpPr>
            <a:spLocks noGrp="1"/>
          </p:cNvSpPr>
          <p:nvPr>
            <p:ph type="sldNum" sz="quarter" idx="12"/>
          </p:nvPr>
        </p:nvSpPr>
        <p:spPr/>
        <p:txBody>
          <a:bodyPr/>
          <a:lstStyle/>
          <a:p>
            <a:fld id="{6E1B279D-798C-455D-99F2-F43337AAF2A1}" type="slidenum">
              <a:rPr lang="en-US" smtClean="0"/>
              <a:t>‹#›</a:t>
            </a:fld>
            <a:endParaRPr lang="en-US"/>
          </a:p>
        </p:txBody>
      </p:sp>
    </p:spTree>
    <p:extLst>
      <p:ext uri="{BB962C8B-B14F-4D97-AF65-F5344CB8AC3E}">
        <p14:creationId xmlns:p14="http://schemas.microsoft.com/office/powerpoint/2010/main" val="159886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1825625"/>
            <a:ext cx="58293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1825625"/>
            <a:ext cx="58293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235AD7-E78B-444B-A9FF-718688BC6D93}" type="datetime9">
              <a:rPr lang="en-US" smtClean="0"/>
              <a:t>04-Jun-20 20:57:33</a:t>
            </a:fld>
            <a:endParaRPr lang="en-US"/>
          </a:p>
        </p:txBody>
      </p:sp>
      <p:sp>
        <p:nvSpPr>
          <p:cNvPr id="6" name="Footer Placeholder 5"/>
          <p:cNvSpPr>
            <a:spLocks noGrp="1"/>
          </p:cNvSpPr>
          <p:nvPr>
            <p:ph type="ftr" sz="quarter" idx="11"/>
          </p:nvPr>
        </p:nvSpPr>
        <p:spPr/>
        <p:txBody>
          <a:bodyPr/>
          <a:lstStyle/>
          <a:p>
            <a:r>
              <a:rPr lang="en-US"/>
              <a:t>Math Sir     Cell No +0881712898040</a:t>
            </a:r>
          </a:p>
        </p:txBody>
      </p:sp>
      <p:sp>
        <p:nvSpPr>
          <p:cNvPr id="7" name="Slide Number Placeholder 6"/>
          <p:cNvSpPr>
            <a:spLocks noGrp="1"/>
          </p:cNvSpPr>
          <p:nvPr>
            <p:ph type="sldNum" sz="quarter" idx="12"/>
          </p:nvPr>
        </p:nvSpPr>
        <p:spPr/>
        <p:txBody>
          <a:bodyPr/>
          <a:lstStyle/>
          <a:p>
            <a:fld id="{6E1B279D-798C-455D-99F2-F43337AAF2A1}" type="slidenum">
              <a:rPr lang="en-US" smtClean="0"/>
              <a:t>‹#›</a:t>
            </a:fld>
            <a:endParaRPr lang="en-US"/>
          </a:p>
        </p:txBody>
      </p:sp>
    </p:spTree>
    <p:extLst>
      <p:ext uri="{BB962C8B-B14F-4D97-AF65-F5344CB8AC3E}">
        <p14:creationId xmlns:p14="http://schemas.microsoft.com/office/powerpoint/2010/main" val="1030927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365126"/>
            <a:ext cx="1183005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2" y="1681163"/>
            <a:ext cx="58025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4762" y="2505075"/>
            <a:ext cx="580251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5" y="1681163"/>
            <a:ext cx="58310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943725" y="2505075"/>
            <a:ext cx="58310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493AEE-FB4D-40E6-B10D-6727F607D45B}" type="datetime9">
              <a:rPr lang="en-US" smtClean="0"/>
              <a:t>04-Jun-20 20:57:33</a:t>
            </a:fld>
            <a:endParaRPr lang="en-US"/>
          </a:p>
        </p:txBody>
      </p:sp>
      <p:sp>
        <p:nvSpPr>
          <p:cNvPr id="8" name="Footer Placeholder 7"/>
          <p:cNvSpPr>
            <a:spLocks noGrp="1"/>
          </p:cNvSpPr>
          <p:nvPr>
            <p:ph type="ftr" sz="quarter" idx="11"/>
          </p:nvPr>
        </p:nvSpPr>
        <p:spPr/>
        <p:txBody>
          <a:bodyPr/>
          <a:lstStyle/>
          <a:p>
            <a:r>
              <a:rPr lang="en-US"/>
              <a:t>Math Sir     Cell No +0881712898040</a:t>
            </a:r>
          </a:p>
        </p:txBody>
      </p:sp>
      <p:sp>
        <p:nvSpPr>
          <p:cNvPr id="9" name="Slide Number Placeholder 8"/>
          <p:cNvSpPr>
            <a:spLocks noGrp="1"/>
          </p:cNvSpPr>
          <p:nvPr>
            <p:ph type="sldNum" sz="quarter" idx="12"/>
          </p:nvPr>
        </p:nvSpPr>
        <p:spPr/>
        <p:txBody>
          <a:bodyPr/>
          <a:lstStyle/>
          <a:p>
            <a:fld id="{6E1B279D-798C-455D-99F2-F43337AAF2A1}" type="slidenum">
              <a:rPr lang="en-US" smtClean="0"/>
              <a:t>‹#›</a:t>
            </a:fld>
            <a:endParaRPr lang="en-US"/>
          </a:p>
        </p:txBody>
      </p:sp>
    </p:spTree>
    <p:extLst>
      <p:ext uri="{BB962C8B-B14F-4D97-AF65-F5344CB8AC3E}">
        <p14:creationId xmlns:p14="http://schemas.microsoft.com/office/powerpoint/2010/main" val="164852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9F79A6-4EBE-44D9-834F-1A89883C8480}" type="datetime9">
              <a:rPr lang="en-US" smtClean="0"/>
              <a:t>04-Jun-20 20:57:33</a:t>
            </a:fld>
            <a:endParaRPr lang="en-US"/>
          </a:p>
        </p:txBody>
      </p:sp>
      <p:sp>
        <p:nvSpPr>
          <p:cNvPr id="4" name="Footer Placeholder 3"/>
          <p:cNvSpPr>
            <a:spLocks noGrp="1"/>
          </p:cNvSpPr>
          <p:nvPr>
            <p:ph type="ftr" sz="quarter" idx="11"/>
          </p:nvPr>
        </p:nvSpPr>
        <p:spPr/>
        <p:txBody>
          <a:bodyPr/>
          <a:lstStyle/>
          <a:p>
            <a:r>
              <a:rPr lang="en-US"/>
              <a:t>Math Sir     Cell No +0881712898040</a:t>
            </a:r>
          </a:p>
        </p:txBody>
      </p:sp>
      <p:sp>
        <p:nvSpPr>
          <p:cNvPr id="5" name="Slide Number Placeholder 4"/>
          <p:cNvSpPr>
            <a:spLocks noGrp="1"/>
          </p:cNvSpPr>
          <p:nvPr>
            <p:ph type="sldNum" sz="quarter" idx="12"/>
          </p:nvPr>
        </p:nvSpPr>
        <p:spPr/>
        <p:txBody>
          <a:bodyPr/>
          <a:lstStyle/>
          <a:p>
            <a:fld id="{6E1B279D-798C-455D-99F2-F43337AAF2A1}" type="slidenum">
              <a:rPr lang="en-US" smtClean="0"/>
              <a:t>‹#›</a:t>
            </a:fld>
            <a:endParaRPr lang="en-US"/>
          </a:p>
        </p:txBody>
      </p:sp>
    </p:spTree>
    <p:extLst>
      <p:ext uri="{BB962C8B-B14F-4D97-AF65-F5344CB8AC3E}">
        <p14:creationId xmlns:p14="http://schemas.microsoft.com/office/powerpoint/2010/main" val="486395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87FD3-97B2-4DFD-9AE6-EB8F20BB80A6}" type="datetime9">
              <a:rPr lang="en-US" smtClean="0"/>
              <a:t>04-Jun-20 20:57:31</a:t>
            </a:fld>
            <a:endParaRPr lang="en-US"/>
          </a:p>
        </p:txBody>
      </p:sp>
      <p:sp>
        <p:nvSpPr>
          <p:cNvPr id="3" name="Footer Placeholder 2"/>
          <p:cNvSpPr>
            <a:spLocks noGrp="1"/>
          </p:cNvSpPr>
          <p:nvPr>
            <p:ph type="ftr" sz="quarter" idx="11"/>
          </p:nvPr>
        </p:nvSpPr>
        <p:spPr/>
        <p:txBody>
          <a:bodyPr/>
          <a:lstStyle/>
          <a:p>
            <a:r>
              <a:rPr lang="en-US"/>
              <a:t>Math Sir     Cell No +0881712898040</a:t>
            </a:r>
          </a:p>
        </p:txBody>
      </p:sp>
      <p:sp>
        <p:nvSpPr>
          <p:cNvPr id="4" name="Slide Number Placeholder 3"/>
          <p:cNvSpPr>
            <a:spLocks noGrp="1"/>
          </p:cNvSpPr>
          <p:nvPr>
            <p:ph type="sldNum" sz="quarter" idx="12"/>
          </p:nvPr>
        </p:nvSpPr>
        <p:spPr/>
        <p:txBody>
          <a:bodyPr/>
          <a:lstStyle/>
          <a:p>
            <a:fld id="{6E1B279D-798C-455D-99F2-F43337AAF2A1}" type="slidenum">
              <a:rPr lang="en-US" smtClean="0"/>
              <a:t>‹#›</a:t>
            </a:fld>
            <a:endParaRPr lang="en-US"/>
          </a:p>
        </p:txBody>
      </p:sp>
    </p:spTree>
    <p:extLst>
      <p:ext uri="{BB962C8B-B14F-4D97-AF65-F5344CB8AC3E}">
        <p14:creationId xmlns:p14="http://schemas.microsoft.com/office/powerpoint/2010/main" val="96427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457200"/>
            <a:ext cx="442376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831087" y="987426"/>
            <a:ext cx="694372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2057400"/>
            <a:ext cx="4423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364746-D439-4B7C-AEF8-97E798DC754C}" type="datetime9">
              <a:rPr lang="en-US" smtClean="0"/>
              <a:t>04-Jun-20 20:57:33</a:t>
            </a:fld>
            <a:endParaRPr lang="en-US"/>
          </a:p>
        </p:txBody>
      </p:sp>
      <p:sp>
        <p:nvSpPr>
          <p:cNvPr id="6" name="Footer Placeholder 5"/>
          <p:cNvSpPr>
            <a:spLocks noGrp="1"/>
          </p:cNvSpPr>
          <p:nvPr>
            <p:ph type="ftr" sz="quarter" idx="11"/>
          </p:nvPr>
        </p:nvSpPr>
        <p:spPr/>
        <p:txBody>
          <a:bodyPr/>
          <a:lstStyle/>
          <a:p>
            <a:r>
              <a:rPr lang="en-US"/>
              <a:t>Math Sir     Cell No +0881712898040</a:t>
            </a:r>
          </a:p>
        </p:txBody>
      </p:sp>
      <p:sp>
        <p:nvSpPr>
          <p:cNvPr id="7" name="Slide Number Placeholder 6"/>
          <p:cNvSpPr>
            <a:spLocks noGrp="1"/>
          </p:cNvSpPr>
          <p:nvPr>
            <p:ph type="sldNum" sz="quarter" idx="12"/>
          </p:nvPr>
        </p:nvSpPr>
        <p:spPr/>
        <p:txBody>
          <a:bodyPr/>
          <a:lstStyle/>
          <a:p>
            <a:fld id="{6E1B279D-798C-455D-99F2-F43337AAF2A1}" type="slidenum">
              <a:rPr lang="en-US" smtClean="0"/>
              <a:t>‹#›</a:t>
            </a:fld>
            <a:endParaRPr lang="en-US"/>
          </a:p>
        </p:txBody>
      </p:sp>
    </p:spTree>
    <p:extLst>
      <p:ext uri="{BB962C8B-B14F-4D97-AF65-F5344CB8AC3E}">
        <p14:creationId xmlns:p14="http://schemas.microsoft.com/office/powerpoint/2010/main" val="76476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457200"/>
            <a:ext cx="442376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987426"/>
            <a:ext cx="6943725"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44762" y="2057400"/>
            <a:ext cx="4423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35209D-D016-4FEA-86F7-91D2AB7CE965}" type="datetime9">
              <a:rPr lang="en-US" smtClean="0"/>
              <a:t>04-Jun-20 20:57:33</a:t>
            </a:fld>
            <a:endParaRPr lang="en-US"/>
          </a:p>
        </p:txBody>
      </p:sp>
      <p:sp>
        <p:nvSpPr>
          <p:cNvPr id="6" name="Footer Placeholder 5"/>
          <p:cNvSpPr>
            <a:spLocks noGrp="1"/>
          </p:cNvSpPr>
          <p:nvPr>
            <p:ph type="ftr" sz="quarter" idx="11"/>
          </p:nvPr>
        </p:nvSpPr>
        <p:spPr/>
        <p:txBody>
          <a:bodyPr/>
          <a:lstStyle/>
          <a:p>
            <a:r>
              <a:rPr lang="en-US"/>
              <a:t>Math Sir     Cell No +0881712898040</a:t>
            </a:r>
          </a:p>
        </p:txBody>
      </p:sp>
      <p:sp>
        <p:nvSpPr>
          <p:cNvPr id="7" name="Slide Number Placeholder 6"/>
          <p:cNvSpPr>
            <a:spLocks noGrp="1"/>
          </p:cNvSpPr>
          <p:nvPr>
            <p:ph type="sldNum" sz="quarter" idx="12"/>
          </p:nvPr>
        </p:nvSpPr>
        <p:spPr/>
        <p:txBody>
          <a:bodyPr/>
          <a:lstStyle/>
          <a:p>
            <a:fld id="{6E1B279D-798C-455D-99F2-F43337AAF2A1}" type="slidenum">
              <a:rPr lang="en-US" smtClean="0"/>
              <a:t>‹#›</a:t>
            </a:fld>
            <a:endParaRPr lang="en-US"/>
          </a:p>
        </p:txBody>
      </p:sp>
    </p:spTree>
    <p:extLst>
      <p:ext uri="{BB962C8B-B14F-4D97-AF65-F5344CB8AC3E}">
        <p14:creationId xmlns:p14="http://schemas.microsoft.com/office/powerpoint/2010/main" val="341207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365126"/>
            <a:ext cx="118300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1825625"/>
            <a:ext cx="118300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6356351"/>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0B311-F56E-402A-94D1-17015F11CAC6}" type="datetime9">
              <a:rPr lang="en-US" smtClean="0"/>
              <a:t>04-Jun-20 20:57:31</a:t>
            </a:fld>
            <a:endParaRPr lang="en-US"/>
          </a:p>
        </p:txBody>
      </p:sp>
      <p:sp>
        <p:nvSpPr>
          <p:cNvPr id="5" name="Footer Placeholder 4"/>
          <p:cNvSpPr>
            <a:spLocks noGrp="1"/>
          </p:cNvSpPr>
          <p:nvPr>
            <p:ph type="ftr" sz="quarter" idx="3"/>
          </p:nvPr>
        </p:nvSpPr>
        <p:spPr>
          <a:xfrm>
            <a:off x="4543425" y="6356351"/>
            <a:ext cx="4629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Math Sir     Cell No +0881712898040</a:t>
            </a:r>
          </a:p>
        </p:txBody>
      </p:sp>
      <p:sp>
        <p:nvSpPr>
          <p:cNvPr id="6" name="Slide Number Placeholder 5"/>
          <p:cNvSpPr>
            <a:spLocks noGrp="1"/>
          </p:cNvSpPr>
          <p:nvPr>
            <p:ph type="sldNum" sz="quarter" idx="4"/>
          </p:nvPr>
        </p:nvSpPr>
        <p:spPr>
          <a:xfrm>
            <a:off x="9686925" y="6356351"/>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B279D-798C-455D-99F2-F43337AAF2A1}" type="slidenum">
              <a:rPr lang="en-US" smtClean="0"/>
              <a:t>‹#›</a:t>
            </a:fld>
            <a:endParaRPr lang="en-US"/>
          </a:p>
        </p:txBody>
      </p:sp>
    </p:spTree>
    <p:extLst>
      <p:ext uri="{BB962C8B-B14F-4D97-AF65-F5344CB8AC3E}">
        <p14:creationId xmlns:p14="http://schemas.microsoft.com/office/powerpoint/2010/main" val="25044412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emf"/><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03076" y="131729"/>
            <a:ext cx="6842234" cy="286087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glow rad="139700">
              <a:schemeClr val="accent4">
                <a:satMod val="175000"/>
                <a:alpha val="40000"/>
              </a:schemeClr>
            </a:glow>
          </a:effectLst>
          <a:scene3d>
            <a:camera prst="orthographicFront"/>
            <a:lightRig rig="threePt" dir="t"/>
          </a:scene3d>
          <a:sp3d>
            <a:bevelT prst="angle"/>
          </a:sp3d>
        </p:spPr>
        <p:txBody>
          <a:bodyPr wrap="square" lIns="88136" tIns="44068" rIns="88136" bIns="44068" rtlCol="0" anchor="t" anchorCtr="0">
            <a:noAutofit/>
          </a:bodyPr>
          <a:lstStyle/>
          <a:p>
            <a:pPr algn="ctr"/>
            <a:r>
              <a:rPr lang="en-US" sz="8626" dirty="0">
                <a:solidFill>
                  <a:schemeClr val="accent2">
                    <a:lumMod val="75000"/>
                  </a:schemeClr>
                </a:solidFill>
                <a:latin typeface="Times New Roman" pitchFamily="18" charset="0"/>
                <a:cs typeface="Times New Roman" pitchFamily="18" charset="0"/>
              </a:rPr>
              <a:t>Welcome to</a:t>
            </a:r>
          </a:p>
          <a:p>
            <a:pPr algn="ctr"/>
            <a:r>
              <a:rPr lang="en-US" sz="6649" dirty="0">
                <a:solidFill>
                  <a:schemeClr val="accent6">
                    <a:lumMod val="50000"/>
                  </a:schemeClr>
                </a:solidFill>
                <a:latin typeface="Times New Roman" pitchFamily="18" charset="0"/>
                <a:cs typeface="Times New Roman" pitchFamily="18" charset="0"/>
              </a:rPr>
              <a:t>X Math-2 Class</a:t>
            </a:r>
          </a:p>
          <a:p>
            <a:pPr algn="ctr"/>
            <a:endParaRPr lang="en-US" sz="7186" dirty="0">
              <a:solidFill>
                <a:schemeClr val="accent2">
                  <a:lumMod val="75000"/>
                </a:schemeClr>
              </a:solidFill>
              <a:latin typeface="Times New Roman" pitchFamily="18" charset="0"/>
              <a:cs typeface="Times New Roman" pitchFamily="18" charset="0"/>
            </a:endParaRPr>
          </a:p>
        </p:txBody>
      </p:sp>
      <p:sp>
        <p:nvSpPr>
          <p:cNvPr id="5" name="Flowchart: Alternate Process 4"/>
          <p:cNvSpPr/>
          <p:nvPr/>
        </p:nvSpPr>
        <p:spPr>
          <a:xfrm rot="20784919">
            <a:off x="5925143" y="3372040"/>
            <a:ext cx="7365566" cy="2875132"/>
          </a:xfrm>
          <a:prstGeom prst="flowChartAlternateProcess">
            <a:avLst/>
          </a:prstGeom>
          <a:solidFill>
            <a:schemeClr val="accent6">
              <a:lumMod val="20000"/>
              <a:lumOff val="80000"/>
            </a:schemeClr>
          </a:solidFill>
          <a:effectLst>
            <a:glow rad="139700">
              <a:schemeClr val="accent1">
                <a:satMod val="175000"/>
                <a:alpha val="40000"/>
              </a:schemeClr>
            </a:glow>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88136" tIns="44068" rIns="88136" bIns="44068" rtlCol="0" anchor="t" anchorCtr="0"/>
          <a:lstStyle/>
          <a:p>
            <a:pPr marL="330498" indent="-330498" algn="ctr">
              <a:defRPr/>
            </a:pPr>
            <a:r>
              <a:rPr lang="en-US" sz="3862" dirty="0">
                <a:solidFill>
                  <a:srgbClr val="7030A0"/>
                </a:solidFill>
                <a:latin typeface="SutonnyMJ" pitchFamily="2" charset="0"/>
                <a:cs typeface="SutonnyMJ" pitchFamily="2" charset="0"/>
              </a:rPr>
              <a:t>‡</a:t>
            </a:r>
            <a:r>
              <a:rPr lang="en-US" sz="3862" dirty="0" err="1">
                <a:solidFill>
                  <a:srgbClr val="7030A0"/>
                </a:solidFill>
                <a:latin typeface="SutonnyMJ" pitchFamily="2" charset="0"/>
                <a:cs typeface="SutonnyMJ" pitchFamily="2" charset="0"/>
              </a:rPr>
              <a:t>gvt</a:t>
            </a:r>
            <a:r>
              <a:rPr lang="en-US" sz="3862" dirty="0">
                <a:solidFill>
                  <a:srgbClr val="7030A0"/>
                </a:solidFill>
                <a:latin typeface="SutonnyMJ" pitchFamily="2" charset="0"/>
                <a:cs typeface="SutonnyMJ" pitchFamily="2" charset="0"/>
              </a:rPr>
              <a:t> </a:t>
            </a:r>
            <a:r>
              <a:rPr lang="en-US" sz="3862" dirty="0" err="1">
                <a:solidFill>
                  <a:srgbClr val="7030A0"/>
                </a:solidFill>
                <a:latin typeface="SutonnyMJ" pitchFamily="2" charset="0"/>
                <a:cs typeface="SutonnyMJ" pitchFamily="2" charset="0"/>
              </a:rPr>
              <a:t>mvBdzi</a:t>
            </a:r>
            <a:r>
              <a:rPr lang="en-US" sz="3862" dirty="0">
                <a:solidFill>
                  <a:srgbClr val="7030A0"/>
                </a:solidFill>
                <a:latin typeface="SutonnyMJ" pitchFamily="2" charset="0"/>
                <a:cs typeface="SutonnyMJ" pitchFamily="2" charset="0"/>
              </a:rPr>
              <a:t> </a:t>
            </a:r>
            <a:r>
              <a:rPr lang="en-US" sz="3862" dirty="0" err="1">
                <a:solidFill>
                  <a:srgbClr val="7030A0"/>
                </a:solidFill>
                <a:latin typeface="SutonnyMJ" pitchFamily="2" charset="0"/>
                <a:cs typeface="SutonnyMJ" pitchFamily="2" charset="0"/>
              </a:rPr>
              <a:t>ingvb</a:t>
            </a:r>
            <a:r>
              <a:rPr lang="bn-BD" sz="3862" dirty="0">
                <a:solidFill>
                  <a:srgbClr val="7030A0"/>
                </a:solidFill>
                <a:latin typeface="SutonnyMJ" pitchFamily="2" charset="0"/>
                <a:cs typeface="NikoshBAN" pitchFamily="2" charset="0"/>
              </a:rPr>
              <a:t> </a:t>
            </a:r>
            <a:endParaRPr lang="en-US" sz="3862" dirty="0">
              <a:solidFill>
                <a:srgbClr val="7030A0"/>
              </a:solidFill>
              <a:latin typeface="SutonnyMJ" pitchFamily="2" charset="0"/>
              <a:cs typeface="SutonnyMJ" pitchFamily="2" charset="0"/>
            </a:endParaRPr>
          </a:p>
          <a:p>
            <a:pPr marL="330498" indent="-330498" algn="ctr">
              <a:defRPr/>
            </a:pPr>
            <a:r>
              <a:rPr lang="en-US" sz="3862" dirty="0" err="1">
                <a:solidFill>
                  <a:srgbClr val="7030A0"/>
                </a:solidFill>
                <a:latin typeface="SutonnyMJ" pitchFamily="2" charset="0"/>
                <a:cs typeface="SutonnyMJ" pitchFamily="2" charset="0"/>
              </a:rPr>
              <a:t>BÝUªv±i</a:t>
            </a:r>
            <a:r>
              <a:rPr lang="en-US" sz="3862" dirty="0">
                <a:solidFill>
                  <a:srgbClr val="7030A0"/>
                </a:solidFill>
                <a:latin typeface="SutonnyMJ" pitchFamily="2" charset="0"/>
                <a:cs typeface="SutonnyMJ" pitchFamily="2" charset="0"/>
              </a:rPr>
              <a:t>(</a:t>
            </a:r>
            <a:r>
              <a:rPr lang="en-US" sz="3862" dirty="0" err="1">
                <a:solidFill>
                  <a:srgbClr val="7030A0"/>
                </a:solidFill>
                <a:latin typeface="SutonnyMJ" pitchFamily="2" charset="0"/>
                <a:cs typeface="SutonnyMJ" pitchFamily="2" charset="0"/>
              </a:rPr>
              <a:t>MwYZ</a:t>
            </a:r>
            <a:r>
              <a:rPr lang="en-US" sz="3862" dirty="0">
                <a:solidFill>
                  <a:srgbClr val="7030A0"/>
                </a:solidFill>
                <a:latin typeface="SutonnyMJ" pitchFamily="2" charset="0"/>
                <a:cs typeface="SutonnyMJ" pitchFamily="2" charset="0"/>
              </a:rPr>
              <a:t>)</a:t>
            </a:r>
          </a:p>
          <a:p>
            <a:pPr marL="330498" indent="-330498" algn="ctr">
              <a:defRPr/>
            </a:pPr>
            <a:r>
              <a:rPr lang="en-US" sz="3862" dirty="0" err="1">
                <a:solidFill>
                  <a:srgbClr val="7030A0"/>
                </a:solidFill>
                <a:latin typeface="SutonnyMJ" pitchFamily="2" charset="0"/>
                <a:cs typeface="SutonnyMJ" pitchFamily="2" charset="0"/>
              </a:rPr>
              <a:t>bovBj</a:t>
            </a:r>
            <a:r>
              <a:rPr lang="en-US" sz="3862" dirty="0">
                <a:solidFill>
                  <a:srgbClr val="7030A0"/>
                </a:solidFill>
                <a:latin typeface="SutonnyMJ" pitchFamily="2" charset="0"/>
                <a:cs typeface="SutonnyMJ" pitchFamily="2" charset="0"/>
              </a:rPr>
              <a:t> †</a:t>
            </a:r>
            <a:r>
              <a:rPr lang="en-US" sz="3862" dirty="0" err="1">
                <a:solidFill>
                  <a:srgbClr val="7030A0"/>
                </a:solidFill>
                <a:latin typeface="SutonnyMJ" pitchFamily="2" charset="0"/>
                <a:cs typeface="SutonnyMJ" pitchFamily="2" charset="0"/>
              </a:rPr>
              <a:t>UKwbK¨vj</a:t>
            </a:r>
            <a:r>
              <a:rPr lang="en-US" sz="3862" dirty="0">
                <a:solidFill>
                  <a:srgbClr val="7030A0"/>
                </a:solidFill>
                <a:latin typeface="SutonnyMJ" pitchFamily="2" charset="0"/>
                <a:cs typeface="SutonnyMJ" pitchFamily="2" charset="0"/>
              </a:rPr>
              <a:t> ¯‹</a:t>
            </a:r>
            <a:r>
              <a:rPr lang="en-US" sz="3862" dirty="0" err="1">
                <a:solidFill>
                  <a:srgbClr val="7030A0"/>
                </a:solidFill>
                <a:latin typeface="SutonnyMJ" pitchFamily="2" charset="0"/>
                <a:cs typeface="SutonnyMJ" pitchFamily="2" charset="0"/>
              </a:rPr>
              <a:t>zj</a:t>
            </a:r>
            <a:r>
              <a:rPr lang="en-US" sz="3862" dirty="0">
                <a:solidFill>
                  <a:srgbClr val="7030A0"/>
                </a:solidFill>
                <a:latin typeface="SutonnyMJ" pitchFamily="2" charset="0"/>
                <a:cs typeface="SutonnyMJ" pitchFamily="2" charset="0"/>
              </a:rPr>
              <a:t> I </a:t>
            </a:r>
            <a:r>
              <a:rPr lang="en-US" sz="3862" dirty="0" err="1">
                <a:solidFill>
                  <a:srgbClr val="7030A0"/>
                </a:solidFill>
                <a:latin typeface="SutonnyMJ" pitchFamily="2" charset="0"/>
                <a:cs typeface="SutonnyMJ" pitchFamily="2" charset="0"/>
              </a:rPr>
              <a:t>K‡jR</a:t>
            </a:r>
            <a:r>
              <a:rPr lang="en-US" sz="3862" dirty="0">
                <a:solidFill>
                  <a:srgbClr val="7030A0"/>
                </a:solidFill>
                <a:latin typeface="SutonnyMJ" pitchFamily="2" charset="0"/>
                <a:cs typeface="SutonnyMJ" pitchFamily="2" charset="0"/>
              </a:rPr>
              <a:t>,</a:t>
            </a:r>
            <a:r>
              <a:rPr lang="bn-BD" sz="3862" dirty="0">
                <a:solidFill>
                  <a:srgbClr val="7030A0"/>
                </a:solidFill>
                <a:latin typeface="SutonnyMJ" pitchFamily="2" charset="0"/>
                <a:cs typeface="SutonnyMJ" pitchFamily="2" charset="0"/>
              </a:rPr>
              <a:t> </a:t>
            </a:r>
            <a:r>
              <a:rPr lang="en-US" sz="3862" dirty="0" err="1">
                <a:solidFill>
                  <a:srgbClr val="7030A0"/>
                </a:solidFill>
                <a:latin typeface="SutonnyMJ" pitchFamily="2" charset="0"/>
                <a:cs typeface="SutonnyMJ" pitchFamily="2" charset="0"/>
              </a:rPr>
              <a:t>bovBj</a:t>
            </a:r>
            <a:endParaRPr lang="en-US" sz="3862" dirty="0">
              <a:solidFill>
                <a:srgbClr val="7030A0"/>
              </a:solidFill>
              <a:latin typeface="SutonnyMJ" pitchFamily="2" charset="0"/>
              <a:cs typeface="SutonnyMJ" pitchFamily="2" charset="0"/>
            </a:endParaRPr>
          </a:p>
          <a:p>
            <a:pPr marL="330498" indent="-330498" algn="ctr">
              <a:defRPr/>
            </a:pPr>
            <a:r>
              <a:rPr lang="en-US" sz="2758" dirty="0">
                <a:solidFill>
                  <a:srgbClr val="7030A0"/>
                </a:solidFill>
                <a:latin typeface="SutonnyMJ" pitchFamily="2" charset="0"/>
                <a:cs typeface="SutonnyMJ" pitchFamily="2" charset="0"/>
              </a:rPr>
              <a:t>‡</a:t>
            </a:r>
            <a:r>
              <a:rPr lang="en-US" sz="2758" dirty="0" err="1">
                <a:solidFill>
                  <a:srgbClr val="7030A0"/>
                </a:solidFill>
                <a:latin typeface="SutonnyMJ" pitchFamily="2" charset="0"/>
                <a:cs typeface="SutonnyMJ" pitchFamily="2" charset="0"/>
              </a:rPr>
              <a:t>mjt</a:t>
            </a:r>
            <a:r>
              <a:rPr lang="en-US" sz="2758" dirty="0">
                <a:solidFill>
                  <a:srgbClr val="7030A0"/>
                </a:solidFill>
                <a:latin typeface="SutonnyMJ" pitchFamily="2" charset="0"/>
                <a:cs typeface="SutonnyMJ" pitchFamily="2" charset="0"/>
              </a:rPr>
              <a:t>  </a:t>
            </a:r>
            <a:r>
              <a:rPr lang="en-US" sz="2758" dirty="0">
                <a:solidFill>
                  <a:srgbClr val="7030A0"/>
                </a:solidFill>
                <a:latin typeface="Times New Roman" pitchFamily="18" charset="0"/>
                <a:cs typeface="Times New Roman" pitchFamily="18" charset="0"/>
              </a:rPr>
              <a:t>01712898040</a:t>
            </a:r>
            <a:r>
              <a:rPr lang="bn-BD" sz="2758" dirty="0">
                <a:solidFill>
                  <a:srgbClr val="7030A0"/>
                </a:solidFill>
                <a:latin typeface="SutonnyMJ" pitchFamily="2" charset="0"/>
                <a:cs typeface="NikoshBAN" pitchFamily="2" charset="0"/>
              </a:rPr>
              <a:t> </a:t>
            </a:r>
          </a:p>
          <a:p>
            <a:pPr marL="330498" indent="-330498" algn="ctr">
              <a:defRPr/>
            </a:pPr>
            <a:r>
              <a:rPr lang="en-US" sz="2208" dirty="0">
                <a:solidFill>
                  <a:srgbClr val="7030A0"/>
                </a:solidFill>
                <a:latin typeface="Times New Roman" pitchFamily="18" charset="0"/>
                <a:cs typeface="Times New Roman" pitchFamily="18" charset="0"/>
              </a:rPr>
              <a:t>Email:  shahifur@gmail.com</a:t>
            </a:r>
            <a:endParaRPr lang="en-US" sz="2483" dirty="0">
              <a:solidFill>
                <a:srgbClr val="7030A0"/>
              </a:solidFill>
              <a:latin typeface="Times New Roman" pitchFamily="18" charset="0"/>
              <a:cs typeface="Times New Roman" pitchFamily="18" charset="0"/>
            </a:endParaRPr>
          </a:p>
        </p:txBody>
      </p:sp>
      <p:pic>
        <p:nvPicPr>
          <p:cNvPr id="7" name="Picture 6" descr="tulips.jpg"/>
          <p:cNvPicPr>
            <a:picLocks noChangeAspect="1"/>
          </p:cNvPicPr>
          <p:nvPr/>
        </p:nvPicPr>
        <p:blipFill>
          <a:blip r:embed="rId3"/>
          <a:stretch>
            <a:fillRect/>
          </a:stretch>
        </p:blipFill>
        <p:spPr>
          <a:xfrm rot="226886">
            <a:off x="207813" y="-93017"/>
            <a:ext cx="4634462" cy="3543258"/>
          </a:xfrm>
          <a:prstGeom prst="rect">
            <a:avLst/>
          </a:prstGeom>
          <a:ln>
            <a:noFill/>
          </a:ln>
          <a:effectLst>
            <a:outerShdw blurRad="127000" dist="38100" dir="2700000" algn="ctr">
              <a:srgbClr val="000000">
                <a:alpha val="45000"/>
              </a:srgbClr>
            </a:outerShdw>
            <a:reflection blurRad="6350" stA="50000" endA="295" endPos="92000" dist="101600" dir="5400000" sy="-100000" algn="bl" rotWithShape="0"/>
          </a:effectLst>
          <a:scene3d>
            <a:camera prst="isometricOffAxis1Right"/>
            <a:lightRig rig="soft" dir="t">
              <a:rot lat="0" lon="0" rev="0"/>
            </a:lightRig>
          </a:scene3d>
          <a:sp3d prstMaterial="translucentPowder">
            <a:bevelT w="203200" h="50800" prst="softRound"/>
          </a:sp3d>
        </p:spPr>
      </p:pic>
      <p:sp>
        <p:nvSpPr>
          <p:cNvPr id="10" name="Date Placeholder 9"/>
          <p:cNvSpPr>
            <a:spLocks noGrp="1"/>
          </p:cNvSpPr>
          <p:nvPr>
            <p:ph type="dt" sz="half" idx="10"/>
          </p:nvPr>
        </p:nvSpPr>
        <p:spPr>
          <a:xfrm>
            <a:off x="11250574" y="6587738"/>
            <a:ext cx="1728845" cy="320239"/>
          </a:xfrm>
          <a:ln>
            <a:noFill/>
          </a:ln>
        </p:spPr>
        <p:style>
          <a:lnRef idx="2">
            <a:schemeClr val="dk1"/>
          </a:lnRef>
          <a:fillRef idx="1">
            <a:schemeClr val="lt1"/>
          </a:fillRef>
          <a:effectRef idx="0">
            <a:schemeClr val="dk1"/>
          </a:effectRef>
          <a:fontRef idx="minor">
            <a:schemeClr val="dk1"/>
          </a:fontRef>
        </p:style>
        <p:txBody>
          <a:bodyPr anchor="t" anchorCtr="0"/>
          <a:lstStyle/>
          <a:p>
            <a:pPr algn="ctr"/>
            <a:fld id="{D253C141-1361-4276-9CDF-38E9879C11A0}" type="datetime9">
              <a:rPr lang="en-US" sz="1168">
                <a:solidFill>
                  <a:schemeClr val="tx1"/>
                </a:solidFill>
                <a:latin typeface="Times New Roman" pitchFamily="18" charset="0"/>
                <a:cs typeface="Times New Roman" pitchFamily="18" charset="0"/>
              </a:rPr>
              <a:t>04-Jun-20 20:57:31</a:t>
            </a:fld>
            <a:endParaRPr lang="en-US" sz="1168" dirty="0">
              <a:solidFill>
                <a:schemeClr val="tx1"/>
              </a:solidFill>
              <a:latin typeface="Times New Roman" pitchFamily="18" charset="0"/>
              <a:cs typeface="Times New Roman" pitchFamily="18" charset="0"/>
            </a:endParaRPr>
          </a:p>
        </p:txBody>
      </p:sp>
      <p:sp>
        <p:nvSpPr>
          <p:cNvPr id="6" name="Footer Placeholder 5"/>
          <p:cNvSpPr>
            <a:spLocks noGrp="1"/>
          </p:cNvSpPr>
          <p:nvPr>
            <p:ph type="ftr" sz="quarter" idx="11"/>
          </p:nvPr>
        </p:nvSpPr>
        <p:spPr>
          <a:xfrm>
            <a:off x="0" y="6419488"/>
            <a:ext cx="3757544" cy="323771"/>
          </a:xfrm>
          <a:ln>
            <a:noFill/>
          </a:ln>
        </p:spPr>
        <p:style>
          <a:lnRef idx="2">
            <a:schemeClr val="dk1"/>
          </a:lnRef>
          <a:fillRef idx="1">
            <a:schemeClr val="lt1"/>
          </a:fillRef>
          <a:effectRef idx="0">
            <a:schemeClr val="dk1"/>
          </a:effectRef>
          <a:fontRef idx="minor">
            <a:schemeClr val="dk1"/>
          </a:fontRef>
        </p:style>
        <p:txBody>
          <a:bodyPr anchor="t" anchorCtr="0"/>
          <a:lstStyle/>
          <a:p>
            <a:r>
              <a:rPr lang="en-US" sz="1168" dirty="0">
                <a:solidFill>
                  <a:schemeClr val="tx1"/>
                </a:solidFill>
                <a:latin typeface="Times New Roman" pitchFamily="18" charset="0"/>
                <a:cs typeface="Times New Roman" pitchFamily="18" charset="0"/>
              </a:rPr>
              <a:t>Math Sir     Cell No +0881712898040</a:t>
            </a:r>
          </a:p>
        </p:txBody>
      </p:sp>
      <p:sp>
        <p:nvSpPr>
          <p:cNvPr id="2" name="Slide Number Placeholder 1">
            <a:extLst>
              <a:ext uri="{FF2B5EF4-FFF2-40B4-BE49-F238E27FC236}">
                <a16:creationId xmlns:a16="http://schemas.microsoft.com/office/drawing/2014/main" id="{5A79C5BC-31F0-4B1F-AA24-080F6D0BDACC}"/>
              </a:ext>
            </a:extLst>
          </p:cNvPr>
          <p:cNvSpPr>
            <a:spLocks noGrp="1"/>
          </p:cNvSpPr>
          <p:nvPr>
            <p:ph type="sldNum" sz="quarter" idx="12"/>
          </p:nvPr>
        </p:nvSpPr>
        <p:spPr>
          <a:xfrm>
            <a:off x="10629900" y="6492875"/>
            <a:ext cx="3086100" cy="365125"/>
          </a:xfrm>
          <a:ln>
            <a:noFill/>
          </a:ln>
        </p:spPr>
        <p:txBody>
          <a:bodyPr/>
          <a:lstStyle/>
          <a:p>
            <a:fld id="{6E1B279D-798C-455D-99F2-F43337AAF2A1}" type="slidenum">
              <a:rPr lang="en-US" smtClean="0"/>
              <a:t>1</a:t>
            </a:fld>
            <a:endParaRPr lang="en-US" dirty="0"/>
          </a:p>
        </p:txBody>
      </p:sp>
      <p:pic>
        <p:nvPicPr>
          <p:cNvPr id="9" name="Picture 8" descr="Rintu.JPG"/>
          <p:cNvPicPr>
            <a:picLocks noGrp="1" noChangeAspect="1"/>
          </p:cNvPicPr>
          <p:nvPr isPhoto="1"/>
        </p:nvPicPr>
        <p:blipFill>
          <a:blip r:embed="rId4" cstate="print">
            <a:lum/>
          </a:blip>
          <a:stretch>
            <a:fillRect/>
          </a:stretch>
        </p:blipFill>
        <p:spPr>
          <a:xfrm rot="20528821">
            <a:off x="4765589" y="3648553"/>
            <a:ext cx="1921171" cy="1232200"/>
          </a:xfrm>
          <a:prstGeom prst="homePlate">
            <a:avLst>
              <a:gd name="adj" fmla="val 23823"/>
            </a:avLst>
          </a:prstGeom>
          <a:ln w="190500" cap="rnd">
            <a:solidFill>
              <a:schemeClr val="accent2">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Right Arrow 10"/>
          <p:cNvSpPr/>
          <p:nvPr/>
        </p:nvSpPr>
        <p:spPr>
          <a:xfrm>
            <a:off x="235975" y="3292096"/>
            <a:ext cx="4462150" cy="2395944"/>
          </a:xfrm>
          <a:prstGeom prst="rightArrow">
            <a:avLst>
              <a:gd name="adj1" fmla="val 50000"/>
              <a:gd name="adj2" fmla="val 36567"/>
            </a:avLst>
          </a:prstGeom>
        </p:spPr>
        <p:style>
          <a:lnRef idx="1">
            <a:schemeClr val="accent2"/>
          </a:lnRef>
          <a:fillRef idx="2">
            <a:schemeClr val="accent2"/>
          </a:fillRef>
          <a:effectRef idx="1">
            <a:schemeClr val="accent2"/>
          </a:effectRef>
          <a:fontRef idx="minor">
            <a:schemeClr val="dk1"/>
          </a:fontRef>
        </p:style>
        <p:txBody>
          <a:bodyPr lIns="66205" tIns="33103" rIns="66205" bIns="33103" rtlCol="0" anchor="ctr"/>
          <a:lstStyle/>
          <a:p>
            <a:pPr algn="ctr"/>
            <a:r>
              <a:rPr lang="en-US" sz="5212" dirty="0" err="1">
                <a:latin typeface="SutonnyMJ" pitchFamily="2" charset="0"/>
                <a:cs typeface="SutonnyMJ" pitchFamily="2" charset="0"/>
              </a:rPr>
              <a:t>cwiPvjbvqt</a:t>
            </a:r>
            <a:endParaRPr lang="en-US" sz="2156" dirty="0">
              <a:latin typeface="SutonnyMJ" pitchFamily="2" charset="0"/>
              <a:cs typeface="SutonnyMJ"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5"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 y="300038"/>
            <a:ext cx="12827598" cy="6473505"/>
          </a:xfrm>
        </p:spPr>
        <p:style>
          <a:lnRef idx="1">
            <a:schemeClr val="accent2"/>
          </a:lnRef>
          <a:fillRef idx="2">
            <a:schemeClr val="accent2"/>
          </a:fillRef>
          <a:effectRef idx="1">
            <a:schemeClr val="accent2"/>
          </a:effectRef>
          <a:fontRef idx="minor">
            <a:schemeClr val="dk1"/>
          </a:fontRef>
        </p:style>
        <p:txBody>
          <a:bodyPr anchor="t" anchorCtr="0">
            <a:noAutofit/>
          </a:bodyPr>
          <a:lstStyle/>
          <a:p>
            <a:pPr algn="l"/>
            <a:r>
              <a:rPr lang="en-US" sz="6621" dirty="0">
                <a:solidFill>
                  <a:srgbClr val="7030A0"/>
                </a:solidFill>
              </a:rPr>
              <a:t>এ </a:t>
            </a:r>
            <a:r>
              <a:rPr lang="en-US" sz="6621" dirty="0" err="1">
                <a:solidFill>
                  <a:srgbClr val="7030A0"/>
                </a:solidFill>
              </a:rPr>
              <a:t>অধ্যায়</a:t>
            </a:r>
            <a:r>
              <a:rPr lang="en-US" sz="6621" dirty="0">
                <a:solidFill>
                  <a:srgbClr val="7030A0"/>
                </a:solidFill>
              </a:rPr>
              <a:t> </a:t>
            </a:r>
            <a:r>
              <a:rPr lang="en-US" sz="6621" dirty="0" err="1">
                <a:solidFill>
                  <a:srgbClr val="7030A0"/>
                </a:solidFill>
              </a:rPr>
              <a:t>শেষে</a:t>
            </a:r>
            <a:r>
              <a:rPr lang="en-US" sz="6621" dirty="0">
                <a:solidFill>
                  <a:srgbClr val="7030A0"/>
                </a:solidFill>
              </a:rPr>
              <a:t> </a:t>
            </a:r>
            <a:r>
              <a:rPr lang="en-US" sz="6621" dirty="0" err="1">
                <a:solidFill>
                  <a:srgbClr val="7030A0"/>
                </a:solidFill>
              </a:rPr>
              <a:t>শিক্ষার্থীরা</a:t>
            </a:r>
            <a:r>
              <a:rPr lang="en-US" sz="6621" dirty="0">
                <a:solidFill>
                  <a:srgbClr val="7030A0"/>
                </a:solidFill>
              </a:rPr>
              <a:t>…</a:t>
            </a:r>
            <a:br>
              <a:rPr lang="en-US" sz="6621" dirty="0">
                <a:solidFill>
                  <a:srgbClr val="7030A0"/>
                </a:solidFill>
              </a:rPr>
            </a:br>
            <a:r>
              <a:rPr lang="en-US" sz="6621" dirty="0">
                <a:solidFill>
                  <a:srgbClr val="7030A0"/>
                </a:solidFill>
              </a:rPr>
              <a:t>	</a:t>
            </a:r>
            <a:r>
              <a:rPr lang="en-US" sz="3600" dirty="0" err="1">
                <a:solidFill>
                  <a:schemeClr val="tx1"/>
                </a:solidFill>
              </a:rPr>
              <a:t>i</a:t>
            </a:r>
            <a:r>
              <a:rPr lang="en-US" sz="3600" dirty="0">
                <a:solidFill>
                  <a:schemeClr val="tx1"/>
                </a:solidFill>
              </a:rPr>
              <a:t>)</a:t>
            </a:r>
            <a:r>
              <a:rPr lang="en-US" dirty="0">
                <a:solidFill>
                  <a:srgbClr val="7030A0"/>
                </a:solidFill>
              </a:rPr>
              <a:t>  </a:t>
            </a:r>
            <a:r>
              <a:rPr lang="en-US" sz="3200" dirty="0" err="1"/>
              <a:t>দুই</a:t>
            </a:r>
            <a:r>
              <a:rPr lang="en-US" sz="3200" dirty="0"/>
              <a:t> </a:t>
            </a:r>
            <a:r>
              <a:rPr lang="en-US" sz="3200" dirty="0" err="1"/>
              <a:t>চলক</a:t>
            </a:r>
            <a:r>
              <a:rPr lang="en-US" sz="3200" dirty="0"/>
              <a:t> </a:t>
            </a:r>
            <a:r>
              <a:rPr lang="en-US" sz="3200" dirty="0" err="1"/>
              <a:t>বিশিষ্ট</a:t>
            </a:r>
            <a:r>
              <a:rPr lang="en-US" sz="3200" dirty="0"/>
              <a:t> </a:t>
            </a:r>
            <a:r>
              <a:rPr lang="en-US" sz="3200" dirty="0" err="1"/>
              <a:t>সরল</a:t>
            </a:r>
            <a:r>
              <a:rPr lang="en-US" sz="3200" dirty="0"/>
              <a:t> </a:t>
            </a:r>
            <a:r>
              <a:rPr lang="en-US" sz="3200" dirty="0" err="1"/>
              <a:t>সহসমীকরণের</a:t>
            </a:r>
            <a:r>
              <a:rPr lang="en-US" sz="3200" dirty="0"/>
              <a:t> </a:t>
            </a:r>
            <a:r>
              <a:rPr lang="en-US" sz="3200" dirty="0" err="1"/>
              <a:t>সঙ্গতি</a:t>
            </a:r>
            <a:r>
              <a:rPr lang="en-US" sz="3200" dirty="0"/>
              <a:t> </a:t>
            </a:r>
            <a:r>
              <a:rPr lang="en-US" sz="3200" dirty="0" err="1"/>
              <a:t>যাচাই</a:t>
            </a:r>
            <a:r>
              <a:rPr lang="en-US" sz="3200" dirty="0"/>
              <a:t> 	</a:t>
            </a:r>
            <a:br>
              <a:rPr lang="en-US" sz="3200" dirty="0"/>
            </a:br>
            <a:r>
              <a:rPr lang="en-US" sz="3200" dirty="0"/>
              <a:t>                </a:t>
            </a:r>
            <a:r>
              <a:rPr lang="en-US" sz="3200" dirty="0" err="1"/>
              <a:t>করতে</a:t>
            </a:r>
            <a:r>
              <a:rPr lang="en-US" sz="3200" dirty="0"/>
              <a:t> </a:t>
            </a:r>
            <a:r>
              <a:rPr lang="en-US" sz="3200" dirty="0" err="1"/>
              <a:t>পারবে</a:t>
            </a:r>
            <a:r>
              <a:rPr lang="en-US" sz="3200" dirty="0"/>
              <a:t>।</a:t>
            </a:r>
            <a:br>
              <a:rPr lang="en-US" sz="3200" dirty="0"/>
            </a:br>
            <a:r>
              <a:rPr lang="en-US" sz="3600" dirty="0"/>
              <a:t>	</a:t>
            </a:r>
            <a:r>
              <a:rPr lang="en-US" sz="3600" dirty="0">
                <a:solidFill>
                  <a:schemeClr val="tx1"/>
                </a:solidFill>
              </a:rPr>
              <a:t>ii)</a:t>
            </a:r>
            <a:r>
              <a:rPr lang="en-US" sz="3600" dirty="0">
                <a:solidFill>
                  <a:srgbClr val="7030A0"/>
                </a:solidFill>
              </a:rPr>
              <a:t>  </a:t>
            </a:r>
            <a:r>
              <a:rPr lang="en-US" sz="3600" dirty="0" err="1"/>
              <a:t>দুই</a:t>
            </a:r>
            <a:r>
              <a:rPr lang="en-US" sz="3600" dirty="0"/>
              <a:t> </a:t>
            </a:r>
            <a:r>
              <a:rPr lang="en-US" sz="3600" dirty="0" err="1"/>
              <a:t>চলক</a:t>
            </a:r>
            <a:r>
              <a:rPr lang="en-US" sz="3600" dirty="0"/>
              <a:t> </a:t>
            </a:r>
            <a:r>
              <a:rPr lang="en-US" sz="3600" dirty="0" err="1"/>
              <a:t>বিশিষ্ট</a:t>
            </a:r>
            <a:r>
              <a:rPr lang="en-US" sz="3600" dirty="0"/>
              <a:t> </a:t>
            </a:r>
            <a:r>
              <a:rPr lang="en-US" sz="3600" dirty="0" err="1"/>
              <a:t>দুইটি</a:t>
            </a:r>
            <a:r>
              <a:rPr lang="en-US" sz="3600" dirty="0"/>
              <a:t> </a:t>
            </a:r>
            <a:r>
              <a:rPr lang="en-US" sz="3600" dirty="0" err="1"/>
              <a:t>সমীকরণের</a:t>
            </a:r>
            <a:r>
              <a:rPr lang="en-US" sz="3600" dirty="0"/>
              <a:t> </a:t>
            </a:r>
            <a:r>
              <a:rPr lang="en-US" sz="3600" dirty="0" err="1"/>
              <a:t>পরস্পর</a:t>
            </a:r>
            <a:r>
              <a:rPr lang="en-US" sz="3600" dirty="0"/>
              <a:t> 		  </a:t>
            </a:r>
            <a:br>
              <a:rPr lang="en-US" sz="3600" dirty="0"/>
            </a:br>
            <a:r>
              <a:rPr lang="en-US" sz="3600" dirty="0"/>
              <a:t>              </a:t>
            </a:r>
            <a:r>
              <a:rPr lang="en-US" sz="3600" dirty="0" err="1"/>
              <a:t>নির্ভরশীলতা</a:t>
            </a:r>
            <a:r>
              <a:rPr lang="en-US" sz="3600" dirty="0"/>
              <a:t> </a:t>
            </a:r>
            <a:r>
              <a:rPr lang="en-US" sz="3600" dirty="0" err="1"/>
              <a:t>যাচাই</a:t>
            </a:r>
            <a:r>
              <a:rPr lang="en-US" sz="3600" dirty="0"/>
              <a:t> </a:t>
            </a:r>
            <a:r>
              <a:rPr lang="en-US" sz="3600" dirty="0" err="1"/>
              <a:t>করতে</a:t>
            </a:r>
            <a:r>
              <a:rPr lang="en-US" sz="3600" dirty="0"/>
              <a:t> </a:t>
            </a:r>
            <a:r>
              <a:rPr lang="en-US" sz="3600" dirty="0" err="1"/>
              <a:t>পারবে</a:t>
            </a:r>
            <a:r>
              <a:rPr lang="en-US" sz="3600" dirty="0"/>
              <a:t>।</a:t>
            </a:r>
            <a:br>
              <a:rPr lang="en-US" sz="3600" dirty="0"/>
            </a:br>
            <a:r>
              <a:rPr lang="en-US" sz="3600" dirty="0"/>
              <a:t>	iii) </a:t>
            </a:r>
            <a:r>
              <a:rPr lang="en-US" sz="3600" dirty="0" err="1"/>
              <a:t>সমাধানের</a:t>
            </a:r>
            <a:r>
              <a:rPr lang="en-US" sz="3600" dirty="0"/>
              <a:t> </a:t>
            </a:r>
            <a:r>
              <a:rPr lang="en-US" sz="3600" dirty="0" err="1"/>
              <a:t>আড়্গুন</a:t>
            </a:r>
            <a:r>
              <a:rPr lang="en-US" sz="3600" dirty="0"/>
              <a:t> </a:t>
            </a:r>
            <a:r>
              <a:rPr lang="en-US" sz="3600" dirty="0" err="1"/>
              <a:t>পদ্ধতি</a:t>
            </a:r>
            <a:r>
              <a:rPr lang="en-US" sz="3600" dirty="0"/>
              <a:t> </a:t>
            </a:r>
            <a:r>
              <a:rPr lang="en-US" sz="3600" dirty="0" err="1"/>
              <a:t>ব্যাখ্যা</a:t>
            </a:r>
            <a:r>
              <a:rPr lang="en-US" sz="3600" dirty="0"/>
              <a:t> </a:t>
            </a:r>
            <a:r>
              <a:rPr lang="en-US" sz="3600" dirty="0" err="1"/>
              <a:t>করতে</a:t>
            </a:r>
            <a:r>
              <a:rPr lang="en-US" sz="3600" dirty="0"/>
              <a:t> </a:t>
            </a:r>
            <a:r>
              <a:rPr lang="en-US" sz="3600" dirty="0" err="1"/>
              <a:t>পারবে</a:t>
            </a:r>
            <a:r>
              <a:rPr lang="en-US" sz="3600" dirty="0"/>
              <a:t>।</a:t>
            </a:r>
            <a:br>
              <a:rPr lang="en-US" sz="3600" dirty="0"/>
            </a:br>
            <a:r>
              <a:rPr lang="en-US" sz="3600" dirty="0"/>
              <a:t>	iv) </a:t>
            </a:r>
            <a:r>
              <a:rPr lang="en-US" sz="3600" dirty="0" err="1"/>
              <a:t>বাস্তবভিত্তিক</a:t>
            </a:r>
            <a:r>
              <a:rPr lang="en-US" sz="3600" dirty="0"/>
              <a:t> </a:t>
            </a:r>
            <a:r>
              <a:rPr lang="en-US" sz="3600" dirty="0" err="1"/>
              <a:t>গাণিতিক</a:t>
            </a:r>
            <a:r>
              <a:rPr lang="en-US" sz="3600" dirty="0"/>
              <a:t> </a:t>
            </a:r>
            <a:r>
              <a:rPr lang="en-US" sz="3600" dirty="0" err="1"/>
              <a:t>সমস্যার</a:t>
            </a:r>
            <a:r>
              <a:rPr lang="en-US" sz="3600" dirty="0"/>
              <a:t> </a:t>
            </a:r>
            <a:r>
              <a:rPr lang="en-US" sz="3600" dirty="0" err="1"/>
              <a:t>সহসমীকরণ</a:t>
            </a:r>
            <a:r>
              <a:rPr lang="en-US" sz="3600" dirty="0"/>
              <a:t> </a:t>
            </a:r>
            <a:r>
              <a:rPr lang="en-US" sz="3600" dirty="0" err="1"/>
              <a:t>গঠন</a:t>
            </a:r>
            <a:r>
              <a:rPr lang="en-US" sz="3600" dirty="0"/>
              <a:t> </a:t>
            </a:r>
            <a:br>
              <a:rPr lang="en-US" sz="3600" dirty="0"/>
            </a:br>
            <a:r>
              <a:rPr lang="en-US" sz="3600" dirty="0"/>
              <a:t>	      </a:t>
            </a:r>
            <a:r>
              <a:rPr lang="en-US" sz="3600" dirty="0" err="1"/>
              <a:t>সমাধানে</a:t>
            </a:r>
            <a:r>
              <a:rPr lang="en-US" sz="3600" dirty="0"/>
              <a:t>  </a:t>
            </a:r>
            <a:r>
              <a:rPr lang="en-US" sz="3600" dirty="0" err="1"/>
              <a:t>করতে</a:t>
            </a:r>
            <a:r>
              <a:rPr lang="en-US" sz="3600" dirty="0"/>
              <a:t> </a:t>
            </a:r>
            <a:r>
              <a:rPr lang="en-US" sz="3600" dirty="0" err="1"/>
              <a:t>পারবে</a:t>
            </a:r>
            <a:r>
              <a:rPr lang="en-US" sz="3600" dirty="0"/>
              <a:t>।</a:t>
            </a:r>
            <a:br>
              <a:rPr lang="en-US" sz="3600" dirty="0"/>
            </a:br>
            <a:r>
              <a:rPr lang="en-US" sz="3600" dirty="0"/>
              <a:t>          v) </a:t>
            </a:r>
            <a:r>
              <a:rPr lang="en-US" sz="3600" dirty="0" err="1"/>
              <a:t>বাস্তবভিত্তিক</a:t>
            </a:r>
            <a:r>
              <a:rPr lang="en-US" sz="3600" dirty="0"/>
              <a:t> </a:t>
            </a:r>
            <a:r>
              <a:rPr lang="en-US" sz="3600" dirty="0" err="1"/>
              <a:t>গাণিতিক</a:t>
            </a:r>
            <a:r>
              <a:rPr lang="en-US" sz="3600" dirty="0"/>
              <a:t> </a:t>
            </a:r>
            <a:r>
              <a:rPr lang="en-US" sz="3600" dirty="0" err="1"/>
              <a:t>সমস্যার</a:t>
            </a:r>
            <a:r>
              <a:rPr lang="en-US" sz="3600" dirty="0"/>
              <a:t>  </a:t>
            </a:r>
            <a:r>
              <a:rPr lang="en-US" sz="3600" dirty="0" err="1"/>
              <a:t>সহসমীকরণ</a:t>
            </a:r>
            <a:r>
              <a:rPr lang="en-US" sz="3600" dirty="0"/>
              <a:t> </a:t>
            </a:r>
            <a:r>
              <a:rPr lang="en-US" sz="3600" dirty="0" err="1"/>
              <a:t>গঠন</a:t>
            </a:r>
            <a:r>
              <a:rPr lang="en-US" sz="3600" dirty="0"/>
              <a:t> </a:t>
            </a:r>
            <a:br>
              <a:rPr lang="en-US" sz="3600" dirty="0"/>
            </a:br>
            <a:r>
              <a:rPr lang="en-US" sz="3600" dirty="0"/>
              <a:t>	      </a:t>
            </a:r>
            <a:r>
              <a:rPr lang="en-US" sz="3600" dirty="0" err="1"/>
              <a:t>সমাধানে</a:t>
            </a:r>
            <a:r>
              <a:rPr lang="en-US" sz="3600" dirty="0"/>
              <a:t>  </a:t>
            </a:r>
            <a:r>
              <a:rPr lang="en-US" sz="3600" dirty="0" err="1"/>
              <a:t>করতে</a:t>
            </a:r>
            <a:r>
              <a:rPr lang="en-US" sz="3600" dirty="0"/>
              <a:t> </a:t>
            </a:r>
            <a:r>
              <a:rPr lang="en-US" sz="3600" dirty="0" err="1"/>
              <a:t>পারবে</a:t>
            </a:r>
            <a:r>
              <a:rPr lang="en-US" sz="3600" dirty="0"/>
              <a:t>।</a:t>
            </a:r>
            <a:br>
              <a:rPr lang="en-US" sz="3600" dirty="0"/>
            </a:br>
            <a:br>
              <a:rPr lang="en-US" sz="3862" dirty="0"/>
            </a:br>
            <a:br>
              <a:rPr lang="en-US" sz="3862" dirty="0"/>
            </a:br>
            <a:br>
              <a:rPr lang="en-US" sz="7448" dirty="0"/>
            </a:br>
            <a:endParaRPr lang="en-US" sz="6621" dirty="0"/>
          </a:p>
        </p:txBody>
      </p:sp>
      <p:sp>
        <p:nvSpPr>
          <p:cNvPr id="3" name="Date Placeholder 2">
            <a:extLst>
              <a:ext uri="{FF2B5EF4-FFF2-40B4-BE49-F238E27FC236}">
                <a16:creationId xmlns:a16="http://schemas.microsoft.com/office/drawing/2014/main" id="{3E144A40-2C4E-4FE9-975B-A4E01D948748}"/>
              </a:ext>
            </a:extLst>
          </p:cNvPr>
          <p:cNvSpPr>
            <a:spLocks noGrp="1"/>
          </p:cNvSpPr>
          <p:nvPr>
            <p:ph type="dt" sz="half" idx="10"/>
          </p:nvPr>
        </p:nvSpPr>
        <p:spPr/>
        <p:txBody>
          <a:bodyPr/>
          <a:lstStyle/>
          <a:p>
            <a:fld id="{BAB42015-76CB-4666-BDDF-978FCB29844B}" type="datetime9">
              <a:rPr lang="en-US" smtClean="0"/>
              <a:t>04-Jun-20 20:57:33</a:t>
            </a:fld>
            <a:endParaRPr lang="en-US"/>
          </a:p>
        </p:txBody>
      </p:sp>
      <p:sp>
        <p:nvSpPr>
          <p:cNvPr id="4" name="Footer Placeholder 3">
            <a:extLst>
              <a:ext uri="{FF2B5EF4-FFF2-40B4-BE49-F238E27FC236}">
                <a16:creationId xmlns:a16="http://schemas.microsoft.com/office/drawing/2014/main" id="{35DE290A-5768-40E2-A050-4402BF80E059}"/>
              </a:ext>
            </a:extLst>
          </p:cNvPr>
          <p:cNvSpPr>
            <a:spLocks noGrp="1"/>
          </p:cNvSpPr>
          <p:nvPr>
            <p:ph type="ftr" sz="quarter" idx="11"/>
          </p:nvPr>
        </p:nvSpPr>
        <p:spPr/>
        <p:txBody>
          <a:bodyPr/>
          <a:lstStyle/>
          <a:p>
            <a:r>
              <a:rPr lang="en-US"/>
              <a:t>Math Sir     Cell No +0881712898040</a:t>
            </a:r>
          </a:p>
        </p:txBody>
      </p:sp>
      <p:sp>
        <p:nvSpPr>
          <p:cNvPr id="5" name="Slide Number Placeholder 4">
            <a:extLst>
              <a:ext uri="{FF2B5EF4-FFF2-40B4-BE49-F238E27FC236}">
                <a16:creationId xmlns:a16="http://schemas.microsoft.com/office/drawing/2014/main" id="{A60F2A0E-6B1F-41C5-B78C-961A02BD6AE7}"/>
              </a:ext>
            </a:extLst>
          </p:cNvPr>
          <p:cNvSpPr>
            <a:spLocks noGrp="1"/>
          </p:cNvSpPr>
          <p:nvPr>
            <p:ph type="sldNum" sz="quarter" idx="12"/>
          </p:nvPr>
        </p:nvSpPr>
        <p:spPr/>
        <p:txBody>
          <a:bodyPr/>
          <a:lstStyle/>
          <a:p>
            <a:fld id="{6E1B279D-798C-455D-99F2-F43337AAF2A1}" type="slidenum">
              <a:rPr lang="en-US" smtClean="0"/>
              <a:t>10</a:t>
            </a:fld>
            <a:endParaRPr lang="en-US"/>
          </a:p>
        </p:txBody>
      </p:sp>
    </p:spTree>
    <p:extLst>
      <p:ext uri="{BB962C8B-B14F-4D97-AF65-F5344CB8AC3E}">
        <p14:creationId xmlns:p14="http://schemas.microsoft.com/office/powerpoint/2010/main" val="2528062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465" y="150962"/>
            <a:ext cx="8819535" cy="1261240"/>
          </a:xfrm>
        </p:spPr>
        <p:style>
          <a:lnRef idx="1">
            <a:schemeClr val="accent2"/>
          </a:lnRef>
          <a:fillRef idx="2">
            <a:schemeClr val="accent2"/>
          </a:fillRef>
          <a:effectRef idx="1">
            <a:schemeClr val="accent2"/>
          </a:effectRef>
          <a:fontRef idx="minor">
            <a:schemeClr val="dk1"/>
          </a:fontRef>
        </p:style>
        <p:txBody>
          <a:bodyPr anchor="ctr" anchorCtr="0">
            <a:noAutofit/>
          </a:bodyPr>
          <a:lstStyle/>
          <a:p>
            <a:pPr algn="l"/>
            <a:r>
              <a:rPr lang="en-US" sz="4966" dirty="0" err="1"/>
              <a:t>সরল</a:t>
            </a:r>
            <a:r>
              <a:rPr lang="en-US" sz="4966" dirty="0"/>
              <a:t> </a:t>
            </a:r>
            <a:r>
              <a:rPr lang="en-US" sz="4966" dirty="0" err="1"/>
              <a:t>সহসমীকরণ</a:t>
            </a:r>
            <a:r>
              <a:rPr lang="en-US" sz="4966" dirty="0"/>
              <a:t> </a:t>
            </a:r>
            <a:r>
              <a:rPr lang="en-US" sz="4966" dirty="0" err="1"/>
              <a:t>কাকে</a:t>
            </a:r>
            <a:r>
              <a:rPr lang="en-US" sz="4966" dirty="0"/>
              <a:t> </a:t>
            </a:r>
            <a:r>
              <a:rPr lang="en-US" sz="4966" dirty="0" err="1"/>
              <a:t>বলে</a:t>
            </a:r>
            <a:r>
              <a:rPr lang="en-US" sz="4966" dirty="0"/>
              <a:t>? </a:t>
            </a:r>
          </a:p>
        </p:txBody>
      </p:sp>
      <p:sp>
        <p:nvSpPr>
          <p:cNvPr id="4" name="Date Placeholder 3">
            <a:extLst>
              <a:ext uri="{FF2B5EF4-FFF2-40B4-BE49-F238E27FC236}">
                <a16:creationId xmlns:a16="http://schemas.microsoft.com/office/drawing/2014/main" id="{2D29B6B2-10EC-4B6C-85C1-A92F4A149407}"/>
              </a:ext>
            </a:extLst>
          </p:cNvPr>
          <p:cNvSpPr>
            <a:spLocks noGrp="1"/>
          </p:cNvSpPr>
          <p:nvPr>
            <p:ph type="dt" sz="half" idx="10"/>
          </p:nvPr>
        </p:nvSpPr>
        <p:spPr/>
        <p:txBody>
          <a:bodyPr/>
          <a:lstStyle/>
          <a:p>
            <a:fld id="{65339F89-4DA3-4849-B191-E68CDDE21FB0}" type="datetime9">
              <a:rPr lang="en-US" smtClean="0"/>
              <a:t>04-Jun-20 20:57:33</a:t>
            </a:fld>
            <a:endParaRPr lang="en-US"/>
          </a:p>
        </p:txBody>
      </p:sp>
      <p:sp>
        <p:nvSpPr>
          <p:cNvPr id="5" name="Footer Placeholder 4">
            <a:extLst>
              <a:ext uri="{FF2B5EF4-FFF2-40B4-BE49-F238E27FC236}">
                <a16:creationId xmlns:a16="http://schemas.microsoft.com/office/drawing/2014/main" id="{33672318-A6B0-424F-B94B-5425EF1CD307}"/>
              </a:ext>
            </a:extLst>
          </p:cNvPr>
          <p:cNvSpPr>
            <a:spLocks noGrp="1"/>
          </p:cNvSpPr>
          <p:nvPr>
            <p:ph type="ftr" sz="quarter" idx="11"/>
          </p:nvPr>
        </p:nvSpPr>
        <p:spPr/>
        <p:txBody>
          <a:bodyPr/>
          <a:lstStyle/>
          <a:p>
            <a:r>
              <a:rPr lang="en-US"/>
              <a:t>Math Sir     Cell No +0881712898040</a:t>
            </a:r>
          </a:p>
        </p:txBody>
      </p:sp>
      <p:sp>
        <p:nvSpPr>
          <p:cNvPr id="6" name="Slide Number Placeholder 5">
            <a:extLst>
              <a:ext uri="{FF2B5EF4-FFF2-40B4-BE49-F238E27FC236}">
                <a16:creationId xmlns:a16="http://schemas.microsoft.com/office/drawing/2014/main" id="{300C8535-F9D9-4D2B-A278-2F3C0E073F33}"/>
              </a:ext>
            </a:extLst>
          </p:cNvPr>
          <p:cNvSpPr>
            <a:spLocks noGrp="1"/>
          </p:cNvSpPr>
          <p:nvPr>
            <p:ph type="sldNum" sz="quarter" idx="12"/>
          </p:nvPr>
        </p:nvSpPr>
        <p:spPr/>
        <p:txBody>
          <a:bodyPr/>
          <a:lstStyle/>
          <a:p>
            <a:fld id="{6E1B279D-798C-455D-99F2-F43337AAF2A1}" type="slidenum">
              <a:rPr lang="en-US" smtClean="0"/>
              <a:t>11</a:t>
            </a:fld>
            <a:endParaRPr lang="en-US"/>
          </a:p>
        </p:txBody>
      </p:sp>
      <p:sp>
        <p:nvSpPr>
          <p:cNvPr id="3" name="Title 1"/>
          <p:cNvSpPr txBox="1">
            <a:spLocks/>
          </p:cNvSpPr>
          <p:nvPr/>
        </p:nvSpPr>
        <p:spPr>
          <a:xfrm>
            <a:off x="309716" y="2049518"/>
            <a:ext cx="13111316" cy="4693996"/>
          </a:xfrm>
          <a:prstGeom prst="rect">
            <a:avLst/>
          </a:prstGeom>
        </p:spPr>
        <p:style>
          <a:lnRef idx="1">
            <a:schemeClr val="accent5"/>
          </a:lnRef>
          <a:fillRef idx="2">
            <a:schemeClr val="accent5"/>
          </a:fillRef>
          <a:effectRef idx="1">
            <a:schemeClr val="accent5"/>
          </a:effectRef>
          <a:fontRef idx="minor">
            <a:schemeClr val="dk1"/>
          </a:fontRef>
        </p:style>
        <p:txBody>
          <a:bodyPr vert="horz" lIns="126124" tIns="63062" rIns="126124" bIns="63062" rtlCol="0" anchor="ctr" anchorCtr="0">
            <a:noAutofit/>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n-US" sz="6069" dirty="0" err="1"/>
              <a:t>সরল</a:t>
            </a:r>
            <a:r>
              <a:rPr lang="en-US" sz="6069" dirty="0"/>
              <a:t> </a:t>
            </a:r>
            <a:r>
              <a:rPr lang="en-US" sz="6069" dirty="0" err="1"/>
              <a:t>সহসমীকরণ</a:t>
            </a:r>
            <a:r>
              <a:rPr lang="en-US" sz="6069" dirty="0"/>
              <a:t> </a:t>
            </a:r>
            <a:r>
              <a:rPr lang="en-US" sz="6069" dirty="0" err="1"/>
              <a:t>বলতে</a:t>
            </a:r>
            <a:r>
              <a:rPr lang="en-US" sz="6069" dirty="0"/>
              <a:t> </a:t>
            </a:r>
            <a:r>
              <a:rPr lang="en-US" sz="6069" dirty="0" err="1"/>
              <a:t>দুই</a:t>
            </a:r>
            <a:r>
              <a:rPr lang="en-US" sz="6069" dirty="0"/>
              <a:t> </a:t>
            </a:r>
            <a:r>
              <a:rPr lang="en-US" sz="6069" dirty="0" err="1"/>
              <a:t>চলকবিশিষ্ট</a:t>
            </a:r>
            <a:r>
              <a:rPr lang="en-US" sz="6069" dirty="0"/>
              <a:t> </a:t>
            </a:r>
            <a:r>
              <a:rPr lang="en-US" sz="6069" dirty="0" err="1"/>
              <a:t>দুইটি</a:t>
            </a:r>
            <a:r>
              <a:rPr lang="en-US" sz="6069" dirty="0"/>
              <a:t> </a:t>
            </a:r>
            <a:r>
              <a:rPr lang="en-US" sz="6069" dirty="0" err="1"/>
              <a:t>সরল</a:t>
            </a:r>
            <a:r>
              <a:rPr lang="en-US" sz="6069" dirty="0"/>
              <a:t> </a:t>
            </a:r>
            <a:r>
              <a:rPr lang="en-US" sz="6069" dirty="0" err="1"/>
              <a:t>সমীকরণকে</a:t>
            </a:r>
            <a:r>
              <a:rPr lang="en-US" sz="6069" dirty="0"/>
              <a:t> </a:t>
            </a:r>
            <a:r>
              <a:rPr lang="en-US" sz="6069" dirty="0" err="1"/>
              <a:t>বুঝায়</a:t>
            </a:r>
            <a:r>
              <a:rPr lang="en-US" sz="6069" dirty="0"/>
              <a:t> </a:t>
            </a:r>
            <a:r>
              <a:rPr lang="en-US" sz="6069" dirty="0" err="1"/>
              <a:t>যখন</a:t>
            </a:r>
            <a:r>
              <a:rPr lang="en-US" sz="6069" dirty="0"/>
              <a:t> </a:t>
            </a:r>
          </a:p>
          <a:p>
            <a:pPr algn="just"/>
            <a:r>
              <a:rPr lang="en-US" sz="6069" dirty="0" err="1"/>
              <a:t>এদের</a:t>
            </a:r>
            <a:r>
              <a:rPr lang="en-US" sz="6069" dirty="0"/>
              <a:t> </a:t>
            </a:r>
            <a:r>
              <a:rPr lang="en-US" sz="6069" dirty="0" err="1"/>
              <a:t>একত্রে</a:t>
            </a:r>
            <a:r>
              <a:rPr lang="en-US" sz="6069" dirty="0"/>
              <a:t> </a:t>
            </a:r>
            <a:r>
              <a:rPr lang="en-US" sz="6069" dirty="0" err="1"/>
              <a:t>উপস্থাপন</a:t>
            </a:r>
            <a:r>
              <a:rPr lang="en-US" sz="6069" dirty="0"/>
              <a:t> </a:t>
            </a:r>
            <a:r>
              <a:rPr lang="en-US" sz="6069" dirty="0" err="1"/>
              <a:t>করা</a:t>
            </a:r>
            <a:r>
              <a:rPr lang="en-US" sz="6069" dirty="0"/>
              <a:t> </a:t>
            </a:r>
            <a:r>
              <a:rPr lang="en-US" sz="6069" dirty="0" err="1"/>
              <a:t>হয়</a:t>
            </a:r>
            <a:r>
              <a:rPr lang="en-US" sz="6069" dirty="0"/>
              <a:t> </a:t>
            </a:r>
            <a:r>
              <a:rPr lang="en-US" sz="6069" dirty="0" err="1"/>
              <a:t>এবং</a:t>
            </a:r>
            <a:r>
              <a:rPr lang="en-US" sz="6069" dirty="0"/>
              <a:t> </a:t>
            </a:r>
            <a:r>
              <a:rPr lang="en-US" sz="6069" dirty="0" err="1"/>
              <a:t>চলক</a:t>
            </a:r>
            <a:r>
              <a:rPr lang="en-US" sz="6069" dirty="0"/>
              <a:t> </a:t>
            </a:r>
            <a:r>
              <a:rPr lang="en-US" sz="6069" dirty="0" err="1"/>
              <a:t>দুইটি</a:t>
            </a:r>
            <a:r>
              <a:rPr lang="en-US" sz="6069" dirty="0"/>
              <a:t> </a:t>
            </a:r>
            <a:r>
              <a:rPr lang="en-US" sz="6069" dirty="0" err="1"/>
              <a:t>একই</a:t>
            </a:r>
            <a:r>
              <a:rPr lang="en-US" sz="6069" dirty="0"/>
              <a:t> </a:t>
            </a:r>
            <a:r>
              <a:rPr lang="en-US" sz="6069" dirty="0" err="1"/>
              <a:t>বৈশিষ্টের</a:t>
            </a:r>
            <a:r>
              <a:rPr lang="en-US" sz="6069" dirty="0"/>
              <a:t> </a:t>
            </a:r>
            <a:r>
              <a:rPr lang="en-US" sz="6069" dirty="0" err="1"/>
              <a:t>হয়</a:t>
            </a:r>
            <a:r>
              <a:rPr lang="en-US" sz="6069" dirty="0"/>
              <a:t>  </a:t>
            </a:r>
          </a:p>
        </p:txBody>
      </p:sp>
    </p:spTree>
    <p:extLst>
      <p:ext uri="{BB962C8B-B14F-4D97-AF65-F5344CB8AC3E}">
        <p14:creationId xmlns:p14="http://schemas.microsoft.com/office/powerpoint/2010/main" val="1005812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9F9BB3-E264-462A-9D11-045992249197}" type="datetime9">
              <a:rPr lang="en-US" smtClean="0"/>
              <a:t>04-Jun-20 20:57:33</a:t>
            </a:fld>
            <a:endParaRPr lang="en-US"/>
          </a:p>
        </p:txBody>
      </p:sp>
      <p:sp>
        <p:nvSpPr>
          <p:cNvPr id="4" name="Footer Placeholder 3"/>
          <p:cNvSpPr>
            <a:spLocks noGrp="1"/>
          </p:cNvSpPr>
          <p:nvPr>
            <p:ph type="ftr" sz="quarter" idx="11"/>
          </p:nvPr>
        </p:nvSpPr>
        <p:spPr/>
        <p:txBody>
          <a:bodyPr/>
          <a:lstStyle/>
          <a:p>
            <a:r>
              <a:rPr lang="en-US"/>
              <a:t>Math Sir     Cell No +0881712898040</a:t>
            </a:r>
          </a:p>
        </p:txBody>
      </p:sp>
      <p:sp>
        <p:nvSpPr>
          <p:cNvPr id="5" name="Slide Number Placeholder 4"/>
          <p:cNvSpPr>
            <a:spLocks noGrp="1"/>
          </p:cNvSpPr>
          <p:nvPr>
            <p:ph type="sldNum" sz="quarter" idx="12"/>
          </p:nvPr>
        </p:nvSpPr>
        <p:spPr/>
        <p:txBody>
          <a:bodyPr/>
          <a:lstStyle/>
          <a:p>
            <a:fld id="{6E1B279D-798C-455D-99F2-F43337AAF2A1}" type="slidenum">
              <a:rPr lang="en-US" smtClean="0"/>
              <a:t>12</a:t>
            </a:fld>
            <a:endParaRPr lang="en-US"/>
          </a:p>
        </p:txBody>
      </p:sp>
      <p:sp>
        <p:nvSpPr>
          <p:cNvPr id="8" name="AutoShape 3" descr="2 + 3 = 5."/>
          <p:cNvSpPr>
            <a:spLocks noChangeAspect="1" noChangeArrowheads="1"/>
          </p:cNvSpPr>
          <p:nvPr/>
        </p:nvSpPr>
        <p:spPr bwMode="auto">
          <a:xfrm>
            <a:off x="950311" y="102914"/>
            <a:ext cx="420414" cy="4204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6124" tIns="63062" rIns="126124" bIns="63062" numCol="1" anchor="t" anchorCtr="0" compatLnSpc="1">
            <a:prstTxWarp prst="textNoShape">
              <a:avLst/>
            </a:prstTxWarp>
          </a:bodyPr>
          <a:lstStyle/>
          <a:p>
            <a:endParaRPr lang="en-US" sz="2483"/>
          </a:p>
        </p:txBody>
      </p:sp>
      <mc:AlternateContent xmlns:mc="http://schemas.openxmlformats.org/markup-compatibility/2006" xmlns:a14="http://schemas.microsoft.com/office/drawing/2010/main">
        <mc:Choice Requires="a14">
          <p:sp>
            <p:nvSpPr>
              <p:cNvPr id="24" name="Title 14"/>
              <p:cNvSpPr txBox="1">
                <a:spLocks/>
              </p:cNvSpPr>
              <p:nvPr/>
            </p:nvSpPr>
            <p:spPr>
              <a:xfrm>
                <a:off x="728943" y="372540"/>
                <a:ext cx="10522887" cy="1371272"/>
              </a:xfrm>
              <a:prstGeom prst="rect">
                <a:avLst/>
              </a:prstGeom>
            </p:spPr>
            <p:style>
              <a:lnRef idx="1">
                <a:schemeClr val="accent1"/>
              </a:lnRef>
              <a:fillRef idx="2">
                <a:schemeClr val="accent1"/>
              </a:fillRef>
              <a:effectRef idx="1">
                <a:schemeClr val="accent1"/>
              </a:effectRef>
              <a:fontRef idx="minor">
                <a:schemeClr val="dk1"/>
              </a:fontRef>
            </p:style>
            <p:txBody>
              <a:bodyPr vert="horz" lIns="126124" tIns="63062" rIns="126124" bIns="63062" rtlCol="0" anchor="ctr">
                <a:no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m:rPr>
                          <m:sty m:val="p"/>
                        </m:rPr>
                        <a:rPr lang="en-US" sz="9104">
                          <a:latin typeface="Cambria Math" panose="02040503050406030204" pitchFamily="18" charset="0"/>
                        </a:rPr>
                        <m:t>a</m:t>
                      </m:r>
                      <m:r>
                        <a:rPr lang="en-US" sz="9104" baseline="-25000">
                          <a:latin typeface="Cambria Math" panose="02040503050406030204" pitchFamily="18" charset="0"/>
                        </a:rPr>
                        <m:t>1</m:t>
                      </m:r>
                      <m:r>
                        <m:rPr>
                          <m:sty m:val="p"/>
                        </m:rPr>
                        <a:rPr lang="en-US" sz="9104">
                          <a:latin typeface="Cambria Math" panose="02040503050406030204" pitchFamily="18" charset="0"/>
                        </a:rPr>
                        <m:t>x</m:t>
                      </m:r>
                      <m:r>
                        <a:rPr lang="en-US" sz="9104">
                          <a:latin typeface="Cambria Math" panose="02040503050406030204" pitchFamily="18" charset="0"/>
                        </a:rPr>
                        <m:t>+</m:t>
                      </m:r>
                      <m:r>
                        <m:rPr>
                          <m:sty m:val="p"/>
                        </m:rPr>
                        <a:rPr lang="en-US" sz="9104">
                          <a:latin typeface="Cambria Math" panose="02040503050406030204" pitchFamily="18" charset="0"/>
                        </a:rPr>
                        <m:t>b</m:t>
                      </m:r>
                      <m:r>
                        <a:rPr lang="en-US" sz="9104" baseline="-25000">
                          <a:latin typeface="Cambria Math" panose="02040503050406030204" pitchFamily="18" charset="0"/>
                        </a:rPr>
                        <m:t>1</m:t>
                      </m:r>
                      <m:r>
                        <m:rPr>
                          <m:sty m:val="p"/>
                        </m:rPr>
                        <a:rPr lang="en-US" sz="9104">
                          <a:latin typeface="Cambria Math" panose="02040503050406030204" pitchFamily="18" charset="0"/>
                        </a:rPr>
                        <m:t>y</m:t>
                      </m:r>
                      <m:r>
                        <a:rPr lang="en-US" sz="9104">
                          <a:latin typeface="Cambria Math" panose="02040503050406030204" pitchFamily="18" charset="0"/>
                        </a:rPr>
                        <m:t>+</m:t>
                      </m:r>
                      <m:r>
                        <m:rPr>
                          <m:sty m:val="p"/>
                        </m:rPr>
                        <a:rPr lang="en-US" sz="9104">
                          <a:latin typeface="Cambria Math" panose="02040503050406030204" pitchFamily="18" charset="0"/>
                        </a:rPr>
                        <m:t>C</m:t>
                      </m:r>
                      <m:r>
                        <a:rPr lang="en-US" sz="9104" baseline="-25000">
                          <a:latin typeface="Cambria Math" panose="02040503050406030204" pitchFamily="18" charset="0"/>
                        </a:rPr>
                        <m:t>1</m:t>
                      </m:r>
                      <m:r>
                        <a:rPr lang="en-US" sz="9104">
                          <a:latin typeface="Cambria Math" panose="02040503050406030204" pitchFamily="18" charset="0"/>
                        </a:rPr>
                        <m:t>=0</m:t>
                      </m:r>
                    </m:oMath>
                  </m:oMathPara>
                </a14:m>
                <a:endParaRPr lang="en-US" sz="9104" dirty="0"/>
              </a:p>
            </p:txBody>
          </p:sp>
        </mc:Choice>
        <mc:Fallback xmlns="">
          <p:sp>
            <p:nvSpPr>
              <p:cNvPr id="24" name="Title 14"/>
              <p:cNvSpPr txBox="1">
                <a:spLocks noRot="1" noChangeAspect="1" noMove="1" noResize="1" noEditPoints="1" noAdjustHandles="1" noChangeArrowheads="1" noChangeShapeType="1" noTextEdit="1"/>
              </p:cNvSpPr>
              <p:nvPr/>
            </p:nvSpPr>
            <p:spPr>
              <a:xfrm>
                <a:off x="728943" y="372540"/>
                <a:ext cx="10522887" cy="137127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itle 14"/>
              <p:cNvSpPr txBox="1">
                <a:spLocks/>
              </p:cNvSpPr>
              <p:nvPr/>
            </p:nvSpPr>
            <p:spPr>
              <a:xfrm>
                <a:off x="713384" y="2220262"/>
                <a:ext cx="10522887" cy="1371272"/>
              </a:xfrm>
              <a:prstGeom prst="rect">
                <a:avLst/>
              </a:prstGeom>
            </p:spPr>
            <p:style>
              <a:lnRef idx="1">
                <a:schemeClr val="accent4"/>
              </a:lnRef>
              <a:fillRef idx="2">
                <a:schemeClr val="accent4"/>
              </a:fillRef>
              <a:effectRef idx="1">
                <a:schemeClr val="accent4"/>
              </a:effectRef>
              <a:fontRef idx="minor">
                <a:schemeClr val="dk1"/>
              </a:fontRef>
            </p:style>
            <p:txBody>
              <a:bodyPr vert="horz" lIns="126124" tIns="63062" rIns="126124" bIns="63062" rtlCol="0" anchor="ctr">
                <a:no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m:rPr>
                          <m:sty m:val="p"/>
                        </m:rPr>
                        <a:rPr lang="en-US" sz="9104">
                          <a:latin typeface="Cambria Math" panose="02040503050406030204" pitchFamily="18" charset="0"/>
                        </a:rPr>
                        <m:t>a</m:t>
                      </m:r>
                      <m:r>
                        <a:rPr lang="en-US" sz="9104" baseline="-25000">
                          <a:latin typeface="Cambria Math" panose="02040503050406030204" pitchFamily="18" charset="0"/>
                        </a:rPr>
                        <m:t>2</m:t>
                      </m:r>
                      <m:r>
                        <m:rPr>
                          <m:sty m:val="p"/>
                        </m:rPr>
                        <a:rPr lang="en-US" sz="9104">
                          <a:latin typeface="Cambria Math" panose="02040503050406030204" pitchFamily="18" charset="0"/>
                        </a:rPr>
                        <m:t>x</m:t>
                      </m:r>
                      <m:r>
                        <a:rPr lang="en-US" sz="9104">
                          <a:latin typeface="Cambria Math" panose="02040503050406030204" pitchFamily="18" charset="0"/>
                        </a:rPr>
                        <m:t>+</m:t>
                      </m:r>
                      <m:r>
                        <m:rPr>
                          <m:sty m:val="p"/>
                        </m:rPr>
                        <a:rPr lang="en-US" sz="9104">
                          <a:latin typeface="Cambria Math" panose="02040503050406030204" pitchFamily="18" charset="0"/>
                        </a:rPr>
                        <m:t>b</m:t>
                      </m:r>
                      <m:r>
                        <a:rPr lang="en-US" sz="9104" baseline="-25000">
                          <a:latin typeface="Cambria Math" panose="02040503050406030204" pitchFamily="18" charset="0"/>
                        </a:rPr>
                        <m:t>2</m:t>
                      </m:r>
                      <m:r>
                        <m:rPr>
                          <m:sty m:val="p"/>
                        </m:rPr>
                        <a:rPr lang="en-US" sz="9104">
                          <a:latin typeface="Cambria Math" panose="02040503050406030204" pitchFamily="18" charset="0"/>
                        </a:rPr>
                        <m:t>y</m:t>
                      </m:r>
                      <m:r>
                        <a:rPr lang="en-US" sz="9104">
                          <a:latin typeface="Cambria Math" panose="02040503050406030204" pitchFamily="18" charset="0"/>
                        </a:rPr>
                        <m:t>+</m:t>
                      </m:r>
                      <m:r>
                        <m:rPr>
                          <m:sty m:val="p"/>
                        </m:rPr>
                        <a:rPr lang="en-US" sz="9104">
                          <a:latin typeface="Cambria Math" panose="02040503050406030204" pitchFamily="18" charset="0"/>
                        </a:rPr>
                        <m:t>C</m:t>
                      </m:r>
                      <m:r>
                        <a:rPr lang="en-US" sz="9104" baseline="-25000">
                          <a:latin typeface="Cambria Math" panose="02040503050406030204" pitchFamily="18" charset="0"/>
                        </a:rPr>
                        <m:t>2</m:t>
                      </m:r>
                      <m:r>
                        <a:rPr lang="en-US" sz="9104">
                          <a:latin typeface="Cambria Math" panose="02040503050406030204" pitchFamily="18" charset="0"/>
                        </a:rPr>
                        <m:t>=0</m:t>
                      </m:r>
                    </m:oMath>
                  </m:oMathPara>
                </a14:m>
                <a:endParaRPr lang="en-US" sz="9104" dirty="0"/>
              </a:p>
            </p:txBody>
          </p:sp>
        </mc:Choice>
        <mc:Fallback xmlns="">
          <p:sp>
            <p:nvSpPr>
              <p:cNvPr id="25" name="Title 14"/>
              <p:cNvSpPr txBox="1">
                <a:spLocks noRot="1" noChangeAspect="1" noMove="1" noResize="1" noEditPoints="1" noAdjustHandles="1" noChangeArrowheads="1" noChangeShapeType="1" noTextEdit="1"/>
              </p:cNvSpPr>
              <p:nvPr/>
            </p:nvSpPr>
            <p:spPr>
              <a:xfrm>
                <a:off x="713384" y="2220262"/>
                <a:ext cx="10522887" cy="1371272"/>
              </a:xfrm>
              <a:prstGeom prst="rect">
                <a:avLst/>
              </a:prstGeom>
              <a:blipFill>
                <a:blip r:embed="rId3"/>
                <a:stretch>
                  <a:fillRect/>
                </a:stretch>
              </a:blipFill>
            </p:spPr>
            <p:txBody>
              <a:bodyPr/>
              <a:lstStyle/>
              <a:p>
                <a:r>
                  <a:rPr lang="en-US">
                    <a:noFill/>
                  </a:rPr>
                  <a:t> </a:t>
                </a:r>
              </a:p>
            </p:txBody>
          </p:sp>
        </mc:Fallback>
      </mc:AlternateContent>
      <p:sp>
        <p:nvSpPr>
          <p:cNvPr id="10" name="Title 14"/>
          <p:cNvSpPr txBox="1">
            <a:spLocks/>
          </p:cNvSpPr>
          <p:nvPr/>
        </p:nvSpPr>
        <p:spPr>
          <a:xfrm>
            <a:off x="758972" y="4180506"/>
            <a:ext cx="10522887" cy="1371272"/>
          </a:xfrm>
          <a:prstGeom prst="rect">
            <a:avLst/>
          </a:prstGeom>
        </p:spPr>
        <p:style>
          <a:lnRef idx="1">
            <a:schemeClr val="accent4"/>
          </a:lnRef>
          <a:fillRef idx="2">
            <a:schemeClr val="accent4"/>
          </a:fillRef>
          <a:effectRef idx="1">
            <a:schemeClr val="accent4"/>
          </a:effectRef>
          <a:fontRef idx="minor">
            <a:schemeClr val="dk1"/>
          </a:fontRef>
        </p:style>
        <p:txBody>
          <a:bodyPr vert="horz" lIns="126124" tIns="63062" rIns="126124" bIns="63062" rtlCol="0" anchor="ctr">
            <a:no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414" dirty="0"/>
              <a:t>  </a:t>
            </a:r>
            <a:r>
              <a:rPr lang="en-US" sz="4414" dirty="0" err="1"/>
              <a:t>যেখানে</a:t>
            </a:r>
            <a:r>
              <a:rPr lang="en-US" sz="4414" dirty="0"/>
              <a:t>  </a:t>
            </a:r>
            <a:r>
              <a:rPr lang="en-US" sz="6069" dirty="0"/>
              <a:t>a</a:t>
            </a:r>
            <a:r>
              <a:rPr lang="en-US" sz="6069" baseline="-25000" dirty="0"/>
              <a:t>1</a:t>
            </a:r>
            <a:r>
              <a:rPr lang="en-US" sz="6069" dirty="0"/>
              <a:t>, b</a:t>
            </a:r>
            <a:r>
              <a:rPr lang="en-US" sz="6069" baseline="-25000" dirty="0"/>
              <a:t>2</a:t>
            </a:r>
            <a:r>
              <a:rPr lang="en-US" sz="6069" dirty="0"/>
              <a:t>, c</a:t>
            </a:r>
            <a:r>
              <a:rPr lang="en-US" sz="6069" baseline="-25000" dirty="0"/>
              <a:t>1</a:t>
            </a:r>
            <a:r>
              <a:rPr lang="en-US" sz="6069" dirty="0"/>
              <a:t>, a</a:t>
            </a:r>
            <a:r>
              <a:rPr lang="en-US" sz="6069" baseline="-25000" dirty="0"/>
              <a:t>2</a:t>
            </a:r>
            <a:r>
              <a:rPr lang="en-US" sz="6069" dirty="0"/>
              <a:t>, b</a:t>
            </a:r>
            <a:r>
              <a:rPr lang="en-US" sz="6069" baseline="-25000" dirty="0"/>
              <a:t>2</a:t>
            </a:r>
            <a:r>
              <a:rPr lang="en-US" sz="6069" dirty="0"/>
              <a:t>, c</a:t>
            </a:r>
            <a:r>
              <a:rPr lang="en-US" sz="6069" baseline="-25000" dirty="0"/>
              <a:t>2 </a:t>
            </a:r>
            <a:r>
              <a:rPr lang="en-US" sz="6069" dirty="0"/>
              <a:t> </a:t>
            </a:r>
            <a:r>
              <a:rPr lang="en-US" sz="6069" dirty="0" err="1"/>
              <a:t>ধ্রবক</a:t>
            </a:r>
            <a:r>
              <a:rPr lang="en-US" sz="6069" dirty="0"/>
              <a:t> </a:t>
            </a:r>
            <a:endParaRPr lang="en-US" sz="12139" baseline="-25000" dirty="0"/>
          </a:p>
        </p:txBody>
      </p:sp>
    </p:spTree>
    <p:extLst>
      <p:ext uri="{BB962C8B-B14F-4D97-AF65-F5344CB8AC3E}">
        <p14:creationId xmlns:p14="http://schemas.microsoft.com/office/powerpoint/2010/main" val="16612344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iterate type="lt">
                                    <p:tmPct val="0"/>
                                  </p:iterate>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CD67A88-89C8-4513-B069-79A1F0CB1EF2}" type="datetime9">
              <a:rPr lang="en-US" smtClean="0"/>
              <a:t>04-Jun-20 20:57:33</a:t>
            </a:fld>
            <a:endParaRPr lang="en-US"/>
          </a:p>
        </p:txBody>
      </p:sp>
      <p:sp>
        <p:nvSpPr>
          <p:cNvPr id="4" name="Footer Placeholder 3"/>
          <p:cNvSpPr>
            <a:spLocks noGrp="1"/>
          </p:cNvSpPr>
          <p:nvPr>
            <p:ph type="ftr" sz="quarter" idx="11"/>
          </p:nvPr>
        </p:nvSpPr>
        <p:spPr/>
        <p:txBody>
          <a:bodyPr/>
          <a:lstStyle/>
          <a:p>
            <a:r>
              <a:rPr lang="en-US"/>
              <a:t>Math Sir     Cell No +0881712898040</a:t>
            </a:r>
          </a:p>
        </p:txBody>
      </p:sp>
      <p:sp>
        <p:nvSpPr>
          <p:cNvPr id="5" name="Slide Number Placeholder 4"/>
          <p:cNvSpPr>
            <a:spLocks noGrp="1"/>
          </p:cNvSpPr>
          <p:nvPr>
            <p:ph type="sldNum" sz="quarter" idx="12"/>
          </p:nvPr>
        </p:nvSpPr>
        <p:spPr/>
        <p:txBody>
          <a:bodyPr/>
          <a:lstStyle/>
          <a:p>
            <a:fld id="{6E1B279D-798C-455D-99F2-F43337AAF2A1}" type="slidenum">
              <a:rPr lang="en-US" smtClean="0"/>
              <a:t>13</a:t>
            </a:fld>
            <a:endParaRPr lang="en-US"/>
          </a:p>
        </p:txBody>
      </p:sp>
      <p:sp>
        <p:nvSpPr>
          <p:cNvPr id="8" name="AutoShape 3" descr="2 + 3 = 5."/>
          <p:cNvSpPr>
            <a:spLocks noChangeAspect="1" noChangeArrowheads="1"/>
          </p:cNvSpPr>
          <p:nvPr/>
        </p:nvSpPr>
        <p:spPr bwMode="auto">
          <a:xfrm>
            <a:off x="950311" y="102914"/>
            <a:ext cx="420414" cy="4204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6124" tIns="63062" rIns="126124" bIns="63062" numCol="1" anchor="t" anchorCtr="0" compatLnSpc="1">
            <a:prstTxWarp prst="textNoShape">
              <a:avLst/>
            </a:prstTxWarp>
          </a:bodyPr>
          <a:lstStyle/>
          <a:p>
            <a:endParaRPr lang="en-US" sz="2483"/>
          </a:p>
        </p:txBody>
      </p:sp>
      <p:graphicFrame>
        <p:nvGraphicFramePr>
          <p:cNvPr id="2" name="Table 1"/>
          <p:cNvGraphicFramePr>
            <a:graphicFrameLocks noGrp="1"/>
          </p:cNvGraphicFramePr>
          <p:nvPr>
            <p:extLst>
              <p:ext uri="{D42A27DB-BD31-4B8C-83A1-F6EECF244321}">
                <p14:modId xmlns:p14="http://schemas.microsoft.com/office/powerpoint/2010/main" val="2031307368"/>
              </p:ext>
            </p:extLst>
          </p:nvPr>
        </p:nvGraphicFramePr>
        <p:xfrm>
          <a:off x="371959" y="1563417"/>
          <a:ext cx="12293977" cy="4562560"/>
        </p:xfrm>
        <a:graphic>
          <a:graphicData uri="http://schemas.openxmlformats.org/drawingml/2006/table">
            <a:tbl>
              <a:tblPr firstRow="1" bandRow="1">
                <a:tableStyleId>{93296810-A885-4BE3-A3E7-6D5BEEA58F35}</a:tableStyleId>
              </a:tblPr>
              <a:tblGrid>
                <a:gridCol w="803121">
                  <a:extLst>
                    <a:ext uri="{9D8B030D-6E8A-4147-A177-3AD203B41FA5}">
                      <a16:colId xmlns:a16="http://schemas.microsoft.com/office/drawing/2014/main" val="20000"/>
                    </a:ext>
                  </a:extLst>
                </a:gridCol>
                <a:gridCol w="3204006">
                  <a:extLst>
                    <a:ext uri="{9D8B030D-6E8A-4147-A177-3AD203B41FA5}">
                      <a16:colId xmlns:a16="http://schemas.microsoft.com/office/drawing/2014/main" val="20001"/>
                    </a:ext>
                  </a:extLst>
                </a:gridCol>
                <a:gridCol w="2248899">
                  <a:extLst>
                    <a:ext uri="{9D8B030D-6E8A-4147-A177-3AD203B41FA5}">
                      <a16:colId xmlns:a16="http://schemas.microsoft.com/office/drawing/2014/main" val="20002"/>
                    </a:ext>
                  </a:extLst>
                </a:gridCol>
                <a:gridCol w="3938981">
                  <a:extLst>
                    <a:ext uri="{9D8B030D-6E8A-4147-A177-3AD203B41FA5}">
                      <a16:colId xmlns:a16="http://schemas.microsoft.com/office/drawing/2014/main" val="20003"/>
                    </a:ext>
                  </a:extLst>
                </a:gridCol>
                <a:gridCol w="2098970">
                  <a:extLst>
                    <a:ext uri="{9D8B030D-6E8A-4147-A177-3AD203B41FA5}">
                      <a16:colId xmlns:a16="http://schemas.microsoft.com/office/drawing/2014/main" val="20004"/>
                    </a:ext>
                  </a:extLst>
                </a:gridCol>
              </a:tblGrid>
              <a:tr h="989045">
                <a:tc>
                  <a:txBody>
                    <a:bodyPr/>
                    <a:lstStyle/>
                    <a:p>
                      <a:pPr algn="ctr"/>
                      <a:r>
                        <a:rPr lang="en-US" sz="3300" dirty="0"/>
                        <a:t>#</a:t>
                      </a:r>
                    </a:p>
                  </a:txBody>
                  <a:tcPr marL="126124" marR="126124" marT="63062" marB="63062" anchor="ctr"/>
                </a:tc>
                <a:tc>
                  <a:txBody>
                    <a:bodyPr/>
                    <a:lstStyle/>
                    <a:p>
                      <a:pPr algn="ctr"/>
                      <a:r>
                        <a:rPr lang="en-US" sz="3300" dirty="0"/>
                        <a:t>X</a:t>
                      </a:r>
                      <a:r>
                        <a:rPr lang="en-US" sz="3300" baseline="0" dirty="0"/>
                        <a:t>  </a:t>
                      </a:r>
                      <a:r>
                        <a:rPr lang="en-US" sz="3300" baseline="0" dirty="0" err="1"/>
                        <a:t>এর</a:t>
                      </a:r>
                      <a:r>
                        <a:rPr lang="en-US" sz="3300" baseline="0" dirty="0"/>
                        <a:t> </a:t>
                      </a:r>
                      <a:r>
                        <a:rPr lang="en-US" sz="3300" baseline="0" dirty="0" err="1"/>
                        <a:t>মান</a:t>
                      </a:r>
                      <a:r>
                        <a:rPr lang="en-US" sz="3300" baseline="0" dirty="0"/>
                        <a:t> </a:t>
                      </a:r>
                      <a:endParaRPr lang="en-US" sz="3300" dirty="0"/>
                    </a:p>
                  </a:txBody>
                  <a:tcPr marL="126124" marR="126124" marT="63062" marB="63062"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300" baseline="0" dirty="0"/>
                        <a:t>y  </a:t>
                      </a:r>
                      <a:r>
                        <a:rPr lang="en-US" sz="3300" baseline="0" dirty="0" err="1"/>
                        <a:t>এর</a:t>
                      </a:r>
                      <a:r>
                        <a:rPr lang="en-US" sz="3300" baseline="0" dirty="0"/>
                        <a:t> </a:t>
                      </a:r>
                      <a:r>
                        <a:rPr lang="en-US" sz="3300" baseline="0" dirty="0" err="1"/>
                        <a:t>মান</a:t>
                      </a:r>
                      <a:r>
                        <a:rPr lang="en-US" sz="3300" baseline="0" dirty="0"/>
                        <a:t> </a:t>
                      </a:r>
                      <a:endParaRPr lang="en-US" sz="3300" dirty="0"/>
                    </a:p>
                  </a:txBody>
                  <a:tcPr marL="126124" marR="126124" marT="63062" marB="63062" anchor="ctr"/>
                </a:tc>
                <a:tc>
                  <a:txBody>
                    <a:bodyPr/>
                    <a:lstStyle/>
                    <a:p>
                      <a:pPr algn="ctr"/>
                      <a:r>
                        <a:rPr lang="en-US" sz="3300" dirty="0" err="1"/>
                        <a:t>বাম</a:t>
                      </a:r>
                      <a:r>
                        <a:rPr lang="en-US" sz="3300" baseline="0" dirty="0"/>
                        <a:t> </a:t>
                      </a:r>
                      <a:r>
                        <a:rPr lang="en-US" sz="3300" baseline="0" dirty="0" err="1"/>
                        <a:t>পক্ষ</a:t>
                      </a:r>
                      <a:r>
                        <a:rPr lang="en-US" sz="3300" baseline="0" dirty="0"/>
                        <a:t>  2x+y </a:t>
                      </a:r>
                      <a:endParaRPr lang="en-US" sz="3300" dirty="0"/>
                    </a:p>
                  </a:txBody>
                  <a:tcPr marL="126124" marR="126124" marT="63062" marB="63062"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300" baseline="0" dirty="0" err="1"/>
                        <a:t>ডান</a:t>
                      </a:r>
                      <a:r>
                        <a:rPr lang="en-US" sz="3300" baseline="0" dirty="0"/>
                        <a:t> </a:t>
                      </a:r>
                      <a:r>
                        <a:rPr lang="en-US" sz="3300" baseline="0" dirty="0" err="1"/>
                        <a:t>পক্ষ</a:t>
                      </a:r>
                      <a:r>
                        <a:rPr lang="en-US" sz="3300" baseline="0" dirty="0"/>
                        <a:t> </a:t>
                      </a:r>
                    </a:p>
                  </a:txBody>
                  <a:tcPr marL="126124" marR="126124" marT="63062" marB="63062" anchor="ctr"/>
                </a:tc>
                <a:extLst>
                  <a:ext uri="{0D108BD9-81ED-4DB2-BD59-A6C34878D82A}">
                    <a16:rowId xmlns:a16="http://schemas.microsoft.com/office/drawing/2014/main" val="10000"/>
                  </a:ext>
                </a:extLst>
              </a:tr>
              <a:tr h="714703">
                <a:tc>
                  <a:txBody>
                    <a:bodyPr/>
                    <a:lstStyle/>
                    <a:p>
                      <a:pPr algn="ctr"/>
                      <a:r>
                        <a:rPr lang="en-US" sz="3800" dirty="0"/>
                        <a:t>1</a:t>
                      </a:r>
                    </a:p>
                  </a:txBody>
                  <a:tcPr marL="126124" marR="126124" marT="63062" marB="63062" anchor="ctr"/>
                </a:tc>
                <a:tc>
                  <a:txBody>
                    <a:bodyPr/>
                    <a:lstStyle/>
                    <a:p>
                      <a:pPr algn="ctr"/>
                      <a:r>
                        <a:rPr lang="en-US" sz="3800" dirty="0"/>
                        <a:t>-2</a:t>
                      </a:r>
                    </a:p>
                  </a:txBody>
                  <a:tcPr marL="126124" marR="126124" marT="63062" marB="63062" anchor="ctr"/>
                </a:tc>
                <a:tc>
                  <a:txBody>
                    <a:bodyPr/>
                    <a:lstStyle/>
                    <a:p>
                      <a:pPr algn="ctr"/>
                      <a:r>
                        <a:rPr lang="en-US" sz="3800" dirty="0"/>
                        <a:t>16</a:t>
                      </a:r>
                    </a:p>
                  </a:txBody>
                  <a:tcPr marL="126124" marR="126124" marT="63062" marB="63062" anchor="ctr"/>
                </a:tc>
                <a:tc>
                  <a:txBody>
                    <a:bodyPr/>
                    <a:lstStyle/>
                    <a:p>
                      <a:pPr algn="ctr"/>
                      <a:r>
                        <a:rPr lang="en-US" sz="3800" dirty="0"/>
                        <a:t>-4+16=12</a:t>
                      </a:r>
                    </a:p>
                  </a:txBody>
                  <a:tcPr marL="126124" marR="126124" marT="63062" marB="63062" anchor="ctr"/>
                </a:tc>
                <a:tc>
                  <a:txBody>
                    <a:bodyPr/>
                    <a:lstStyle/>
                    <a:p>
                      <a:pPr algn="ctr"/>
                      <a:r>
                        <a:rPr lang="en-US" sz="3800" dirty="0"/>
                        <a:t>12</a:t>
                      </a:r>
                    </a:p>
                  </a:txBody>
                  <a:tcPr marL="126124" marR="126124" marT="63062" marB="63062" anchor="ctr"/>
                </a:tc>
                <a:extLst>
                  <a:ext uri="{0D108BD9-81ED-4DB2-BD59-A6C34878D82A}">
                    <a16:rowId xmlns:a16="http://schemas.microsoft.com/office/drawing/2014/main" val="10001"/>
                  </a:ext>
                </a:extLst>
              </a:tr>
              <a:tr h="714703">
                <a:tc>
                  <a:txBody>
                    <a:bodyPr/>
                    <a:lstStyle/>
                    <a:p>
                      <a:pPr algn="ctr"/>
                      <a:r>
                        <a:rPr lang="en-US" sz="3800" dirty="0"/>
                        <a:t>2</a:t>
                      </a:r>
                    </a:p>
                  </a:txBody>
                  <a:tcPr marL="126124" marR="126124" marT="63062" marB="63062" anchor="ctr"/>
                </a:tc>
                <a:tc>
                  <a:txBody>
                    <a:bodyPr/>
                    <a:lstStyle/>
                    <a:p>
                      <a:pPr algn="ctr"/>
                      <a:r>
                        <a:rPr lang="en-US" sz="3800" dirty="0"/>
                        <a:t>0</a:t>
                      </a:r>
                    </a:p>
                  </a:txBody>
                  <a:tcPr marL="126124" marR="126124" marT="63062" marB="63062" anchor="ctr"/>
                </a:tc>
                <a:tc>
                  <a:txBody>
                    <a:bodyPr/>
                    <a:lstStyle/>
                    <a:p>
                      <a:pPr algn="ctr"/>
                      <a:r>
                        <a:rPr lang="en-US" sz="3800" dirty="0"/>
                        <a:t>12</a:t>
                      </a:r>
                    </a:p>
                  </a:txBody>
                  <a:tcPr marL="126124" marR="126124" marT="63062" marB="63062" anchor="ctr"/>
                </a:tc>
                <a:tc>
                  <a:txBody>
                    <a:bodyPr/>
                    <a:lstStyle/>
                    <a:p>
                      <a:pPr algn="ctr"/>
                      <a:r>
                        <a:rPr lang="en-US" sz="3800" dirty="0"/>
                        <a:t>0+12=12</a:t>
                      </a:r>
                    </a:p>
                  </a:txBody>
                  <a:tcPr marL="126124" marR="126124" marT="63062" marB="63062" anchor="ctr"/>
                </a:tc>
                <a:tc>
                  <a:txBody>
                    <a:bodyPr/>
                    <a:lstStyle/>
                    <a:p>
                      <a:pPr algn="ctr"/>
                      <a:r>
                        <a:rPr lang="en-US" sz="3800" dirty="0"/>
                        <a:t>12</a:t>
                      </a:r>
                    </a:p>
                  </a:txBody>
                  <a:tcPr marL="126124" marR="126124" marT="63062" marB="63062" anchor="ctr"/>
                </a:tc>
                <a:extLst>
                  <a:ext uri="{0D108BD9-81ED-4DB2-BD59-A6C34878D82A}">
                    <a16:rowId xmlns:a16="http://schemas.microsoft.com/office/drawing/2014/main" val="10002"/>
                  </a:ext>
                </a:extLst>
              </a:tr>
              <a:tr h="714703">
                <a:tc>
                  <a:txBody>
                    <a:bodyPr/>
                    <a:lstStyle/>
                    <a:p>
                      <a:pPr algn="ctr"/>
                      <a:r>
                        <a:rPr lang="en-US" sz="3800" dirty="0"/>
                        <a:t>3</a:t>
                      </a:r>
                    </a:p>
                  </a:txBody>
                  <a:tcPr marL="126124" marR="126124" marT="63062" marB="63062" anchor="ctr"/>
                </a:tc>
                <a:tc>
                  <a:txBody>
                    <a:bodyPr/>
                    <a:lstStyle/>
                    <a:p>
                      <a:pPr algn="ctr"/>
                      <a:r>
                        <a:rPr lang="en-US" sz="3800" dirty="0"/>
                        <a:t>3</a:t>
                      </a:r>
                    </a:p>
                  </a:txBody>
                  <a:tcPr marL="126124" marR="126124" marT="63062" marB="63062" anchor="ctr"/>
                </a:tc>
                <a:tc>
                  <a:txBody>
                    <a:bodyPr/>
                    <a:lstStyle/>
                    <a:p>
                      <a:pPr algn="ctr"/>
                      <a:r>
                        <a:rPr lang="en-US" sz="3800" dirty="0"/>
                        <a:t>6</a:t>
                      </a:r>
                    </a:p>
                  </a:txBody>
                  <a:tcPr marL="126124" marR="126124" marT="63062" marB="63062" anchor="ctr"/>
                </a:tc>
                <a:tc>
                  <a:txBody>
                    <a:bodyPr/>
                    <a:lstStyle/>
                    <a:p>
                      <a:pPr algn="ctr"/>
                      <a:r>
                        <a:rPr lang="en-US" sz="3800" dirty="0"/>
                        <a:t>6+6=12</a:t>
                      </a:r>
                    </a:p>
                  </a:txBody>
                  <a:tcPr marL="126124" marR="126124" marT="63062" marB="63062" anchor="ctr"/>
                </a:tc>
                <a:tc>
                  <a:txBody>
                    <a:bodyPr/>
                    <a:lstStyle/>
                    <a:p>
                      <a:pPr algn="ctr"/>
                      <a:r>
                        <a:rPr lang="en-US" sz="3800" dirty="0"/>
                        <a:t>12</a:t>
                      </a:r>
                    </a:p>
                  </a:txBody>
                  <a:tcPr marL="126124" marR="126124" marT="63062" marB="63062" anchor="ctr"/>
                </a:tc>
                <a:extLst>
                  <a:ext uri="{0D108BD9-81ED-4DB2-BD59-A6C34878D82A}">
                    <a16:rowId xmlns:a16="http://schemas.microsoft.com/office/drawing/2014/main" val="10003"/>
                  </a:ext>
                </a:extLst>
              </a:tr>
              <a:tr h="714703">
                <a:tc>
                  <a:txBody>
                    <a:bodyPr/>
                    <a:lstStyle/>
                    <a:p>
                      <a:pPr algn="ctr"/>
                      <a:r>
                        <a:rPr lang="en-US" sz="3800" dirty="0">
                          <a:solidFill>
                            <a:srgbClr val="FF0000"/>
                          </a:solidFill>
                        </a:rPr>
                        <a:t>4</a:t>
                      </a:r>
                    </a:p>
                  </a:txBody>
                  <a:tcPr marL="126124" marR="126124" marT="63062" marB="63062" anchor="ctr"/>
                </a:tc>
                <a:tc>
                  <a:txBody>
                    <a:bodyPr/>
                    <a:lstStyle/>
                    <a:p>
                      <a:pPr algn="ctr"/>
                      <a:r>
                        <a:rPr lang="en-US" sz="3800" dirty="0">
                          <a:solidFill>
                            <a:srgbClr val="FF0000"/>
                          </a:solidFill>
                        </a:rPr>
                        <a:t>5</a:t>
                      </a:r>
                    </a:p>
                  </a:txBody>
                  <a:tcPr marL="126124" marR="126124" marT="63062" marB="63062" anchor="ctr"/>
                </a:tc>
                <a:tc>
                  <a:txBody>
                    <a:bodyPr/>
                    <a:lstStyle/>
                    <a:p>
                      <a:pPr algn="ctr"/>
                      <a:r>
                        <a:rPr lang="en-US" sz="3800" dirty="0">
                          <a:solidFill>
                            <a:srgbClr val="FF0000"/>
                          </a:solidFill>
                        </a:rPr>
                        <a:t>2</a:t>
                      </a:r>
                    </a:p>
                  </a:txBody>
                  <a:tcPr marL="126124" marR="126124" marT="63062" marB="63062" anchor="ctr"/>
                </a:tc>
                <a:tc>
                  <a:txBody>
                    <a:bodyPr/>
                    <a:lstStyle/>
                    <a:p>
                      <a:pPr algn="ctr"/>
                      <a:r>
                        <a:rPr lang="en-US" sz="3800" dirty="0">
                          <a:solidFill>
                            <a:srgbClr val="FF0000"/>
                          </a:solidFill>
                        </a:rPr>
                        <a:t>10+2=12</a:t>
                      </a:r>
                    </a:p>
                  </a:txBody>
                  <a:tcPr marL="126124" marR="126124" marT="63062" marB="63062" anchor="ctr"/>
                </a:tc>
                <a:tc>
                  <a:txBody>
                    <a:bodyPr/>
                    <a:lstStyle/>
                    <a:p>
                      <a:pPr algn="ctr"/>
                      <a:r>
                        <a:rPr lang="en-US" sz="3800" dirty="0">
                          <a:solidFill>
                            <a:srgbClr val="FF0000"/>
                          </a:solidFill>
                        </a:rPr>
                        <a:t>12</a:t>
                      </a:r>
                    </a:p>
                  </a:txBody>
                  <a:tcPr marL="126124" marR="126124" marT="63062" marB="63062" anchor="ctr"/>
                </a:tc>
                <a:extLst>
                  <a:ext uri="{0D108BD9-81ED-4DB2-BD59-A6C34878D82A}">
                    <a16:rowId xmlns:a16="http://schemas.microsoft.com/office/drawing/2014/main" val="10004"/>
                  </a:ext>
                </a:extLst>
              </a:tr>
              <a:tr h="714703">
                <a:tc>
                  <a:txBody>
                    <a:bodyPr/>
                    <a:lstStyle/>
                    <a:p>
                      <a:pPr algn="ctr"/>
                      <a:r>
                        <a:rPr lang="en-US" sz="3800" dirty="0"/>
                        <a:t>5</a:t>
                      </a:r>
                    </a:p>
                  </a:txBody>
                  <a:tcPr marL="126124" marR="126124" marT="63062" marB="63062" anchor="ctr"/>
                </a:tc>
                <a:tc>
                  <a:txBody>
                    <a:bodyPr/>
                    <a:lstStyle/>
                    <a:p>
                      <a:pPr algn="ctr"/>
                      <a:r>
                        <a:rPr lang="en-US" sz="3800" dirty="0"/>
                        <a:t>…….</a:t>
                      </a:r>
                    </a:p>
                  </a:txBody>
                  <a:tcPr marL="126124" marR="126124" marT="63062" marB="63062" anchor="ctr"/>
                </a:tc>
                <a:tc>
                  <a:txBody>
                    <a:bodyPr/>
                    <a:lstStyle/>
                    <a:p>
                      <a:pPr algn="ctr"/>
                      <a:r>
                        <a:rPr lang="en-US" sz="3800" dirty="0"/>
                        <a:t>……..</a:t>
                      </a:r>
                    </a:p>
                  </a:txBody>
                  <a:tcPr marL="126124" marR="126124" marT="63062" marB="63062" anchor="ctr"/>
                </a:tc>
                <a:tc>
                  <a:txBody>
                    <a:bodyPr/>
                    <a:lstStyle/>
                    <a:p>
                      <a:pPr algn="ctr"/>
                      <a:r>
                        <a:rPr lang="en-US" sz="3800" dirty="0"/>
                        <a:t>………=12</a:t>
                      </a:r>
                    </a:p>
                  </a:txBody>
                  <a:tcPr marL="126124" marR="126124" marT="63062" marB="63062" anchor="ctr"/>
                </a:tc>
                <a:tc>
                  <a:txBody>
                    <a:bodyPr/>
                    <a:lstStyle/>
                    <a:p>
                      <a:pPr algn="ctr"/>
                      <a:r>
                        <a:rPr lang="en-US" sz="3800" dirty="0"/>
                        <a:t>12</a:t>
                      </a:r>
                    </a:p>
                  </a:txBody>
                  <a:tcPr marL="126124" marR="126124" marT="63062" marB="63062" anchor="ct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11" name="Title 14"/>
              <p:cNvSpPr txBox="1">
                <a:spLocks/>
              </p:cNvSpPr>
              <p:nvPr/>
            </p:nvSpPr>
            <p:spPr>
              <a:xfrm>
                <a:off x="371959" y="207951"/>
                <a:ext cx="9763932" cy="1124903"/>
              </a:xfrm>
              <a:prstGeom prst="rect">
                <a:avLst/>
              </a:prstGeom>
            </p:spPr>
            <p:style>
              <a:lnRef idx="1">
                <a:schemeClr val="accent4"/>
              </a:lnRef>
              <a:fillRef idx="2">
                <a:schemeClr val="accent4"/>
              </a:fillRef>
              <a:effectRef idx="1">
                <a:schemeClr val="accent4"/>
              </a:effectRef>
              <a:fontRef idx="minor">
                <a:schemeClr val="dk1"/>
              </a:fontRef>
            </p:style>
            <p:txBody>
              <a:bodyPr vert="horz" lIns="126124" tIns="63062" rIns="126124" bIns="63062" rtlCol="0" anchor="ctr">
                <a:no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14:m>
                  <m:oMath xmlns:m="http://schemas.openxmlformats.org/officeDocument/2006/math">
                    <m:r>
                      <a:rPr lang="en-US" sz="4966">
                        <a:latin typeface="Cambria Math" panose="02040503050406030204" pitchFamily="18" charset="0"/>
                      </a:rPr>
                      <m:t>2</m:t>
                    </m:r>
                    <m:r>
                      <m:rPr>
                        <m:sty m:val="p"/>
                      </m:rPr>
                      <a:rPr lang="en-US" sz="4966">
                        <a:latin typeface="Cambria Math" panose="02040503050406030204" pitchFamily="18" charset="0"/>
                      </a:rPr>
                      <m:t>x</m:t>
                    </m:r>
                    <m:r>
                      <a:rPr lang="en-US" sz="4966">
                        <a:latin typeface="Cambria Math" panose="02040503050406030204" pitchFamily="18" charset="0"/>
                      </a:rPr>
                      <m:t>+</m:t>
                    </m:r>
                    <m:r>
                      <m:rPr>
                        <m:sty m:val="p"/>
                      </m:rPr>
                      <a:rPr lang="en-US" sz="4966">
                        <a:latin typeface="Cambria Math" panose="02040503050406030204" pitchFamily="18" charset="0"/>
                      </a:rPr>
                      <m:t>y</m:t>
                    </m:r>
                    <m:r>
                      <a:rPr lang="en-US" sz="4966">
                        <a:latin typeface="Cambria Math" panose="02040503050406030204" pitchFamily="18" charset="0"/>
                      </a:rPr>
                      <m:t>=</m:t>
                    </m:r>
                    <m:r>
                      <a:rPr lang="en-US" sz="4966">
                        <a:latin typeface="Cambria Math" panose="02040503050406030204" pitchFamily="18" charset="0"/>
                      </a:rPr>
                      <m:t>12</m:t>
                    </m:r>
                    <m:r>
                      <a:rPr lang="en-US" sz="4966">
                        <a:latin typeface="Cambria Math" panose="02040503050406030204" pitchFamily="18" charset="0"/>
                      </a:rPr>
                      <m:t> </m:t>
                    </m:r>
                  </m:oMath>
                </a14:m>
                <a:r>
                  <a:rPr lang="en-US" sz="6621" dirty="0"/>
                  <a:t> </a:t>
                </a:r>
                <a:r>
                  <a:rPr lang="en-US" sz="4966" dirty="0" err="1"/>
                  <a:t>সমীকরণের</a:t>
                </a:r>
                <a:r>
                  <a:rPr lang="en-US" sz="4966" dirty="0"/>
                  <a:t> </a:t>
                </a:r>
                <a:r>
                  <a:rPr lang="en-US" sz="4966" dirty="0" err="1"/>
                  <a:t>এর</a:t>
                </a:r>
                <a:r>
                  <a:rPr lang="en-US" sz="4966" dirty="0"/>
                  <a:t> </a:t>
                </a:r>
                <a:r>
                  <a:rPr lang="en-US" sz="4966" dirty="0" err="1"/>
                  <a:t>জন্য</a:t>
                </a:r>
                <a:r>
                  <a:rPr lang="en-US" sz="4966" dirty="0"/>
                  <a:t> </a:t>
                </a:r>
                <a:r>
                  <a:rPr lang="en-US" sz="6621" dirty="0"/>
                  <a:t> </a:t>
                </a:r>
              </a:p>
            </p:txBody>
          </p:sp>
        </mc:Choice>
        <mc:Fallback xmlns="">
          <p:sp>
            <p:nvSpPr>
              <p:cNvPr id="11" name="Title 14"/>
              <p:cNvSpPr txBox="1">
                <a:spLocks noRot="1" noChangeAspect="1" noMove="1" noResize="1" noEditPoints="1" noAdjustHandles="1" noChangeArrowheads="1" noChangeShapeType="1" noTextEdit="1"/>
              </p:cNvSpPr>
              <p:nvPr/>
            </p:nvSpPr>
            <p:spPr>
              <a:xfrm>
                <a:off x="371959" y="207951"/>
                <a:ext cx="9763932" cy="1124903"/>
              </a:xfrm>
              <a:prstGeom prst="rect">
                <a:avLst/>
              </a:prstGeom>
              <a:blipFill>
                <a:blip r:embed="rId3"/>
                <a:stretch>
                  <a:fillRect t="-538" b="-16667"/>
                </a:stretch>
              </a:blipFill>
            </p:spPr>
            <p:txBody>
              <a:bodyPr/>
              <a:lstStyle/>
              <a:p>
                <a:r>
                  <a:rPr lang="en-US">
                    <a:noFill/>
                  </a:rPr>
                  <a:t> </a:t>
                </a:r>
              </a:p>
            </p:txBody>
          </p:sp>
        </mc:Fallback>
      </mc:AlternateContent>
    </p:spTree>
    <p:extLst>
      <p:ext uri="{BB962C8B-B14F-4D97-AF65-F5344CB8AC3E}">
        <p14:creationId xmlns:p14="http://schemas.microsoft.com/office/powerpoint/2010/main" val="31432655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C39728-E645-4EDC-91E2-50B35A8DA63A}" type="datetime9">
              <a:rPr lang="en-US" smtClean="0"/>
              <a:t>04-Jun-20 20:57:33</a:t>
            </a:fld>
            <a:endParaRPr lang="en-US"/>
          </a:p>
        </p:txBody>
      </p:sp>
      <p:sp>
        <p:nvSpPr>
          <p:cNvPr id="4" name="Footer Placeholder 3"/>
          <p:cNvSpPr>
            <a:spLocks noGrp="1"/>
          </p:cNvSpPr>
          <p:nvPr>
            <p:ph type="ftr" sz="quarter" idx="11"/>
          </p:nvPr>
        </p:nvSpPr>
        <p:spPr/>
        <p:txBody>
          <a:bodyPr/>
          <a:lstStyle/>
          <a:p>
            <a:r>
              <a:rPr lang="en-US"/>
              <a:t>Math Sir     Cell No +0881712898040</a:t>
            </a:r>
          </a:p>
        </p:txBody>
      </p:sp>
      <p:sp>
        <p:nvSpPr>
          <p:cNvPr id="5" name="Slide Number Placeholder 4"/>
          <p:cNvSpPr>
            <a:spLocks noGrp="1"/>
          </p:cNvSpPr>
          <p:nvPr>
            <p:ph type="sldNum" sz="quarter" idx="12"/>
          </p:nvPr>
        </p:nvSpPr>
        <p:spPr/>
        <p:txBody>
          <a:bodyPr/>
          <a:lstStyle/>
          <a:p>
            <a:fld id="{6E1B279D-798C-455D-99F2-F43337AAF2A1}" type="slidenum">
              <a:rPr lang="en-US" smtClean="0"/>
              <a:t>14</a:t>
            </a:fld>
            <a:endParaRPr lang="en-US"/>
          </a:p>
        </p:txBody>
      </p:sp>
      <p:sp>
        <p:nvSpPr>
          <p:cNvPr id="8" name="AutoShape 3" descr="2 + 3 = 5."/>
          <p:cNvSpPr>
            <a:spLocks noChangeAspect="1" noChangeArrowheads="1"/>
          </p:cNvSpPr>
          <p:nvPr/>
        </p:nvSpPr>
        <p:spPr bwMode="auto">
          <a:xfrm>
            <a:off x="950311" y="102914"/>
            <a:ext cx="420414" cy="4204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6124" tIns="63062" rIns="126124" bIns="63062" numCol="1" anchor="t" anchorCtr="0" compatLnSpc="1">
            <a:prstTxWarp prst="textNoShape">
              <a:avLst/>
            </a:prstTxWarp>
          </a:bodyPr>
          <a:lstStyle/>
          <a:p>
            <a:endParaRPr lang="en-US" sz="2483"/>
          </a:p>
        </p:txBody>
      </p:sp>
      <p:graphicFrame>
        <p:nvGraphicFramePr>
          <p:cNvPr id="2" name="Table 1"/>
          <p:cNvGraphicFramePr>
            <a:graphicFrameLocks noGrp="1"/>
          </p:cNvGraphicFramePr>
          <p:nvPr>
            <p:extLst>
              <p:ext uri="{D42A27DB-BD31-4B8C-83A1-F6EECF244321}">
                <p14:modId xmlns:p14="http://schemas.microsoft.com/office/powerpoint/2010/main" val="2080463635"/>
              </p:ext>
            </p:extLst>
          </p:nvPr>
        </p:nvGraphicFramePr>
        <p:xfrm>
          <a:off x="216976" y="1797803"/>
          <a:ext cx="12150672" cy="4556502"/>
        </p:xfrm>
        <a:graphic>
          <a:graphicData uri="http://schemas.openxmlformats.org/drawingml/2006/table">
            <a:tbl>
              <a:tblPr firstRow="1" bandRow="1">
                <a:tableStyleId>{5DA37D80-6434-44D0-A028-1B22A696006F}</a:tableStyleId>
              </a:tblPr>
              <a:tblGrid>
                <a:gridCol w="762721">
                  <a:extLst>
                    <a:ext uri="{9D8B030D-6E8A-4147-A177-3AD203B41FA5}">
                      <a16:colId xmlns:a16="http://schemas.microsoft.com/office/drawing/2014/main" val="20000"/>
                    </a:ext>
                  </a:extLst>
                </a:gridCol>
                <a:gridCol w="3197697">
                  <a:extLst>
                    <a:ext uri="{9D8B030D-6E8A-4147-A177-3AD203B41FA5}">
                      <a16:colId xmlns:a16="http://schemas.microsoft.com/office/drawing/2014/main" val="20001"/>
                    </a:ext>
                  </a:extLst>
                </a:gridCol>
                <a:gridCol w="2222685">
                  <a:extLst>
                    <a:ext uri="{9D8B030D-6E8A-4147-A177-3AD203B41FA5}">
                      <a16:colId xmlns:a16="http://schemas.microsoft.com/office/drawing/2014/main" val="20002"/>
                    </a:ext>
                  </a:extLst>
                </a:gridCol>
                <a:gridCol w="3893067">
                  <a:extLst>
                    <a:ext uri="{9D8B030D-6E8A-4147-A177-3AD203B41FA5}">
                      <a16:colId xmlns:a16="http://schemas.microsoft.com/office/drawing/2014/main" val="20003"/>
                    </a:ext>
                  </a:extLst>
                </a:gridCol>
                <a:gridCol w="2074502">
                  <a:extLst>
                    <a:ext uri="{9D8B030D-6E8A-4147-A177-3AD203B41FA5}">
                      <a16:colId xmlns:a16="http://schemas.microsoft.com/office/drawing/2014/main" val="20004"/>
                    </a:ext>
                  </a:extLst>
                </a:gridCol>
              </a:tblGrid>
              <a:tr h="987732">
                <a:tc>
                  <a:txBody>
                    <a:bodyPr/>
                    <a:lstStyle/>
                    <a:p>
                      <a:pPr algn="ctr"/>
                      <a:r>
                        <a:rPr lang="en-US" sz="3300" dirty="0"/>
                        <a:t>#</a:t>
                      </a:r>
                    </a:p>
                  </a:txBody>
                  <a:tcPr marL="126124" marR="126124" marT="63062" marB="63062" anchor="ctr"/>
                </a:tc>
                <a:tc>
                  <a:txBody>
                    <a:bodyPr/>
                    <a:lstStyle/>
                    <a:p>
                      <a:pPr algn="ctr"/>
                      <a:r>
                        <a:rPr lang="en-US" sz="3300" dirty="0"/>
                        <a:t>X</a:t>
                      </a:r>
                      <a:r>
                        <a:rPr lang="en-US" sz="3300" baseline="0" dirty="0"/>
                        <a:t>  </a:t>
                      </a:r>
                      <a:r>
                        <a:rPr lang="en-US" sz="3300" baseline="0" dirty="0" err="1"/>
                        <a:t>এর</a:t>
                      </a:r>
                      <a:r>
                        <a:rPr lang="en-US" sz="3300" baseline="0" dirty="0"/>
                        <a:t> </a:t>
                      </a:r>
                      <a:r>
                        <a:rPr lang="en-US" sz="3300" baseline="0" dirty="0" err="1"/>
                        <a:t>মান</a:t>
                      </a:r>
                      <a:r>
                        <a:rPr lang="en-US" sz="3300" baseline="0" dirty="0"/>
                        <a:t> </a:t>
                      </a:r>
                      <a:endParaRPr lang="en-US" sz="3300" dirty="0"/>
                    </a:p>
                  </a:txBody>
                  <a:tcPr marL="126124" marR="126124" marT="63062" marB="63062"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300" baseline="0" dirty="0"/>
                        <a:t>y  </a:t>
                      </a:r>
                      <a:r>
                        <a:rPr lang="en-US" sz="3300" baseline="0" dirty="0" err="1"/>
                        <a:t>এর</a:t>
                      </a:r>
                      <a:r>
                        <a:rPr lang="en-US" sz="3300" baseline="0" dirty="0"/>
                        <a:t> </a:t>
                      </a:r>
                      <a:r>
                        <a:rPr lang="en-US" sz="3300" baseline="0" dirty="0" err="1"/>
                        <a:t>মান</a:t>
                      </a:r>
                      <a:r>
                        <a:rPr lang="en-US" sz="3300" baseline="0" dirty="0"/>
                        <a:t> </a:t>
                      </a:r>
                      <a:endParaRPr lang="en-US" sz="3300" dirty="0"/>
                    </a:p>
                  </a:txBody>
                  <a:tcPr marL="126124" marR="126124" marT="63062" marB="63062" anchor="ctr"/>
                </a:tc>
                <a:tc>
                  <a:txBody>
                    <a:bodyPr/>
                    <a:lstStyle/>
                    <a:p>
                      <a:pPr algn="ctr"/>
                      <a:r>
                        <a:rPr lang="en-US" sz="3300" dirty="0" err="1"/>
                        <a:t>বাম</a:t>
                      </a:r>
                      <a:r>
                        <a:rPr lang="en-US" sz="3300" baseline="0" dirty="0"/>
                        <a:t> </a:t>
                      </a:r>
                      <a:r>
                        <a:rPr lang="en-US" sz="3300" baseline="0" dirty="0" err="1"/>
                        <a:t>পক্ষ</a:t>
                      </a:r>
                      <a:r>
                        <a:rPr lang="en-US" sz="3300" baseline="0" dirty="0"/>
                        <a:t>  2x+y </a:t>
                      </a:r>
                      <a:endParaRPr lang="en-US" sz="3300" dirty="0"/>
                    </a:p>
                  </a:txBody>
                  <a:tcPr marL="126124" marR="126124" marT="63062" marB="63062"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300" baseline="0" dirty="0" err="1"/>
                        <a:t>ডান</a:t>
                      </a:r>
                      <a:r>
                        <a:rPr lang="en-US" sz="3300" baseline="0" dirty="0"/>
                        <a:t> </a:t>
                      </a:r>
                      <a:r>
                        <a:rPr lang="en-US" sz="3300" baseline="0" dirty="0" err="1"/>
                        <a:t>পক্ষ</a:t>
                      </a:r>
                      <a:r>
                        <a:rPr lang="en-US" sz="3300" baseline="0" dirty="0"/>
                        <a:t> </a:t>
                      </a:r>
                    </a:p>
                  </a:txBody>
                  <a:tcPr marL="126124" marR="126124" marT="63062" marB="63062" anchor="ctr"/>
                </a:tc>
                <a:extLst>
                  <a:ext uri="{0D108BD9-81ED-4DB2-BD59-A6C34878D82A}">
                    <a16:rowId xmlns:a16="http://schemas.microsoft.com/office/drawing/2014/main" val="10000"/>
                  </a:ext>
                </a:extLst>
              </a:tr>
              <a:tr h="713754">
                <a:tc>
                  <a:txBody>
                    <a:bodyPr/>
                    <a:lstStyle/>
                    <a:p>
                      <a:pPr algn="ctr"/>
                      <a:r>
                        <a:rPr lang="en-US" sz="3800" dirty="0"/>
                        <a:t>1</a:t>
                      </a:r>
                    </a:p>
                  </a:txBody>
                  <a:tcPr marL="126124" marR="126124" marT="63062" marB="63062" anchor="ctr"/>
                </a:tc>
                <a:tc>
                  <a:txBody>
                    <a:bodyPr/>
                    <a:lstStyle/>
                    <a:p>
                      <a:pPr algn="ctr"/>
                      <a:r>
                        <a:rPr lang="en-US" sz="3800" dirty="0"/>
                        <a:t>-2</a:t>
                      </a:r>
                    </a:p>
                  </a:txBody>
                  <a:tcPr marL="126124" marR="126124" marT="63062" marB="63062" anchor="ctr"/>
                </a:tc>
                <a:tc>
                  <a:txBody>
                    <a:bodyPr/>
                    <a:lstStyle/>
                    <a:p>
                      <a:pPr algn="ctr"/>
                      <a:r>
                        <a:rPr lang="en-US" sz="3800" dirty="0"/>
                        <a:t>-5</a:t>
                      </a:r>
                    </a:p>
                  </a:txBody>
                  <a:tcPr marL="126124" marR="126124" marT="63062" marB="63062" anchor="ctr"/>
                </a:tc>
                <a:tc>
                  <a:txBody>
                    <a:bodyPr/>
                    <a:lstStyle/>
                    <a:p>
                      <a:pPr algn="ctr"/>
                      <a:r>
                        <a:rPr lang="en-US" sz="3800" dirty="0"/>
                        <a:t>-2+5=3</a:t>
                      </a:r>
                    </a:p>
                  </a:txBody>
                  <a:tcPr marL="126124" marR="126124" marT="63062" marB="63062" anchor="ctr"/>
                </a:tc>
                <a:tc>
                  <a:txBody>
                    <a:bodyPr/>
                    <a:lstStyle/>
                    <a:p>
                      <a:pPr algn="ctr"/>
                      <a:r>
                        <a:rPr lang="en-US" sz="3800" dirty="0"/>
                        <a:t>3</a:t>
                      </a:r>
                    </a:p>
                  </a:txBody>
                  <a:tcPr marL="126124" marR="126124" marT="63062" marB="63062" anchor="ctr"/>
                </a:tc>
                <a:extLst>
                  <a:ext uri="{0D108BD9-81ED-4DB2-BD59-A6C34878D82A}">
                    <a16:rowId xmlns:a16="http://schemas.microsoft.com/office/drawing/2014/main" val="10001"/>
                  </a:ext>
                </a:extLst>
              </a:tr>
              <a:tr h="713754">
                <a:tc>
                  <a:txBody>
                    <a:bodyPr/>
                    <a:lstStyle/>
                    <a:p>
                      <a:pPr algn="ctr"/>
                      <a:r>
                        <a:rPr lang="en-US" sz="3800" dirty="0"/>
                        <a:t>2</a:t>
                      </a:r>
                    </a:p>
                  </a:txBody>
                  <a:tcPr marL="126124" marR="126124" marT="63062" marB="63062" anchor="ctr"/>
                </a:tc>
                <a:tc>
                  <a:txBody>
                    <a:bodyPr/>
                    <a:lstStyle/>
                    <a:p>
                      <a:pPr algn="ctr"/>
                      <a:r>
                        <a:rPr lang="en-US" sz="3800" dirty="0"/>
                        <a:t>0</a:t>
                      </a:r>
                    </a:p>
                  </a:txBody>
                  <a:tcPr marL="126124" marR="126124" marT="63062" marB="63062" anchor="ctr"/>
                </a:tc>
                <a:tc>
                  <a:txBody>
                    <a:bodyPr/>
                    <a:lstStyle/>
                    <a:p>
                      <a:pPr algn="ctr"/>
                      <a:r>
                        <a:rPr lang="en-US" sz="3800" dirty="0"/>
                        <a:t>-3</a:t>
                      </a:r>
                    </a:p>
                  </a:txBody>
                  <a:tcPr marL="126124" marR="126124" marT="63062" marB="63062" anchor="ctr"/>
                </a:tc>
                <a:tc>
                  <a:txBody>
                    <a:bodyPr/>
                    <a:lstStyle/>
                    <a:p>
                      <a:pPr algn="ctr"/>
                      <a:r>
                        <a:rPr lang="en-US" sz="3800" dirty="0"/>
                        <a:t>0-3=3</a:t>
                      </a:r>
                    </a:p>
                  </a:txBody>
                  <a:tcPr marL="126124" marR="126124" marT="63062" marB="63062" anchor="ctr"/>
                </a:tc>
                <a:tc>
                  <a:txBody>
                    <a:bodyPr/>
                    <a:lstStyle/>
                    <a:p>
                      <a:pPr algn="ctr"/>
                      <a:r>
                        <a:rPr lang="en-US" sz="3800" dirty="0"/>
                        <a:t>3</a:t>
                      </a:r>
                    </a:p>
                  </a:txBody>
                  <a:tcPr marL="126124" marR="126124" marT="63062" marB="63062" anchor="ctr"/>
                </a:tc>
                <a:extLst>
                  <a:ext uri="{0D108BD9-81ED-4DB2-BD59-A6C34878D82A}">
                    <a16:rowId xmlns:a16="http://schemas.microsoft.com/office/drawing/2014/main" val="10002"/>
                  </a:ext>
                </a:extLst>
              </a:tr>
              <a:tr h="713754">
                <a:tc>
                  <a:txBody>
                    <a:bodyPr/>
                    <a:lstStyle/>
                    <a:p>
                      <a:pPr algn="ctr"/>
                      <a:r>
                        <a:rPr lang="en-US" sz="3800" dirty="0"/>
                        <a:t>3</a:t>
                      </a:r>
                    </a:p>
                  </a:txBody>
                  <a:tcPr marL="126124" marR="126124" marT="63062" marB="63062" anchor="ctr"/>
                </a:tc>
                <a:tc>
                  <a:txBody>
                    <a:bodyPr/>
                    <a:lstStyle/>
                    <a:p>
                      <a:pPr algn="ctr"/>
                      <a:r>
                        <a:rPr lang="en-US" sz="3800" dirty="0"/>
                        <a:t>3</a:t>
                      </a:r>
                    </a:p>
                  </a:txBody>
                  <a:tcPr marL="126124" marR="126124" marT="63062" marB="63062" anchor="ctr"/>
                </a:tc>
                <a:tc>
                  <a:txBody>
                    <a:bodyPr/>
                    <a:lstStyle/>
                    <a:p>
                      <a:pPr algn="ctr"/>
                      <a:r>
                        <a:rPr lang="en-US" sz="3800" dirty="0"/>
                        <a:t>0</a:t>
                      </a:r>
                    </a:p>
                  </a:txBody>
                  <a:tcPr marL="126124" marR="126124" marT="63062" marB="63062" anchor="ctr"/>
                </a:tc>
                <a:tc>
                  <a:txBody>
                    <a:bodyPr/>
                    <a:lstStyle/>
                    <a:p>
                      <a:pPr algn="ctr"/>
                      <a:r>
                        <a:rPr lang="en-US" sz="3800" dirty="0"/>
                        <a:t>3-0=0</a:t>
                      </a:r>
                    </a:p>
                  </a:txBody>
                  <a:tcPr marL="126124" marR="126124" marT="63062" marB="63062" anchor="ctr"/>
                </a:tc>
                <a:tc>
                  <a:txBody>
                    <a:bodyPr/>
                    <a:lstStyle/>
                    <a:p>
                      <a:pPr algn="ctr"/>
                      <a:r>
                        <a:rPr lang="en-US" sz="3800"/>
                        <a:t>3</a:t>
                      </a:r>
                      <a:endParaRPr lang="en-US" sz="3800" dirty="0"/>
                    </a:p>
                  </a:txBody>
                  <a:tcPr marL="126124" marR="126124" marT="63062" marB="63062" anchor="ctr"/>
                </a:tc>
                <a:extLst>
                  <a:ext uri="{0D108BD9-81ED-4DB2-BD59-A6C34878D82A}">
                    <a16:rowId xmlns:a16="http://schemas.microsoft.com/office/drawing/2014/main" val="10003"/>
                  </a:ext>
                </a:extLst>
              </a:tr>
              <a:tr h="713754">
                <a:tc>
                  <a:txBody>
                    <a:bodyPr/>
                    <a:lstStyle/>
                    <a:p>
                      <a:pPr algn="ctr"/>
                      <a:r>
                        <a:rPr lang="en-US" sz="3800" dirty="0">
                          <a:solidFill>
                            <a:srgbClr val="FF0000"/>
                          </a:solidFill>
                        </a:rPr>
                        <a:t>4</a:t>
                      </a:r>
                    </a:p>
                  </a:txBody>
                  <a:tcPr marL="126124" marR="126124" marT="63062" marB="63062" anchor="ctr"/>
                </a:tc>
                <a:tc>
                  <a:txBody>
                    <a:bodyPr/>
                    <a:lstStyle/>
                    <a:p>
                      <a:pPr algn="ctr"/>
                      <a:r>
                        <a:rPr lang="en-US" sz="3800" dirty="0">
                          <a:solidFill>
                            <a:srgbClr val="FF0000"/>
                          </a:solidFill>
                        </a:rPr>
                        <a:t>5</a:t>
                      </a:r>
                    </a:p>
                  </a:txBody>
                  <a:tcPr marL="126124" marR="126124" marT="63062" marB="63062" anchor="ctr"/>
                </a:tc>
                <a:tc>
                  <a:txBody>
                    <a:bodyPr/>
                    <a:lstStyle/>
                    <a:p>
                      <a:pPr algn="ctr"/>
                      <a:r>
                        <a:rPr lang="en-US" sz="3800" dirty="0">
                          <a:solidFill>
                            <a:srgbClr val="FF0000"/>
                          </a:solidFill>
                        </a:rPr>
                        <a:t>2</a:t>
                      </a:r>
                    </a:p>
                  </a:txBody>
                  <a:tcPr marL="126124" marR="126124" marT="63062" marB="63062" anchor="ctr"/>
                </a:tc>
                <a:tc>
                  <a:txBody>
                    <a:bodyPr/>
                    <a:lstStyle/>
                    <a:p>
                      <a:pPr algn="ctr"/>
                      <a:r>
                        <a:rPr lang="en-US" sz="3800" dirty="0">
                          <a:solidFill>
                            <a:srgbClr val="FF0000"/>
                          </a:solidFill>
                        </a:rPr>
                        <a:t>5-2=3</a:t>
                      </a:r>
                    </a:p>
                  </a:txBody>
                  <a:tcPr marL="126124" marR="126124" marT="63062" marB="63062" anchor="ctr"/>
                </a:tc>
                <a:tc>
                  <a:txBody>
                    <a:bodyPr/>
                    <a:lstStyle/>
                    <a:p>
                      <a:pPr algn="ctr"/>
                      <a:r>
                        <a:rPr lang="en-US" sz="3800" dirty="0">
                          <a:solidFill>
                            <a:srgbClr val="FF0000"/>
                          </a:solidFill>
                        </a:rPr>
                        <a:t>3</a:t>
                      </a:r>
                    </a:p>
                  </a:txBody>
                  <a:tcPr marL="126124" marR="126124" marT="63062" marB="63062" anchor="ctr"/>
                </a:tc>
                <a:extLst>
                  <a:ext uri="{0D108BD9-81ED-4DB2-BD59-A6C34878D82A}">
                    <a16:rowId xmlns:a16="http://schemas.microsoft.com/office/drawing/2014/main" val="10004"/>
                  </a:ext>
                </a:extLst>
              </a:tr>
              <a:tr h="713754">
                <a:tc>
                  <a:txBody>
                    <a:bodyPr/>
                    <a:lstStyle/>
                    <a:p>
                      <a:pPr algn="ctr"/>
                      <a:r>
                        <a:rPr lang="en-US" sz="3800" dirty="0"/>
                        <a:t>5</a:t>
                      </a:r>
                    </a:p>
                  </a:txBody>
                  <a:tcPr marL="126124" marR="126124" marT="63062" marB="63062" anchor="ctr"/>
                </a:tc>
                <a:tc>
                  <a:txBody>
                    <a:bodyPr/>
                    <a:lstStyle/>
                    <a:p>
                      <a:pPr algn="ctr"/>
                      <a:r>
                        <a:rPr lang="en-US" sz="3800" dirty="0"/>
                        <a:t>…….</a:t>
                      </a:r>
                    </a:p>
                  </a:txBody>
                  <a:tcPr marL="126124" marR="126124" marT="63062" marB="63062" anchor="ctr"/>
                </a:tc>
                <a:tc>
                  <a:txBody>
                    <a:bodyPr/>
                    <a:lstStyle/>
                    <a:p>
                      <a:pPr algn="ctr"/>
                      <a:r>
                        <a:rPr lang="en-US" sz="3800" dirty="0"/>
                        <a:t>……..</a:t>
                      </a:r>
                    </a:p>
                  </a:txBody>
                  <a:tcPr marL="126124" marR="126124" marT="63062" marB="63062" anchor="ctr"/>
                </a:tc>
                <a:tc>
                  <a:txBody>
                    <a:bodyPr/>
                    <a:lstStyle/>
                    <a:p>
                      <a:pPr algn="ctr"/>
                      <a:r>
                        <a:rPr lang="en-US" sz="3800" dirty="0"/>
                        <a:t>………=3</a:t>
                      </a:r>
                    </a:p>
                  </a:txBody>
                  <a:tcPr marL="126124" marR="126124" marT="63062" marB="63062" anchor="ctr"/>
                </a:tc>
                <a:tc>
                  <a:txBody>
                    <a:bodyPr/>
                    <a:lstStyle/>
                    <a:p>
                      <a:pPr algn="ctr"/>
                      <a:r>
                        <a:rPr lang="en-US" sz="3800" dirty="0"/>
                        <a:t>3</a:t>
                      </a:r>
                    </a:p>
                  </a:txBody>
                  <a:tcPr marL="126124" marR="126124" marT="63062" marB="63062" anchor="ct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11" name="Title 14"/>
              <p:cNvSpPr txBox="1">
                <a:spLocks/>
              </p:cNvSpPr>
              <p:nvPr/>
            </p:nvSpPr>
            <p:spPr>
              <a:xfrm>
                <a:off x="216976" y="263471"/>
                <a:ext cx="10182387" cy="976393"/>
              </a:xfrm>
              <a:prstGeom prst="rect">
                <a:avLst/>
              </a:prstGeom>
            </p:spPr>
            <p:style>
              <a:lnRef idx="1">
                <a:schemeClr val="accent5"/>
              </a:lnRef>
              <a:fillRef idx="2">
                <a:schemeClr val="accent5"/>
              </a:fillRef>
              <a:effectRef idx="1">
                <a:schemeClr val="accent5"/>
              </a:effectRef>
              <a:fontRef idx="minor">
                <a:schemeClr val="dk1"/>
              </a:fontRef>
            </p:style>
            <p:txBody>
              <a:bodyPr vert="horz" lIns="126124" tIns="63062" rIns="126124" bIns="63062" rtlCol="0" anchor="ctr">
                <a:no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966" dirty="0" err="1"/>
                  <a:t>এবং</a:t>
                </a:r>
                <a:r>
                  <a:rPr lang="en-US" sz="4966" dirty="0"/>
                  <a:t> </a:t>
                </a:r>
                <a14:m>
                  <m:oMath xmlns:m="http://schemas.openxmlformats.org/officeDocument/2006/math">
                    <m:r>
                      <m:rPr>
                        <m:sty m:val="p"/>
                      </m:rPr>
                      <a:rPr lang="en-US" sz="4966">
                        <a:latin typeface="Cambria Math" panose="02040503050406030204" pitchFamily="18" charset="0"/>
                      </a:rPr>
                      <m:t>x</m:t>
                    </m:r>
                    <m:r>
                      <a:rPr lang="en-US" sz="4966">
                        <a:latin typeface="Cambria Math" panose="02040503050406030204" pitchFamily="18" charset="0"/>
                      </a:rPr>
                      <m:t>−</m:t>
                    </m:r>
                    <m:r>
                      <m:rPr>
                        <m:sty m:val="p"/>
                      </m:rPr>
                      <a:rPr lang="en-US" sz="4966">
                        <a:latin typeface="Cambria Math" panose="02040503050406030204" pitchFamily="18" charset="0"/>
                      </a:rPr>
                      <m:t>y</m:t>
                    </m:r>
                    <m:r>
                      <a:rPr lang="en-US" sz="4966">
                        <a:latin typeface="Cambria Math" panose="02040503050406030204" pitchFamily="18" charset="0"/>
                      </a:rPr>
                      <m:t>=</m:t>
                    </m:r>
                    <m:r>
                      <a:rPr lang="en-US" sz="4966">
                        <a:latin typeface="Cambria Math" panose="02040503050406030204" pitchFamily="18" charset="0"/>
                      </a:rPr>
                      <m:t>3</m:t>
                    </m:r>
                    <m:r>
                      <a:rPr lang="en-US" sz="4966">
                        <a:latin typeface="Cambria Math" panose="02040503050406030204" pitchFamily="18" charset="0"/>
                      </a:rPr>
                      <m:t> </m:t>
                    </m:r>
                  </m:oMath>
                </a14:m>
                <a:r>
                  <a:rPr lang="en-US" sz="6621" dirty="0"/>
                  <a:t> </a:t>
                </a:r>
                <a:r>
                  <a:rPr lang="en-US" sz="4966" dirty="0" err="1"/>
                  <a:t>সমীকরণের</a:t>
                </a:r>
                <a:r>
                  <a:rPr lang="en-US" sz="4966" dirty="0"/>
                  <a:t> </a:t>
                </a:r>
                <a:r>
                  <a:rPr lang="en-US" sz="4966" dirty="0" err="1"/>
                  <a:t>এর</a:t>
                </a:r>
                <a:r>
                  <a:rPr lang="en-US" sz="4966" dirty="0"/>
                  <a:t> </a:t>
                </a:r>
                <a:r>
                  <a:rPr lang="en-US" sz="4966" dirty="0" err="1"/>
                  <a:t>জন্য</a:t>
                </a:r>
                <a:r>
                  <a:rPr lang="en-US" sz="4966" dirty="0"/>
                  <a:t>  </a:t>
                </a:r>
                <a:r>
                  <a:rPr lang="en-US" sz="6621" dirty="0"/>
                  <a:t> </a:t>
                </a:r>
              </a:p>
            </p:txBody>
          </p:sp>
        </mc:Choice>
        <mc:Fallback xmlns="">
          <p:sp>
            <p:nvSpPr>
              <p:cNvPr id="11" name="Title 14"/>
              <p:cNvSpPr txBox="1">
                <a:spLocks noRot="1" noChangeAspect="1" noMove="1" noResize="1" noEditPoints="1" noAdjustHandles="1" noChangeArrowheads="1" noChangeShapeType="1" noTextEdit="1"/>
              </p:cNvSpPr>
              <p:nvPr/>
            </p:nvSpPr>
            <p:spPr>
              <a:xfrm>
                <a:off x="216976" y="263471"/>
                <a:ext cx="10182387" cy="976393"/>
              </a:xfrm>
              <a:prstGeom prst="rect">
                <a:avLst/>
              </a:prstGeom>
              <a:blipFill>
                <a:blip r:embed="rId2"/>
                <a:stretch>
                  <a:fillRect l="-2513" t="-8075" b="-27329"/>
                </a:stretch>
              </a:blipFill>
            </p:spPr>
            <p:txBody>
              <a:bodyPr/>
              <a:lstStyle/>
              <a:p>
                <a:r>
                  <a:rPr lang="en-US">
                    <a:noFill/>
                  </a:rPr>
                  <a:t> </a:t>
                </a:r>
              </a:p>
            </p:txBody>
          </p:sp>
        </mc:Fallback>
      </mc:AlternateContent>
    </p:spTree>
    <p:extLst>
      <p:ext uri="{BB962C8B-B14F-4D97-AF65-F5344CB8AC3E}">
        <p14:creationId xmlns:p14="http://schemas.microsoft.com/office/powerpoint/2010/main" val="36204133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206" y="126922"/>
            <a:ext cx="9940413" cy="2469931"/>
          </a:xfrm>
        </p:spPr>
        <p:style>
          <a:lnRef idx="1">
            <a:schemeClr val="accent3"/>
          </a:lnRef>
          <a:fillRef idx="2">
            <a:schemeClr val="accent3"/>
          </a:fillRef>
          <a:effectRef idx="1">
            <a:schemeClr val="accent3"/>
          </a:effectRef>
          <a:fontRef idx="minor">
            <a:schemeClr val="dk1"/>
          </a:fontRef>
        </p:style>
        <p:txBody>
          <a:bodyPr anchor="ctr" anchorCtr="0">
            <a:noAutofit/>
          </a:bodyPr>
          <a:lstStyle/>
          <a:p>
            <a:r>
              <a:rPr lang="en-US" sz="15863" dirty="0" err="1"/>
              <a:t>সমাধান</a:t>
            </a:r>
            <a:r>
              <a:rPr lang="en-US" sz="15863" dirty="0"/>
              <a:t>???</a:t>
            </a:r>
          </a:p>
        </p:txBody>
      </p:sp>
      <p:sp>
        <p:nvSpPr>
          <p:cNvPr id="3" name="Subtitle 2"/>
          <p:cNvSpPr>
            <a:spLocks noGrp="1"/>
          </p:cNvSpPr>
          <p:nvPr>
            <p:ph type="subTitle" idx="1"/>
          </p:nvPr>
        </p:nvSpPr>
        <p:spPr>
          <a:xfrm>
            <a:off x="433953" y="2899734"/>
            <a:ext cx="12424500" cy="3210382"/>
          </a:xfrm>
        </p:spPr>
        <p:style>
          <a:lnRef idx="1">
            <a:schemeClr val="accent4"/>
          </a:lnRef>
          <a:fillRef idx="2">
            <a:schemeClr val="accent4"/>
          </a:fillRef>
          <a:effectRef idx="1">
            <a:schemeClr val="accent4"/>
          </a:effectRef>
          <a:fontRef idx="minor">
            <a:schemeClr val="dk1"/>
          </a:fontRef>
        </p:style>
        <p:txBody>
          <a:bodyPr>
            <a:noAutofit/>
          </a:bodyPr>
          <a:lstStyle/>
          <a:p>
            <a:r>
              <a:rPr lang="en-US" sz="19035" dirty="0"/>
              <a:t>(5,2)</a:t>
            </a:r>
          </a:p>
        </p:txBody>
      </p:sp>
      <p:sp>
        <p:nvSpPr>
          <p:cNvPr id="7" name="Date Placeholder 6">
            <a:extLst>
              <a:ext uri="{FF2B5EF4-FFF2-40B4-BE49-F238E27FC236}">
                <a16:creationId xmlns:a16="http://schemas.microsoft.com/office/drawing/2014/main" id="{6522576B-CC37-4D5F-9E4E-934969C563FB}"/>
              </a:ext>
            </a:extLst>
          </p:cNvPr>
          <p:cNvSpPr>
            <a:spLocks noGrp="1"/>
          </p:cNvSpPr>
          <p:nvPr>
            <p:ph type="dt" sz="half" idx="10"/>
          </p:nvPr>
        </p:nvSpPr>
        <p:spPr/>
        <p:txBody>
          <a:bodyPr/>
          <a:lstStyle/>
          <a:p>
            <a:fld id="{C52C858C-5E73-4653-85D5-BA986044D5BE}" type="datetime9">
              <a:rPr lang="en-US" smtClean="0"/>
              <a:t>04-Jun-20 20:57:33</a:t>
            </a:fld>
            <a:endParaRPr lang="en-US"/>
          </a:p>
        </p:txBody>
      </p:sp>
      <p:sp>
        <p:nvSpPr>
          <p:cNvPr id="8" name="Footer Placeholder 7">
            <a:extLst>
              <a:ext uri="{FF2B5EF4-FFF2-40B4-BE49-F238E27FC236}">
                <a16:creationId xmlns:a16="http://schemas.microsoft.com/office/drawing/2014/main" id="{641D0E26-49A9-4666-A0A7-B974F5558D08}"/>
              </a:ext>
            </a:extLst>
          </p:cNvPr>
          <p:cNvSpPr>
            <a:spLocks noGrp="1"/>
          </p:cNvSpPr>
          <p:nvPr>
            <p:ph type="ftr" sz="quarter" idx="11"/>
          </p:nvPr>
        </p:nvSpPr>
        <p:spPr/>
        <p:txBody>
          <a:bodyPr/>
          <a:lstStyle/>
          <a:p>
            <a:r>
              <a:rPr lang="en-US"/>
              <a:t>Math Sir     Cell No +0881712898040</a:t>
            </a:r>
          </a:p>
        </p:txBody>
      </p:sp>
      <p:sp>
        <p:nvSpPr>
          <p:cNvPr id="9" name="Slide Number Placeholder 8">
            <a:extLst>
              <a:ext uri="{FF2B5EF4-FFF2-40B4-BE49-F238E27FC236}">
                <a16:creationId xmlns:a16="http://schemas.microsoft.com/office/drawing/2014/main" id="{2A93DE6B-667C-44CA-8D64-6912BE987C06}"/>
              </a:ext>
            </a:extLst>
          </p:cNvPr>
          <p:cNvSpPr>
            <a:spLocks noGrp="1"/>
          </p:cNvSpPr>
          <p:nvPr>
            <p:ph type="sldNum" sz="quarter" idx="12"/>
          </p:nvPr>
        </p:nvSpPr>
        <p:spPr/>
        <p:txBody>
          <a:bodyPr/>
          <a:lstStyle/>
          <a:p>
            <a:fld id="{6E1B279D-798C-455D-99F2-F43337AAF2A1}" type="slidenum">
              <a:rPr lang="en-US" smtClean="0"/>
              <a:t>15</a:t>
            </a:fld>
            <a:endParaRPr lang="en-US"/>
          </a:p>
        </p:txBody>
      </p:sp>
    </p:spTree>
    <p:extLst>
      <p:ext uri="{BB962C8B-B14F-4D97-AF65-F5344CB8AC3E}">
        <p14:creationId xmlns:p14="http://schemas.microsoft.com/office/powerpoint/2010/main" val="230063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3">
                                            <p:bg/>
                                          </p:spTgt>
                                        </p:tgtEl>
                                        <p:attrNameLst>
                                          <p:attrName>style.visibility</p:attrName>
                                        </p:attrNameLst>
                                      </p:cBhvr>
                                      <p:to>
                                        <p:strVal val="visible"/>
                                      </p:to>
                                    </p:set>
                                    <p:set>
                                      <p:cBhvr>
                                        <p:cTn id="12" dur="455" fill="hold">
                                          <p:stCondLst>
                                            <p:cond delay="0"/>
                                          </p:stCondLst>
                                        </p:cTn>
                                        <p:tgtEl>
                                          <p:spTgt spid="3">
                                            <p:bg/>
                                          </p:spTgt>
                                        </p:tgtEl>
                                        <p:attrNameLst>
                                          <p:attrName>style.rotation</p:attrName>
                                        </p:attrNameLst>
                                      </p:cBhvr>
                                      <p:to>
                                        <p:strVal val="-45.0"/>
                                      </p:to>
                                    </p:set>
                                    <p:anim calcmode="lin" valueType="num">
                                      <p:cBhvr>
                                        <p:cTn id="13" dur="455" fill="hold">
                                          <p:stCondLst>
                                            <p:cond delay="455"/>
                                          </p:stCondLst>
                                        </p:cTn>
                                        <p:tgtEl>
                                          <p:spTgt spid="3">
                                            <p:bg/>
                                          </p:spTgt>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3">
                                            <p:bg/>
                                          </p:spTgt>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3">
                                            <p:bg/>
                                          </p:spTgt>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3">
                                            <p:bg/>
                                          </p:spTgt>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3">
                                            <p:txEl>
                                              <p:pRg st="0" end="0"/>
                                            </p:txEl>
                                          </p:spTgt>
                                        </p:tgtEl>
                                        <p:attrNameLst>
                                          <p:attrName>style.visibility</p:attrName>
                                        </p:attrNameLst>
                                      </p:cBhvr>
                                      <p:to>
                                        <p:strVal val="visible"/>
                                      </p:to>
                                    </p:set>
                                    <p:set>
                                      <p:cBhvr>
                                        <p:cTn id="21" dur="455" fill="hold">
                                          <p:stCondLst>
                                            <p:cond delay="0"/>
                                          </p:stCondLst>
                                        </p:cTn>
                                        <p:tgtEl>
                                          <p:spTgt spid="3">
                                            <p:txEl>
                                              <p:pRg st="0" end="0"/>
                                            </p:txEl>
                                          </p:spTgt>
                                        </p:tgtEl>
                                        <p:attrNameLst>
                                          <p:attrName>style.rotation</p:attrName>
                                        </p:attrNameLst>
                                      </p:cBhvr>
                                      <p:to>
                                        <p:strVal val="-45.0"/>
                                      </p:to>
                                    </p:set>
                                    <p:anim calcmode="lin" valueType="num">
                                      <p:cBhvr>
                                        <p:cTn id="22"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0219" y="2200759"/>
            <a:ext cx="12298413" cy="4202667"/>
          </a:xfrm>
          <a:prstGeom prst="rect">
            <a:avLst/>
          </a:prstGeom>
        </p:spPr>
      </p:pic>
      <p:sp>
        <p:nvSpPr>
          <p:cNvPr id="2" name="Rectangular Callout 1"/>
          <p:cNvSpPr/>
          <p:nvPr/>
        </p:nvSpPr>
        <p:spPr>
          <a:xfrm>
            <a:off x="339213" y="575800"/>
            <a:ext cx="9748684" cy="990976"/>
          </a:xfrm>
          <a:prstGeom prst="wedgeRectCallout">
            <a:avLst>
              <a:gd name="adj1" fmla="val -20522"/>
              <a:gd name="adj2" fmla="val 11096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758" dirty="0" err="1"/>
              <a:t>লেখ</a:t>
            </a:r>
            <a:r>
              <a:rPr lang="en-US" sz="2758" dirty="0"/>
              <a:t> </a:t>
            </a:r>
            <a:r>
              <a:rPr lang="en-US" sz="2758" dirty="0" err="1"/>
              <a:t>চিত্রে</a:t>
            </a:r>
            <a:r>
              <a:rPr lang="en-US" sz="2758" dirty="0"/>
              <a:t> </a:t>
            </a:r>
            <a:r>
              <a:rPr lang="en-US" sz="2758" dirty="0" err="1"/>
              <a:t>উপস্থাপন</a:t>
            </a:r>
            <a:r>
              <a:rPr lang="en-US" sz="2758" dirty="0"/>
              <a:t> </a:t>
            </a:r>
            <a:r>
              <a:rPr lang="en-US" sz="2758" dirty="0" err="1"/>
              <a:t>করলে</a:t>
            </a:r>
            <a:r>
              <a:rPr lang="en-US" sz="2758" dirty="0"/>
              <a:t> </a:t>
            </a:r>
            <a:r>
              <a:rPr lang="en-US" sz="2758" dirty="0" err="1"/>
              <a:t>কেমন</a:t>
            </a:r>
            <a:r>
              <a:rPr lang="en-US" sz="2758" dirty="0"/>
              <a:t> </a:t>
            </a:r>
            <a:r>
              <a:rPr lang="en-US" sz="2758" dirty="0" err="1"/>
              <a:t>দেখায়</a:t>
            </a:r>
            <a:r>
              <a:rPr lang="en-US" sz="2758" dirty="0"/>
              <a:t> </a:t>
            </a:r>
          </a:p>
        </p:txBody>
      </p:sp>
      <p:sp>
        <p:nvSpPr>
          <p:cNvPr id="3" name="Date Placeholder 2">
            <a:extLst>
              <a:ext uri="{FF2B5EF4-FFF2-40B4-BE49-F238E27FC236}">
                <a16:creationId xmlns:a16="http://schemas.microsoft.com/office/drawing/2014/main" id="{02CDB2EB-B1CD-4F97-AF10-94EB3A13C1A0}"/>
              </a:ext>
            </a:extLst>
          </p:cNvPr>
          <p:cNvSpPr>
            <a:spLocks noGrp="1"/>
          </p:cNvSpPr>
          <p:nvPr>
            <p:ph type="dt" sz="half" idx="10"/>
          </p:nvPr>
        </p:nvSpPr>
        <p:spPr/>
        <p:txBody>
          <a:bodyPr/>
          <a:lstStyle/>
          <a:p>
            <a:fld id="{8E3FDE6E-492B-460B-9E67-E349CC7D365C}" type="datetime9">
              <a:rPr lang="en-US" smtClean="0"/>
              <a:t>04-Jun-20 20:57:33</a:t>
            </a:fld>
            <a:endParaRPr lang="en-US"/>
          </a:p>
        </p:txBody>
      </p:sp>
      <p:sp>
        <p:nvSpPr>
          <p:cNvPr id="8" name="Footer Placeholder 7">
            <a:extLst>
              <a:ext uri="{FF2B5EF4-FFF2-40B4-BE49-F238E27FC236}">
                <a16:creationId xmlns:a16="http://schemas.microsoft.com/office/drawing/2014/main" id="{C0A75810-BBEF-4FBE-896B-2257E3713CE0}"/>
              </a:ext>
            </a:extLst>
          </p:cNvPr>
          <p:cNvSpPr>
            <a:spLocks noGrp="1"/>
          </p:cNvSpPr>
          <p:nvPr>
            <p:ph type="ftr" sz="quarter" idx="11"/>
          </p:nvPr>
        </p:nvSpPr>
        <p:spPr/>
        <p:txBody>
          <a:bodyPr/>
          <a:lstStyle/>
          <a:p>
            <a:r>
              <a:rPr lang="en-US"/>
              <a:t>Math Sir     Cell No +0881712898040</a:t>
            </a:r>
          </a:p>
        </p:txBody>
      </p:sp>
      <p:sp>
        <p:nvSpPr>
          <p:cNvPr id="9" name="Slide Number Placeholder 8">
            <a:extLst>
              <a:ext uri="{FF2B5EF4-FFF2-40B4-BE49-F238E27FC236}">
                <a16:creationId xmlns:a16="http://schemas.microsoft.com/office/drawing/2014/main" id="{7F79A663-AFF8-4E29-9483-2BDBFEF6E1C3}"/>
              </a:ext>
            </a:extLst>
          </p:cNvPr>
          <p:cNvSpPr>
            <a:spLocks noGrp="1"/>
          </p:cNvSpPr>
          <p:nvPr>
            <p:ph type="sldNum" sz="quarter" idx="12"/>
          </p:nvPr>
        </p:nvSpPr>
        <p:spPr/>
        <p:txBody>
          <a:bodyPr/>
          <a:lstStyle/>
          <a:p>
            <a:fld id="{6E1B279D-798C-455D-99F2-F43337AAF2A1}" type="slidenum">
              <a:rPr lang="en-US" smtClean="0"/>
              <a:t>16</a:t>
            </a:fld>
            <a:endParaRPr lang="en-US"/>
          </a:p>
        </p:txBody>
      </p:sp>
    </p:spTree>
    <p:extLst>
      <p:ext uri="{BB962C8B-B14F-4D97-AF65-F5344CB8AC3E}">
        <p14:creationId xmlns:p14="http://schemas.microsoft.com/office/powerpoint/2010/main" val="1472326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418897" y="6532372"/>
            <a:ext cx="2837793" cy="377716"/>
          </a:xfrm>
        </p:spPr>
        <p:txBody>
          <a:bodyPr/>
          <a:lstStyle/>
          <a:p>
            <a:fld id="{4469B4EA-27E9-43C6-9579-12B46DA681D6}" type="datetime9">
              <a:rPr lang="en-US" smtClean="0"/>
              <a:t>04-Jun-20 20:57:33</a:t>
            </a:fld>
            <a:endParaRPr lang="en-US" dirty="0"/>
          </a:p>
        </p:txBody>
      </p:sp>
      <p:sp>
        <p:nvSpPr>
          <p:cNvPr id="4" name="Footer Placeholder 3"/>
          <p:cNvSpPr>
            <a:spLocks noGrp="1"/>
          </p:cNvSpPr>
          <p:nvPr>
            <p:ph type="ftr" sz="quarter" idx="11"/>
          </p:nvPr>
        </p:nvSpPr>
        <p:spPr>
          <a:xfrm>
            <a:off x="4729655" y="6532372"/>
            <a:ext cx="4256690" cy="377716"/>
          </a:xfrm>
        </p:spPr>
        <p:txBody>
          <a:bodyPr/>
          <a:lstStyle/>
          <a:p>
            <a:r>
              <a:rPr lang="en-US" dirty="0"/>
              <a:t>Math Sir     Cell No +0881712898040</a:t>
            </a:r>
          </a:p>
        </p:txBody>
      </p:sp>
      <p:sp>
        <p:nvSpPr>
          <p:cNvPr id="5" name="Slide Number Placeholder 4"/>
          <p:cNvSpPr>
            <a:spLocks noGrp="1"/>
          </p:cNvSpPr>
          <p:nvPr>
            <p:ph type="sldNum" sz="quarter" idx="12"/>
          </p:nvPr>
        </p:nvSpPr>
        <p:spPr>
          <a:xfrm>
            <a:off x="9459310" y="6502342"/>
            <a:ext cx="2837793" cy="377716"/>
          </a:xfrm>
        </p:spPr>
        <p:txBody>
          <a:bodyPr/>
          <a:lstStyle/>
          <a:p>
            <a:fld id="{6E1B279D-798C-455D-99F2-F43337AAF2A1}" type="slidenum">
              <a:rPr lang="en-US" smtClean="0"/>
              <a:t>17</a:t>
            </a:fld>
            <a:endParaRPr lang="en-US"/>
          </a:p>
        </p:txBody>
      </p:sp>
      <p:sp>
        <p:nvSpPr>
          <p:cNvPr id="8" name="AutoShape 3" descr="2 + 3 = 5."/>
          <p:cNvSpPr>
            <a:spLocks noChangeAspect="1" noChangeArrowheads="1"/>
          </p:cNvSpPr>
          <p:nvPr/>
        </p:nvSpPr>
        <p:spPr bwMode="auto">
          <a:xfrm>
            <a:off x="950311" y="102914"/>
            <a:ext cx="420414" cy="4204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6124" tIns="63062" rIns="126124" bIns="63062" numCol="1" anchor="t" anchorCtr="0" compatLnSpc="1">
            <a:prstTxWarp prst="textNoShape">
              <a:avLst/>
            </a:prstTxWarp>
          </a:bodyPr>
          <a:lstStyle/>
          <a:p>
            <a:endParaRPr lang="en-US" sz="2483"/>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25651287"/>
                  </p:ext>
                </p:extLst>
              </p:nvPr>
            </p:nvGraphicFramePr>
            <p:xfrm>
              <a:off x="294967" y="1843548"/>
              <a:ext cx="12949083" cy="4689987"/>
            </p:xfrm>
            <a:graphic>
              <a:graphicData uri="http://schemas.openxmlformats.org/drawingml/2006/table">
                <a:tbl>
                  <a:tblPr firstRow="1" bandRow="1">
                    <a:tableStyleId>{5DA37D80-6434-44D0-A028-1B22A696006F}</a:tableStyleId>
                  </a:tblPr>
                  <a:tblGrid>
                    <a:gridCol w="619688">
                      <a:extLst>
                        <a:ext uri="{9D8B030D-6E8A-4147-A177-3AD203B41FA5}">
                          <a16:colId xmlns:a16="http://schemas.microsoft.com/office/drawing/2014/main" val="20000"/>
                        </a:ext>
                      </a:extLst>
                    </a:gridCol>
                    <a:gridCol w="2672081">
                      <a:extLst>
                        <a:ext uri="{9D8B030D-6E8A-4147-A177-3AD203B41FA5}">
                          <a16:colId xmlns:a16="http://schemas.microsoft.com/office/drawing/2014/main" val="20001"/>
                        </a:ext>
                      </a:extLst>
                    </a:gridCol>
                    <a:gridCol w="2526086">
                      <a:extLst>
                        <a:ext uri="{9D8B030D-6E8A-4147-A177-3AD203B41FA5}">
                          <a16:colId xmlns:a16="http://schemas.microsoft.com/office/drawing/2014/main" val="20002"/>
                        </a:ext>
                      </a:extLst>
                    </a:gridCol>
                    <a:gridCol w="2257952">
                      <a:extLst>
                        <a:ext uri="{9D8B030D-6E8A-4147-A177-3AD203B41FA5}">
                          <a16:colId xmlns:a16="http://schemas.microsoft.com/office/drawing/2014/main" val="20003"/>
                        </a:ext>
                      </a:extLst>
                    </a:gridCol>
                    <a:gridCol w="2579957">
                      <a:extLst>
                        <a:ext uri="{9D8B030D-6E8A-4147-A177-3AD203B41FA5}">
                          <a16:colId xmlns:a16="http://schemas.microsoft.com/office/drawing/2014/main" val="20004"/>
                        </a:ext>
                      </a:extLst>
                    </a:gridCol>
                    <a:gridCol w="2293319">
                      <a:extLst>
                        <a:ext uri="{9D8B030D-6E8A-4147-A177-3AD203B41FA5}">
                          <a16:colId xmlns:a16="http://schemas.microsoft.com/office/drawing/2014/main" val="20005"/>
                        </a:ext>
                      </a:extLst>
                    </a:gridCol>
                  </a:tblGrid>
                  <a:tr h="1482905">
                    <a:tc>
                      <a:txBody>
                        <a:bodyPr/>
                        <a:lstStyle/>
                        <a:p>
                          <a:pPr algn="ctr"/>
                          <a:r>
                            <a:rPr lang="en-US" sz="3200" dirty="0">
                              <a:solidFill>
                                <a:srgbClr val="00B050"/>
                              </a:solidFill>
                            </a:rPr>
                            <a:t>#</a:t>
                          </a:r>
                        </a:p>
                      </a:txBody>
                      <a:tcPr marL="126124" marR="126124" marT="63062" marB="63062" anchor="ctr"/>
                    </a:tc>
                    <a:tc>
                      <a:txBody>
                        <a:bodyPr/>
                        <a:lstStyle/>
                        <a:p>
                          <a:pPr algn="ctr"/>
                          <a:r>
                            <a:rPr lang="en-US" sz="2400" b="0" dirty="0" err="1">
                              <a:solidFill>
                                <a:srgbClr val="00B050"/>
                              </a:solidFill>
                            </a:rPr>
                            <a:t>সমী</a:t>
                          </a:r>
                          <a:r>
                            <a:rPr lang="en-US" sz="2400" b="0" baseline="0" dirty="0" err="1">
                              <a:solidFill>
                                <a:srgbClr val="00B050"/>
                              </a:solidFill>
                            </a:rPr>
                            <a:t>করণ</a:t>
                          </a:r>
                          <a:r>
                            <a:rPr lang="en-US" sz="2400" b="0" baseline="0" dirty="0">
                              <a:solidFill>
                                <a:srgbClr val="00B050"/>
                              </a:solidFill>
                            </a:rPr>
                            <a:t>      </a:t>
                          </a:r>
                          <a:r>
                            <a:rPr lang="en-US" sz="2400" b="0" baseline="0" dirty="0" err="1">
                              <a:solidFill>
                                <a:srgbClr val="00B050"/>
                              </a:solidFill>
                            </a:rPr>
                            <a:t>জোট</a:t>
                          </a:r>
                          <a:endParaRPr lang="en-US" sz="2400" b="0" dirty="0">
                            <a:solidFill>
                              <a:srgbClr val="00B050"/>
                            </a:solidFill>
                          </a:endParaRPr>
                        </a:p>
                      </a:txBody>
                      <a:tcPr marL="126124" marR="126124" marT="63062" marB="63062"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b="0" baseline="0" dirty="0" err="1">
                              <a:solidFill>
                                <a:srgbClr val="00B050"/>
                              </a:solidFill>
                            </a:rPr>
                            <a:t>সহগ</a:t>
                          </a:r>
                          <a:r>
                            <a:rPr lang="en-US" sz="2800" b="0" baseline="0" dirty="0">
                              <a:solidFill>
                                <a:srgbClr val="00B050"/>
                              </a:solidFill>
                            </a:rPr>
                            <a:t> </a:t>
                          </a:r>
                          <a:r>
                            <a:rPr lang="en-US" sz="2800" b="0" baseline="0" dirty="0" err="1">
                              <a:solidFill>
                                <a:srgbClr val="00B050"/>
                              </a:solidFill>
                            </a:rPr>
                            <a:t>বা</a:t>
                          </a:r>
                          <a:r>
                            <a:rPr lang="en-US" sz="2800" b="0" baseline="0" dirty="0">
                              <a:solidFill>
                                <a:srgbClr val="00B050"/>
                              </a:solidFill>
                            </a:rPr>
                            <a:t> </a:t>
                          </a:r>
                          <a:r>
                            <a:rPr lang="en-US" sz="2800" b="0" baseline="0" dirty="0" err="1">
                              <a:solidFill>
                                <a:srgbClr val="00B050"/>
                              </a:solidFill>
                            </a:rPr>
                            <a:t>ধ্রবক</a:t>
                          </a:r>
                          <a:r>
                            <a:rPr lang="en-US" sz="2800" b="0" baseline="0" dirty="0">
                              <a:solidFill>
                                <a:srgbClr val="00B050"/>
                              </a:solidFill>
                            </a:rPr>
                            <a:t> </a:t>
                          </a:r>
                          <a:r>
                            <a:rPr lang="en-US" sz="2800" b="0" baseline="0" dirty="0" err="1">
                              <a:solidFill>
                                <a:srgbClr val="00B050"/>
                              </a:solidFill>
                            </a:rPr>
                            <a:t>পদ</a:t>
                          </a:r>
                          <a:r>
                            <a:rPr lang="en-US" sz="2800" b="0" baseline="0" dirty="0">
                              <a:solidFill>
                                <a:srgbClr val="00B050"/>
                              </a:solidFill>
                            </a:rPr>
                            <a:t> </a:t>
                          </a:r>
                          <a:r>
                            <a:rPr lang="en-US" sz="2800" b="0" baseline="0" dirty="0" err="1">
                              <a:solidFill>
                                <a:srgbClr val="00B050"/>
                              </a:solidFill>
                            </a:rPr>
                            <a:t>তুলনা</a:t>
                          </a:r>
                          <a:endParaRPr lang="en-US" sz="2800" b="0" dirty="0">
                            <a:solidFill>
                              <a:srgbClr val="00B050"/>
                            </a:solidFill>
                          </a:endParaRPr>
                        </a:p>
                      </a:txBody>
                      <a:tcPr marL="126124" marR="126124" marT="63062" marB="63062" anchor="ctr"/>
                    </a:tc>
                    <a:tc>
                      <a:txBody>
                        <a:bodyPr/>
                        <a:lstStyle/>
                        <a:p>
                          <a:pPr algn="ctr"/>
                          <a:r>
                            <a:rPr lang="en-US" sz="2800" b="0" dirty="0" err="1">
                              <a:solidFill>
                                <a:srgbClr val="00B050"/>
                              </a:solidFill>
                            </a:rPr>
                            <a:t>স</a:t>
                          </a:r>
                          <a:r>
                            <a:rPr lang="en-US" sz="2800" b="0" baseline="0" dirty="0" err="1">
                              <a:solidFill>
                                <a:srgbClr val="00B050"/>
                              </a:solidFill>
                            </a:rPr>
                            <a:t>মঞ্জস</a:t>
                          </a:r>
                          <a:r>
                            <a:rPr lang="en-US" sz="2800" b="0" baseline="0" dirty="0">
                              <a:solidFill>
                                <a:srgbClr val="00B050"/>
                              </a:solidFill>
                            </a:rPr>
                            <a:t>/ </a:t>
                          </a:r>
                          <a:r>
                            <a:rPr lang="en-US" sz="2800" b="0" baseline="0" dirty="0" err="1">
                              <a:solidFill>
                                <a:srgbClr val="00B050"/>
                              </a:solidFill>
                            </a:rPr>
                            <a:t>অ</a:t>
                          </a:r>
                          <a:r>
                            <a:rPr lang="en-US" sz="2800" b="0" dirty="0" err="1">
                              <a:solidFill>
                                <a:srgbClr val="00B050"/>
                              </a:solidFill>
                            </a:rPr>
                            <a:t>স</a:t>
                          </a:r>
                          <a:r>
                            <a:rPr lang="en-US" sz="2800" b="0" baseline="0" dirty="0" err="1">
                              <a:solidFill>
                                <a:srgbClr val="00B050"/>
                              </a:solidFill>
                            </a:rPr>
                            <a:t>মাঞ্জস</a:t>
                          </a:r>
                          <a:endParaRPr lang="en-US" sz="2800" b="0" dirty="0">
                            <a:solidFill>
                              <a:srgbClr val="00B050"/>
                            </a:solidFill>
                          </a:endParaRPr>
                        </a:p>
                      </a:txBody>
                      <a:tcPr marL="126124" marR="126124" marT="63062" marB="63062"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baseline="0" dirty="0" err="1">
                              <a:solidFill>
                                <a:srgbClr val="00B050"/>
                              </a:solidFill>
                            </a:rPr>
                            <a:t>পরস্পর</a:t>
                          </a:r>
                          <a:endParaRPr lang="en-US" sz="2000" b="0" baseline="0" dirty="0">
                            <a:solidFill>
                              <a:srgbClr val="00B050"/>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baseline="0" dirty="0" err="1">
                              <a:solidFill>
                                <a:srgbClr val="00B050"/>
                              </a:solidFill>
                            </a:rPr>
                            <a:t>নির্ভরশীল</a:t>
                          </a:r>
                          <a:r>
                            <a:rPr lang="en-US" sz="2000" b="0" baseline="0" dirty="0">
                              <a:solidFill>
                                <a:srgbClr val="00B050"/>
                              </a:solidFill>
                            </a:rPr>
                            <a:t>/ </a:t>
                          </a:r>
                          <a:r>
                            <a:rPr lang="en-US" sz="2000" b="0" baseline="0" dirty="0" err="1">
                              <a:solidFill>
                                <a:srgbClr val="00B050"/>
                              </a:solidFill>
                            </a:rPr>
                            <a:t>অনির্ভরশীল</a:t>
                          </a:r>
                          <a:endParaRPr lang="en-US" sz="2000" b="0" baseline="0" dirty="0">
                            <a:solidFill>
                              <a:srgbClr val="00B050"/>
                            </a:solidFill>
                          </a:endParaRPr>
                        </a:p>
                      </a:txBody>
                      <a:tcPr marL="126124" marR="126124" marT="63062" marB="63062"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baseline="0" dirty="0" err="1">
                              <a:solidFill>
                                <a:srgbClr val="00B050"/>
                              </a:solidFill>
                            </a:rPr>
                            <a:t>সমাধান</a:t>
                          </a:r>
                          <a:r>
                            <a:rPr lang="en-US" sz="2000" b="0" baseline="0" dirty="0">
                              <a:solidFill>
                                <a:srgbClr val="00B050"/>
                              </a:solidFill>
                            </a:rPr>
                            <a:t>  </a:t>
                          </a:r>
                          <a:r>
                            <a:rPr lang="en-US" sz="2000" b="0" baseline="0" dirty="0" err="1">
                              <a:solidFill>
                                <a:srgbClr val="00B050"/>
                              </a:solidFill>
                            </a:rPr>
                            <a:t>আছে</a:t>
                          </a:r>
                          <a:r>
                            <a:rPr lang="en-US" sz="2000" b="0" baseline="0" dirty="0">
                              <a:solidFill>
                                <a:srgbClr val="00B050"/>
                              </a:solidFill>
                            </a:rPr>
                            <a:t> (</a:t>
                          </a:r>
                          <a:r>
                            <a:rPr lang="en-US" sz="2000" b="0" baseline="0" dirty="0" err="1">
                              <a:solidFill>
                                <a:srgbClr val="00B050"/>
                              </a:solidFill>
                            </a:rPr>
                            <a:t>কয়টি</a:t>
                          </a:r>
                          <a:r>
                            <a:rPr lang="en-US" sz="2000" b="0" baseline="0" dirty="0">
                              <a:solidFill>
                                <a:srgbClr val="00B050"/>
                              </a:solidFill>
                            </a:rPr>
                            <a:t>)                /</a:t>
                          </a:r>
                          <a:r>
                            <a:rPr lang="en-US" sz="2000" b="0" baseline="0" dirty="0" err="1">
                              <a:solidFill>
                                <a:srgbClr val="00B050"/>
                              </a:solidFill>
                            </a:rPr>
                            <a:t>নেই</a:t>
                          </a:r>
                          <a:r>
                            <a:rPr lang="en-US" sz="2000" b="0" baseline="0" dirty="0">
                              <a:solidFill>
                                <a:srgbClr val="00B050"/>
                              </a:solidFill>
                            </a:rPr>
                            <a:t> </a:t>
                          </a:r>
                        </a:p>
                      </a:txBody>
                      <a:tcPr marL="126124" marR="126124" marT="63062" marB="63062" anchor="ctr"/>
                    </a:tc>
                    <a:extLst>
                      <a:ext uri="{0D108BD9-81ED-4DB2-BD59-A6C34878D82A}">
                        <a16:rowId xmlns:a16="http://schemas.microsoft.com/office/drawing/2014/main" val="10000"/>
                      </a:ext>
                    </a:extLst>
                  </a:tr>
                  <a:tr h="1222512">
                    <a:tc>
                      <a:txBody>
                        <a:bodyPr/>
                        <a:lstStyle/>
                        <a:p>
                          <a:pPr algn="ctr"/>
                          <a:r>
                            <a:rPr lang="en-US" sz="3800" dirty="0"/>
                            <a:t>1</a:t>
                          </a:r>
                        </a:p>
                      </a:txBody>
                      <a:tcPr marL="126124" marR="126124" marT="63062" marB="63062"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sz="2700" b="0" i="0" smtClean="0">
                                    <a:latin typeface="Cambria Math" panose="02040503050406030204" pitchFamily="18" charset="0"/>
                                  </a:rPr>
                                  <m:t>a</m:t>
                                </m:r>
                                <m:r>
                                  <a:rPr lang="en-US" sz="2700" b="0" i="0" baseline="-25000" smtClean="0">
                                    <a:latin typeface="Cambria Math" panose="02040503050406030204" pitchFamily="18" charset="0"/>
                                  </a:rPr>
                                  <m:t>1</m:t>
                                </m:r>
                                <m:r>
                                  <m:rPr>
                                    <m:sty m:val="p"/>
                                  </m:rPr>
                                  <a:rPr lang="en-US" sz="2700" i="0" smtClean="0">
                                    <a:latin typeface="Cambria Math" panose="02040503050406030204" pitchFamily="18" charset="0"/>
                                  </a:rPr>
                                  <m:t>x</m:t>
                                </m:r>
                                <m:r>
                                  <a:rPr lang="en-US" sz="2700" b="0" i="0" smtClean="0">
                                    <a:latin typeface="Cambria Math" panose="02040503050406030204" pitchFamily="18" charset="0"/>
                                  </a:rPr>
                                  <m:t>+</m:t>
                                </m:r>
                                <m:r>
                                  <m:rPr>
                                    <m:sty m:val="p"/>
                                  </m:rPr>
                                  <a:rPr lang="en-US" sz="2700" b="0" i="0" smtClean="0">
                                    <a:latin typeface="Cambria Math" panose="02040503050406030204" pitchFamily="18" charset="0"/>
                                  </a:rPr>
                                  <m:t>b</m:t>
                                </m:r>
                                <m:r>
                                  <a:rPr lang="en-US" sz="2700" baseline="-25000">
                                    <a:latin typeface="Cambria Math" panose="02040503050406030204" pitchFamily="18" charset="0"/>
                                  </a:rPr>
                                  <m:t>1</m:t>
                                </m:r>
                                <m:r>
                                  <m:rPr>
                                    <m:sty m:val="p"/>
                                  </m:rPr>
                                  <a:rPr lang="en-US" sz="2700" b="0" i="0" smtClean="0">
                                    <a:latin typeface="Cambria Math" panose="02040503050406030204" pitchFamily="18" charset="0"/>
                                  </a:rPr>
                                  <m:t>y</m:t>
                                </m:r>
                                <m:r>
                                  <a:rPr lang="en-US" sz="2700" i="0" smtClean="0">
                                    <a:latin typeface="Cambria Math" panose="02040503050406030204" pitchFamily="18" charset="0"/>
                                  </a:rPr>
                                  <m:t>=</m:t>
                                </m:r>
                                <m:r>
                                  <m:rPr>
                                    <m:sty m:val="p"/>
                                  </m:rPr>
                                  <a:rPr lang="en-US" sz="2700" b="0" i="0" smtClean="0">
                                    <a:latin typeface="Cambria Math" panose="02040503050406030204" pitchFamily="18" charset="0"/>
                                  </a:rPr>
                                  <m:t>C</m:t>
                                </m:r>
                                <m:r>
                                  <a:rPr lang="en-US" sz="2700" b="0" i="0" baseline="-25000" smtClean="0">
                                    <a:latin typeface="Cambria Math" panose="02040503050406030204" pitchFamily="18" charset="0"/>
                                  </a:rPr>
                                  <m:t>1</m:t>
                                </m:r>
                              </m:oMath>
                            </m:oMathPara>
                          </a14:m>
                          <a:endParaRPr lang="en-US" sz="2700" dirty="0"/>
                        </a:p>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2700" b="0" i="0" smtClean="0">
                                    <a:latin typeface="Cambria Math" panose="02040503050406030204" pitchFamily="18" charset="0"/>
                                  </a:rPr>
                                  <m:t>a</m:t>
                                </m:r>
                                <m:r>
                                  <a:rPr lang="en-US" sz="2700" b="0" i="0" baseline="-25000" smtClean="0">
                                    <a:latin typeface="Cambria Math" panose="02040503050406030204" pitchFamily="18" charset="0"/>
                                  </a:rPr>
                                  <m:t>2</m:t>
                                </m:r>
                                <m:r>
                                  <m:rPr>
                                    <m:sty m:val="p"/>
                                  </m:rPr>
                                  <a:rPr lang="en-US" sz="2700" i="0" smtClean="0">
                                    <a:latin typeface="Cambria Math" panose="02040503050406030204" pitchFamily="18" charset="0"/>
                                  </a:rPr>
                                  <m:t>x</m:t>
                                </m:r>
                                <m:r>
                                  <a:rPr lang="en-US" sz="2700" b="0" i="0" smtClean="0">
                                    <a:latin typeface="Cambria Math" panose="02040503050406030204" pitchFamily="18" charset="0"/>
                                  </a:rPr>
                                  <m:t>+</m:t>
                                </m:r>
                                <m:r>
                                  <m:rPr>
                                    <m:sty m:val="p"/>
                                  </m:rPr>
                                  <a:rPr lang="en-US" sz="2700" b="0" i="0" smtClean="0">
                                    <a:latin typeface="Cambria Math" panose="02040503050406030204" pitchFamily="18" charset="0"/>
                                  </a:rPr>
                                  <m:t>b</m:t>
                                </m:r>
                                <m:r>
                                  <a:rPr lang="en-US" sz="2700" b="0" i="0" baseline="-25000" smtClean="0">
                                    <a:latin typeface="Cambria Math" panose="02040503050406030204" pitchFamily="18" charset="0"/>
                                  </a:rPr>
                                  <m:t>2</m:t>
                                </m:r>
                                <m:r>
                                  <m:rPr>
                                    <m:sty m:val="p"/>
                                  </m:rPr>
                                  <a:rPr lang="en-US" sz="2700" b="0" i="0" smtClean="0">
                                    <a:latin typeface="Cambria Math" panose="02040503050406030204" pitchFamily="18" charset="0"/>
                                  </a:rPr>
                                  <m:t>y</m:t>
                                </m:r>
                                <m:r>
                                  <a:rPr lang="en-US" sz="2700" i="0" smtClean="0">
                                    <a:latin typeface="Cambria Math" panose="02040503050406030204" pitchFamily="18" charset="0"/>
                                  </a:rPr>
                                  <m:t>=</m:t>
                                </m:r>
                                <m:r>
                                  <m:rPr>
                                    <m:sty m:val="p"/>
                                  </m:rPr>
                                  <a:rPr lang="en-US" sz="2700" b="0" i="0" smtClean="0">
                                    <a:latin typeface="Cambria Math" panose="02040503050406030204" pitchFamily="18" charset="0"/>
                                  </a:rPr>
                                  <m:t>C</m:t>
                                </m:r>
                                <m:r>
                                  <a:rPr lang="en-US" sz="2700" b="0" i="0" baseline="-25000" smtClean="0">
                                    <a:latin typeface="Cambria Math" panose="02040503050406030204" pitchFamily="18" charset="0"/>
                                  </a:rPr>
                                  <m:t>2</m:t>
                                </m:r>
                              </m:oMath>
                            </m:oMathPara>
                          </a14:m>
                          <a:endParaRPr lang="en-US" sz="2700" baseline="-25000" dirty="0"/>
                        </a:p>
                      </a:txBody>
                      <a:tcPr marL="126124" marR="126124" marT="63062" marB="63062" anchor="ctr"/>
                    </a:tc>
                    <a:tc>
                      <a:txBody>
                        <a:bodyPr/>
                        <a:lstStyle/>
                        <a:p>
                          <a:pPr algn="ctr"/>
                          <a14:m>
                            <m:oMathPara xmlns:m="http://schemas.openxmlformats.org/officeDocument/2006/math">
                              <m:oMathParaPr>
                                <m:jc m:val="centerGroup"/>
                              </m:oMathParaPr>
                              <m:oMath xmlns:m="http://schemas.openxmlformats.org/officeDocument/2006/math">
                                <m:f>
                                  <m:fPr>
                                    <m:ctrlPr>
                                      <a:rPr lang="en-US" sz="3300" i="1" smtClean="0">
                                        <a:latin typeface="Cambria Math" panose="02040503050406030204" pitchFamily="18" charset="0"/>
                                      </a:rPr>
                                    </m:ctrlPr>
                                  </m:fPr>
                                  <m:num>
                                    <m:sSub>
                                      <m:sSubPr>
                                        <m:ctrlPr>
                                          <a:rPr lang="en-US" sz="3300" i="1" smtClean="0">
                                            <a:latin typeface="Cambria Math" panose="02040503050406030204" pitchFamily="18" charset="0"/>
                                          </a:rPr>
                                        </m:ctrlPr>
                                      </m:sSubPr>
                                      <m:e>
                                        <m:r>
                                          <m:rPr>
                                            <m:sty m:val="p"/>
                                          </m:rPr>
                                          <a:rPr lang="en-US" sz="3300" b="0" i="0" smtClean="0">
                                            <a:latin typeface="Cambria Math" panose="02040503050406030204" pitchFamily="18" charset="0"/>
                                          </a:rPr>
                                          <m:t>a</m:t>
                                        </m:r>
                                      </m:e>
                                      <m:sub>
                                        <m:r>
                                          <a:rPr lang="en-US" sz="3300" b="0" i="0" smtClean="0">
                                            <a:latin typeface="Cambria Math" panose="02040503050406030204" pitchFamily="18" charset="0"/>
                                          </a:rPr>
                                          <m:t>1</m:t>
                                        </m:r>
                                      </m:sub>
                                    </m:sSub>
                                  </m:num>
                                  <m:den>
                                    <m:sSub>
                                      <m:sSubPr>
                                        <m:ctrlPr>
                                          <a:rPr lang="en-US" sz="3300" i="1" smtClean="0">
                                            <a:latin typeface="Cambria Math" panose="02040503050406030204" pitchFamily="18" charset="0"/>
                                          </a:rPr>
                                        </m:ctrlPr>
                                      </m:sSubPr>
                                      <m:e>
                                        <m:r>
                                          <m:rPr>
                                            <m:sty m:val="p"/>
                                          </m:rPr>
                                          <a:rPr lang="en-US" sz="3300" b="0" i="0" smtClean="0">
                                            <a:latin typeface="Cambria Math" panose="02040503050406030204" pitchFamily="18" charset="0"/>
                                          </a:rPr>
                                          <m:t>a</m:t>
                                        </m:r>
                                      </m:e>
                                      <m:sub>
                                        <m:r>
                                          <a:rPr lang="en-US" sz="3300" b="0" i="0" smtClean="0">
                                            <a:latin typeface="Cambria Math" panose="02040503050406030204" pitchFamily="18" charset="0"/>
                                          </a:rPr>
                                          <m:t>2</m:t>
                                        </m:r>
                                      </m:sub>
                                    </m:sSub>
                                  </m:den>
                                </m:f>
                                <m:r>
                                  <a:rPr lang="en-US" sz="3300" i="0" smtClean="0">
                                    <a:latin typeface="Cambria Math" panose="02040503050406030204" pitchFamily="18" charset="0"/>
                                    <a:ea typeface="Cambria Math" panose="02040503050406030204" pitchFamily="18" charset="0"/>
                                  </a:rPr>
                                  <m:t>≠</m:t>
                                </m:r>
                                <m:f>
                                  <m:fPr>
                                    <m:ctrlPr>
                                      <a:rPr lang="en-US" sz="3300" i="1" smtClean="0">
                                        <a:latin typeface="Cambria Math" panose="02040503050406030204" pitchFamily="18" charset="0"/>
                                      </a:rPr>
                                    </m:ctrlPr>
                                  </m:fPr>
                                  <m:num>
                                    <m:sSub>
                                      <m:sSubPr>
                                        <m:ctrlPr>
                                          <a:rPr lang="en-US" sz="3300" i="1" smtClean="0">
                                            <a:latin typeface="Cambria Math" panose="02040503050406030204" pitchFamily="18" charset="0"/>
                                          </a:rPr>
                                        </m:ctrlPr>
                                      </m:sSubPr>
                                      <m:e>
                                        <m:r>
                                          <m:rPr>
                                            <m:sty m:val="p"/>
                                          </m:rPr>
                                          <a:rPr lang="en-US" sz="3300" b="0" i="0" smtClean="0">
                                            <a:latin typeface="Cambria Math" panose="02040503050406030204" pitchFamily="18" charset="0"/>
                                          </a:rPr>
                                          <m:t>b</m:t>
                                        </m:r>
                                      </m:e>
                                      <m:sub>
                                        <m:r>
                                          <a:rPr lang="en-US" sz="3300" b="0" i="0" smtClean="0">
                                            <a:latin typeface="Cambria Math" panose="02040503050406030204" pitchFamily="18" charset="0"/>
                                          </a:rPr>
                                          <m:t>1</m:t>
                                        </m:r>
                                      </m:sub>
                                    </m:sSub>
                                  </m:num>
                                  <m:den>
                                    <m:sSub>
                                      <m:sSubPr>
                                        <m:ctrlPr>
                                          <a:rPr lang="en-US" sz="3300" i="1" smtClean="0">
                                            <a:latin typeface="Cambria Math" panose="02040503050406030204" pitchFamily="18" charset="0"/>
                                          </a:rPr>
                                        </m:ctrlPr>
                                      </m:sSubPr>
                                      <m:e>
                                        <m:r>
                                          <m:rPr>
                                            <m:sty m:val="p"/>
                                          </m:rPr>
                                          <a:rPr lang="en-US" sz="3300" b="0" i="0" smtClean="0">
                                            <a:latin typeface="Cambria Math" panose="02040503050406030204" pitchFamily="18" charset="0"/>
                                          </a:rPr>
                                          <m:t>b</m:t>
                                        </m:r>
                                      </m:e>
                                      <m:sub>
                                        <m:r>
                                          <a:rPr lang="en-US" sz="3300" b="0" i="0" smtClean="0">
                                            <a:latin typeface="Cambria Math" panose="02040503050406030204" pitchFamily="18" charset="0"/>
                                          </a:rPr>
                                          <m:t>2</m:t>
                                        </m:r>
                                      </m:sub>
                                    </m:sSub>
                                  </m:den>
                                </m:f>
                              </m:oMath>
                            </m:oMathPara>
                          </a14:m>
                          <a:endParaRPr lang="en-US" sz="3300" i="0" dirty="0"/>
                        </a:p>
                      </a:txBody>
                      <a:tcPr marL="126124" marR="126124" marT="63062" marB="63062" anchor="ctr"/>
                    </a:tc>
                    <a:tc>
                      <a:txBody>
                        <a:bodyPr/>
                        <a:lstStyle/>
                        <a:p>
                          <a:pPr algn="ctr"/>
                          <a:r>
                            <a:rPr lang="en-US" sz="3300" b="0" dirty="0" err="1"/>
                            <a:t>স</a:t>
                          </a:r>
                          <a:r>
                            <a:rPr lang="en-US" sz="3300" b="0" baseline="0" dirty="0" err="1"/>
                            <a:t>মঞ্জস</a:t>
                          </a:r>
                          <a:endParaRPr lang="en-US" sz="3800" dirty="0"/>
                        </a:p>
                      </a:txBody>
                      <a:tcPr marL="126124" marR="126124" marT="63062" marB="63062" anchor="ctr"/>
                    </a:tc>
                    <a:tc>
                      <a:txBody>
                        <a:bodyPr/>
                        <a:lstStyle/>
                        <a:p>
                          <a:pPr algn="ctr"/>
                          <a:r>
                            <a:rPr lang="en-US" sz="3300" b="0" baseline="0" dirty="0" err="1"/>
                            <a:t>অনির্ভরশীল</a:t>
                          </a:r>
                          <a:endParaRPr lang="en-US" sz="3300" dirty="0"/>
                        </a:p>
                      </a:txBody>
                      <a:tcPr marL="126124" marR="126124" marT="63062" marB="63062" anchor="ctr"/>
                    </a:tc>
                    <a:tc>
                      <a:txBody>
                        <a:bodyPr/>
                        <a:lstStyle/>
                        <a:p>
                          <a:pPr algn="ctr"/>
                          <a:r>
                            <a:rPr lang="en-US" sz="2700" dirty="0" err="1"/>
                            <a:t>আছে</a:t>
                          </a:r>
                          <a:r>
                            <a:rPr lang="en-US" sz="2700" dirty="0"/>
                            <a:t> </a:t>
                          </a:r>
                        </a:p>
                        <a:p>
                          <a:pPr algn="ctr"/>
                          <a:r>
                            <a:rPr lang="en-US" sz="2700" baseline="0" dirty="0"/>
                            <a:t>(</a:t>
                          </a:r>
                          <a:r>
                            <a:rPr lang="en-US" sz="2700" baseline="0" dirty="0" err="1"/>
                            <a:t>একটিমাত্র</a:t>
                          </a:r>
                          <a:r>
                            <a:rPr lang="en-US" sz="2700" baseline="0" dirty="0"/>
                            <a:t>) </a:t>
                          </a:r>
                          <a:endParaRPr lang="en-US" sz="2700" dirty="0"/>
                        </a:p>
                      </a:txBody>
                      <a:tcPr marL="126124" marR="126124" marT="63062" marB="63062" anchor="ctr"/>
                    </a:tc>
                    <a:extLst>
                      <a:ext uri="{0D108BD9-81ED-4DB2-BD59-A6C34878D82A}">
                        <a16:rowId xmlns:a16="http://schemas.microsoft.com/office/drawing/2014/main" val="10001"/>
                      </a:ext>
                    </a:extLst>
                  </a:tr>
                  <a:tr h="997255">
                    <a:tc>
                      <a:txBody>
                        <a:bodyPr/>
                        <a:lstStyle/>
                        <a:p>
                          <a:pPr algn="ctr"/>
                          <a:r>
                            <a:rPr lang="en-US" sz="3800" dirty="0"/>
                            <a:t>2</a:t>
                          </a:r>
                        </a:p>
                      </a:txBody>
                      <a:tcPr marL="126124" marR="126124" marT="63062" marB="63062"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sz="2700" b="0" i="0" smtClean="0">
                                    <a:latin typeface="Cambria Math" panose="02040503050406030204" pitchFamily="18" charset="0"/>
                                  </a:rPr>
                                  <m:t>a</m:t>
                                </m:r>
                                <m:r>
                                  <a:rPr lang="en-US" sz="2700" b="0" i="0" baseline="-25000" smtClean="0">
                                    <a:latin typeface="Cambria Math" panose="02040503050406030204" pitchFamily="18" charset="0"/>
                                  </a:rPr>
                                  <m:t>1</m:t>
                                </m:r>
                                <m:r>
                                  <m:rPr>
                                    <m:sty m:val="p"/>
                                  </m:rPr>
                                  <a:rPr lang="en-US" sz="2700" i="0" smtClean="0">
                                    <a:latin typeface="Cambria Math" panose="02040503050406030204" pitchFamily="18" charset="0"/>
                                  </a:rPr>
                                  <m:t>x</m:t>
                                </m:r>
                                <m:r>
                                  <a:rPr lang="en-US" sz="2700" b="0" i="0" smtClean="0">
                                    <a:latin typeface="Cambria Math" panose="02040503050406030204" pitchFamily="18" charset="0"/>
                                  </a:rPr>
                                  <m:t>+</m:t>
                                </m:r>
                                <m:r>
                                  <m:rPr>
                                    <m:sty m:val="p"/>
                                  </m:rPr>
                                  <a:rPr lang="en-US" sz="2700" b="0" i="0" smtClean="0">
                                    <a:latin typeface="Cambria Math" panose="02040503050406030204" pitchFamily="18" charset="0"/>
                                  </a:rPr>
                                  <m:t>b</m:t>
                                </m:r>
                                <m:r>
                                  <a:rPr lang="en-US" sz="2700" baseline="-25000">
                                    <a:latin typeface="Cambria Math" panose="02040503050406030204" pitchFamily="18" charset="0"/>
                                  </a:rPr>
                                  <m:t>1</m:t>
                                </m:r>
                                <m:r>
                                  <m:rPr>
                                    <m:sty m:val="p"/>
                                  </m:rPr>
                                  <a:rPr lang="en-US" sz="2700" b="0" i="0" smtClean="0">
                                    <a:latin typeface="Cambria Math" panose="02040503050406030204" pitchFamily="18" charset="0"/>
                                  </a:rPr>
                                  <m:t>y</m:t>
                                </m:r>
                                <m:r>
                                  <a:rPr lang="en-US" sz="2700" i="0" smtClean="0">
                                    <a:latin typeface="Cambria Math" panose="02040503050406030204" pitchFamily="18" charset="0"/>
                                  </a:rPr>
                                  <m:t>=</m:t>
                                </m:r>
                                <m:r>
                                  <m:rPr>
                                    <m:sty m:val="p"/>
                                  </m:rPr>
                                  <a:rPr lang="en-US" sz="2700" b="0" i="0" smtClean="0">
                                    <a:latin typeface="Cambria Math" panose="02040503050406030204" pitchFamily="18" charset="0"/>
                                  </a:rPr>
                                  <m:t>C</m:t>
                                </m:r>
                                <m:r>
                                  <a:rPr lang="en-US" sz="2700" b="0" i="0" baseline="-25000" smtClean="0">
                                    <a:latin typeface="Cambria Math" panose="02040503050406030204" pitchFamily="18" charset="0"/>
                                  </a:rPr>
                                  <m:t>1</m:t>
                                </m:r>
                              </m:oMath>
                            </m:oMathPara>
                          </a14:m>
                          <a:endParaRPr lang="en-US" sz="2700" dirty="0"/>
                        </a:p>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2700" b="0" i="0" smtClean="0">
                                    <a:latin typeface="Cambria Math" panose="02040503050406030204" pitchFamily="18" charset="0"/>
                                  </a:rPr>
                                  <m:t>a</m:t>
                                </m:r>
                                <m:r>
                                  <a:rPr lang="en-US" sz="2700" b="0" i="0" baseline="-25000" smtClean="0">
                                    <a:latin typeface="Cambria Math" panose="02040503050406030204" pitchFamily="18" charset="0"/>
                                  </a:rPr>
                                  <m:t>2</m:t>
                                </m:r>
                                <m:r>
                                  <m:rPr>
                                    <m:sty m:val="p"/>
                                  </m:rPr>
                                  <a:rPr lang="en-US" sz="2700" i="0" smtClean="0">
                                    <a:latin typeface="Cambria Math" panose="02040503050406030204" pitchFamily="18" charset="0"/>
                                  </a:rPr>
                                  <m:t>x</m:t>
                                </m:r>
                                <m:r>
                                  <a:rPr lang="en-US" sz="2700" b="0" i="0" smtClean="0">
                                    <a:latin typeface="Cambria Math" panose="02040503050406030204" pitchFamily="18" charset="0"/>
                                  </a:rPr>
                                  <m:t>+</m:t>
                                </m:r>
                                <m:r>
                                  <m:rPr>
                                    <m:sty m:val="p"/>
                                  </m:rPr>
                                  <a:rPr lang="en-US" sz="2700" b="0" i="0" smtClean="0">
                                    <a:latin typeface="Cambria Math" panose="02040503050406030204" pitchFamily="18" charset="0"/>
                                  </a:rPr>
                                  <m:t>b</m:t>
                                </m:r>
                                <m:r>
                                  <a:rPr lang="en-US" sz="2700" b="0" i="0" baseline="-25000" smtClean="0">
                                    <a:latin typeface="Cambria Math" panose="02040503050406030204" pitchFamily="18" charset="0"/>
                                  </a:rPr>
                                  <m:t>2</m:t>
                                </m:r>
                                <m:r>
                                  <m:rPr>
                                    <m:sty m:val="p"/>
                                  </m:rPr>
                                  <a:rPr lang="en-US" sz="2700" b="0" i="0" smtClean="0">
                                    <a:latin typeface="Cambria Math" panose="02040503050406030204" pitchFamily="18" charset="0"/>
                                  </a:rPr>
                                  <m:t>y</m:t>
                                </m:r>
                                <m:r>
                                  <a:rPr lang="en-US" sz="2700" i="0" smtClean="0">
                                    <a:latin typeface="Cambria Math" panose="02040503050406030204" pitchFamily="18" charset="0"/>
                                  </a:rPr>
                                  <m:t>=</m:t>
                                </m:r>
                                <m:r>
                                  <m:rPr>
                                    <m:sty m:val="p"/>
                                  </m:rPr>
                                  <a:rPr lang="en-US" sz="2700" b="0" i="0" smtClean="0">
                                    <a:latin typeface="Cambria Math" panose="02040503050406030204" pitchFamily="18" charset="0"/>
                                  </a:rPr>
                                  <m:t>C</m:t>
                                </m:r>
                                <m:r>
                                  <a:rPr lang="en-US" sz="2700" b="0" i="0" baseline="-25000" smtClean="0">
                                    <a:latin typeface="Cambria Math" panose="02040503050406030204" pitchFamily="18" charset="0"/>
                                  </a:rPr>
                                  <m:t>2</m:t>
                                </m:r>
                              </m:oMath>
                            </m:oMathPara>
                          </a14:m>
                          <a:endParaRPr lang="en-US" sz="2700" baseline="-25000" dirty="0"/>
                        </a:p>
                      </a:txBody>
                      <a:tcPr marL="126124" marR="126124" marT="63062" marB="63062" anchor="ctr"/>
                    </a:tc>
                    <a:tc>
                      <a:txBody>
                        <a:bodyPr/>
                        <a:lstStyle/>
                        <a:p>
                          <a:pPr algn="ctr"/>
                          <a14:m>
                            <m:oMathPara xmlns:m="http://schemas.openxmlformats.org/officeDocument/2006/math">
                              <m:oMathParaPr>
                                <m:jc m:val="centerGroup"/>
                              </m:oMathParaPr>
                              <m:oMath xmlns:m="http://schemas.openxmlformats.org/officeDocument/2006/math">
                                <m:f>
                                  <m:fPr>
                                    <m:ctrlPr>
                                      <a:rPr lang="en-US" sz="2500" i="1" smtClean="0">
                                        <a:latin typeface="Cambria Math" panose="02040503050406030204" pitchFamily="18" charset="0"/>
                                      </a:rPr>
                                    </m:ctrlPr>
                                  </m:fPr>
                                  <m:num>
                                    <m:sSub>
                                      <m:sSubPr>
                                        <m:ctrlPr>
                                          <a:rPr lang="en-US" sz="2500" i="1" smtClean="0">
                                            <a:latin typeface="Cambria Math" panose="02040503050406030204" pitchFamily="18" charset="0"/>
                                          </a:rPr>
                                        </m:ctrlPr>
                                      </m:sSubPr>
                                      <m:e>
                                        <m:r>
                                          <m:rPr>
                                            <m:sty m:val="p"/>
                                          </m:rPr>
                                          <a:rPr lang="en-US" sz="2500" b="0" i="0" smtClean="0">
                                            <a:latin typeface="Cambria Math" panose="02040503050406030204" pitchFamily="18" charset="0"/>
                                          </a:rPr>
                                          <m:t>a</m:t>
                                        </m:r>
                                      </m:e>
                                      <m:sub>
                                        <m:r>
                                          <a:rPr lang="en-US" sz="2500" b="0" i="0" smtClean="0">
                                            <a:latin typeface="Cambria Math" panose="02040503050406030204" pitchFamily="18" charset="0"/>
                                          </a:rPr>
                                          <m:t>1</m:t>
                                        </m:r>
                                      </m:sub>
                                    </m:sSub>
                                  </m:num>
                                  <m:den>
                                    <m:sSub>
                                      <m:sSubPr>
                                        <m:ctrlPr>
                                          <a:rPr lang="en-US" sz="2500" i="1" smtClean="0">
                                            <a:latin typeface="Cambria Math" panose="02040503050406030204" pitchFamily="18" charset="0"/>
                                          </a:rPr>
                                        </m:ctrlPr>
                                      </m:sSubPr>
                                      <m:e>
                                        <m:r>
                                          <m:rPr>
                                            <m:sty m:val="p"/>
                                          </m:rPr>
                                          <a:rPr lang="en-US" sz="2500" b="0" i="0" smtClean="0">
                                            <a:latin typeface="Cambria Math" panose="02040503050406030204" pitchFamily="18" charset="0"/>
                                          </a:rPr>
                                          <m:t>a</m:t>
                                        </m:r>
                                      </m:e>
                                      <m:sub>
                                        <m:r>
                                          <a:rPr lang="en-US" sz="2500" b="0" i="0" smtClean="0">
                                            <a:latin typeface="Cambria Math" panose="02040503050406030204" pitchFamily="18" charset="0"/>
                                          </a:rPr>
                                          <m:t>2</m:t>
                                        </m:r>
                                      </m:sub>
                                    </m:sSub>
                                  </m:den>
                                </m:f>
                                <m:r>
                                  <a:rPr lang="en-US" sz="2500" b="0" i="0" smtClean="0">
                                    <a:latin typeface="Cambria Math" panose="02040503050406030204" pitchFamily="18" charset="0"/>
                                  </a:rPr>
                                  <m:t>=</m:t>
                                </m:r>
                                <m:f>
                                  <m:fPr>
                                    <m:ctrlPr>
                                      <a:rPr lang="en-US" sz="2500" i="1" smtClean="0">
                                        <a:latin typeface="Cambria Math" panose="02040503050406030204" pitchFamily="18" charset="0"/>
                                      </a:rPr>
                                    </m:ctrlPr>
                                  </m:fPr>
                                  <m:num>
                                    <m:sSub>
                                      <m:sSubPr>
                                        <m:ctrlPr>
                                          <a:rPr lang="en-US" sz="2500" i="1" smtClean="0">
                                            <a:latin typeface="Cambria Math" panose="02040503050406030204" pitchFamily="18" charset="0"/>
                                          </a:rPr>
                                        </m:ctrlPr>
                                      </m:sSubPr>
                                      <m:e>
                                        <m:r>
                                          <m:rPr>
                                            <m:sty m:val="p"/>
                                          </m:rPr>
                                          <a:rPr lang="en-US" sz="2500" b="0" i="0" smtClean="0">
                                            <a:latin typeface="Cambria Math" panose="02040503050406030204" pitchFamily="18" charset="0"/>
                                          </a:rPr>
                                          <m:t>b</m:t>
                                        </m:r>
                                      </m:e>
                                      <m:sub>
                                        <m:r>
                                          <a:rPr lang="en-US" sz="2500" b="0" i="0" smtClean="0">
                                            <a:latin typeface="Cambria Math" panose="02040503050406030204" pitchFamily="18" charset="0"/>
                                          </a:rPr>
                                          <m:t>1</m:t>
                                        </m:r>
                                      </m:sub>
                                    </m:sSub>
                                  </m:num>
                                  <m:den>
                                    <m:sSub>
                                      <m:sSubPr>
                                        <m:ctrlPr>
                                          <a:rPr lang="en-US" sz="2500" i="1" smtClean="0">
                                            <a:latin typeface="Cambria Math" panose="02040503050406030204" pitchFamily="18" charset="0"/>
                                          </a:rPr>
                                        </m:ctrlPr>
                                      </m:sSubPr>
                                      <m:e>
                                        <m:r>
                                          <m:rPr>
                                            <m:sty m:val="p"/>
                                          </m:rPr>
                                          <a:rPr lang="en-US" sz="2500" b="0" i="0" smtClean="0">
                                            <a:latin typeface="Cambria Math" panose="02040503050406030204" pitchFamily="18" charset="0"/>
                                          </a:rPr>
                                          <m:t>b</m:t>
                                        </m:r>
                                      </m:e>
                                      <m:sub>
                                        <m:r>
                                          <a:rPr lang="en-US" sz="2500" b="0" i="0" smtClean="0">
                                            <a:latin typeface="Cambria Math" panose="02040503050406030204" pitchFamily="18" charset="0"/>
                                          </a:rPr>
                                          <m:t>2</m:t>
                                        </m:r>
                                      </m:sub>
                                    </m:sSub>
                                  </m:den>
                                </m:f>
                                <m:r>
                                  <a:rPr lang="en-US" sz="2500" b="0" i="0" smtClean="0">
                                    <a:latin typeface="Cambria Math" panose="02040503050406030204" pitchFamily="18" charset="0"/>
                                  </a:rPr>
                                  <m:t>=</m:t>
                                </m:r>
                                <m:f>
                                  <m:fPr>
                                    <m:ctrlPr>
                                      <a:rPr lang="en-US" sz="2500" i="1" smtClean="0">
                                        <a:latin typeface="Cambria Math" panose="02040503050406030204" pitchFamily="18" charset="0"/>
                                      </a:rPr>
                                    </m:ctrlPr>
                                  </m:fPr>
                                  <m:num>
                                    <m:sSub>
                                      <m:sSubPr>
                                        <m:ctrlPr>
                                          <a:rPr lang="en-US" sz="2500" i="1" smtClean="0">
                                            <a:latin typeface="Cambria Math" panose="02040503050406030204" pitchFamily="18" charset="0"/>
                                          </a:rPr>
                                        </m:ctrlPr>
                                      </m:sSubPr>
                                      <m:e>
                                        <m:r>
                                          <m:rPr>
                                            <m:sty m:val="p"/>
                                          </m:rPr>
                                          <a:rPr lang="en-US" sz="2500" b="0" i="0" smtClean="0">
                                            <a:latin typeface="Cambria Math" panose="02040503050406030204" pitchFamily="18" charset="0"/>
                                          </a:rPr>
                                          <m:t>c</m:t>
                                        </m:r>
                                      </m:e>
                                      <m:sub>
                                        <m:r>
                                          <a:rPr lang="en-US" sz="2500" b="0" i="0" smtClean="0">
                                            <a:latin typeface="Cambria Math" panose="02040503050406030204" pitchFamily="18" charset="0"/>
                                          </a:rPr>
                                          <m:t>1</m:t>
                                        </m:r>
                                      </m:sub>
                                    </m:sSub>
                                  </m:num>
                                  <m:den>
                                    <m:sSub>
                                      <m:sSubPr>
                                        <m:ctrlPr>
                                          <a:rPr lang="en-US" sz="2500" i="1" smtClean="0">
                                            <a:latin typeface="Cambria Math" panose="02040503050406030204" pitchFamily="18" charset="0"/>
                                          </a:rPr>
                                        </m:ctrlPr>
                                      </m:sSubPr>
                                      <m:e>
                                        <m:r>
                                          <m:rPr>
                                            <m:sty m:val="p"/>
                                          </m:rPr>
                                          <a:rPr lang="en-US" sz="2500" b="0" i="0" smtClean="0">
                                            <a:latin typeface="Cambria Math" panose="02040503050406030204" pitchFamily="18" charset="0"/>
                                          </a:rPr>
                                          <m:t>c</m:t>
                                        </m:r>
                                      </m:e>
                                      <m:sub>
                                        <m:r>
                                          <a:rPr lang="en-US" sz="2500" b="0" i="0" smtClean="0">
                                            <a:latin typeface="Cambria Math" panose="02040503050406030204" pitchFamily="18" charset="0"/>
                                          </a:rPr>
                                          <m:t>2</m:t>
                                        </m:r>
                                      </m:sub>
                                    </m:sSub>
                                  </m:den>
                                </m:f>
                              </m:oMath>
                            </m:oMathPara>
                          </a14:m>
                          <a:endParaRPr lang="en-US" sz="2500" i="0" dirty="0"/>
                        </a:p>
                      </a:txBody>
                      <a:tcPr marL="126124" marR="126124" marT="63062" marB="63062" anchor="ctr"/>
                    </a:tc>
                    <a:tc>
                      <a:txBody>
                        <a:bodyPr/>
                        <a:lstStyle/>
                        <a:p>
                          <a:pPr algn="ctr"/>
                          <a:r>
                            <a:rPr lang="en-US" sz="3300" b="0" dirty="0" err="1"/>
                            <a:t>স</a:t>
                          </a:r>
                          <a:r>
                            <a:rPr lang="en-US" sz="3300" b="0" baseline="0" dirty="0" err="1"/>
                            <a:t>মঞ্জস</a:t>
                          </a:r>
                          <a:endParaRPr lang="en-US" sz="3800" dirty="0"/>
                        </a:p>
                      </a:txBody>
                      <a:tcPr marL="126124" marR="126124" marT="63062" marB="63062" anchor="ctr"/>
                    </a:tc>
                    <a:tc>
                      <a:txBody>
                        <a:bodyPr/>
                        <a:lstStyle/>
                        <a:p>
                          <a:pPr algn="ctr"/>
                          <a:r>
                            <a:rPr lang="en-US" sz="3300" b="0" baseline="0" dirty="0" err="1"/>
                            <a:t>নির্ভরশীল</a:t>
                          </a:r>
                          <a:r>
                            <a:rPr lang="en-US" sz="3300" b="0" baseline="0" dirty="0"/>
                            <a:t> </a:t>
                          </a:r>
                          <a:endParaRPr lang="en-US" sz="3300" dirty="0"/>
                        </a:p>
                      </a:txBody>
                      <a:tcPr marL="126124" marR="126124" marT="63062" marB="63062" anchor="ctr"/>
                    </a:tc>
                    <a:tc>
                      <a:txBody>
                        <a:bodyPr/>
                        <a:lstStyle/>
                        <a:p>
                          <a:pPr algn="ctr"/>
                          <a:r>
                            <a:rPr lang="en-US" sz="2700" dirty="0" err="1"/>
                            <a:t>আছে</a:t>
                          </a:r>
                          <a:r>
                            <a:rPr lang="en-US" sz="2700" dirty="0"/>
                            <a:t> </a:t>
                          </a:r>
                        </a:p>
                        <a:p>
                          <a:pPr algn="ctr"/>
                          <a:r>
                            <a:rPr lang="en-US" sz="2700" baseline="0" dirty="0"/>
                            <a:t>(</a:t>
                          </a:r>
                          <a:r>
                            <a:rPr lang="en-US" sz="2700" baseline="0" dirty="0" err="1"/>
                            <a:t>অসংখ্যা</a:t>
                          </a:r>
                          <a:r>
                            <a:rPr lang="en-US" sz="2700" baseline="0" dirty="0"/>
                            <a:t>) </a:t>
                          </a:r>
                          <a:endParaRPr lang="en-US" sz="2700" dirty="0"/>
                        </a:p>
                      </a:txBody>
                      <a:tcPr marL="126124" marR="126124" marT="63062" marB="63062" anchor="ctr"/>
                    </a:tc>
                    <a:extLst>
                      <a:ext uri="{0D108BD9-81ED-4DB2-BD59-A6C34878D82A}">
                        <a16:rowId xmlns:a16="http://schemas.microsoft.com/office/drawing/2014/main" val="10002"/>
                      </a:ext>
                    </a:extLst>
                  </a:tr>
                  <a:tr h="987315">
                    <a:tc>
                      <a:txBody>
                        <a:bodyPr/>
                        <a:lstStyle/>
                        <a:p>
                          <a:pPr algn="ctr"/>
                          <a:r>
                            <a:rPr lang="en-US" sz="3800" dirty="0"/>
                            <a:t>3</a:t>
                          </a:r>
                        </a:p>
                      </a:txBody>
                      <a:tcPr marL="126124" marR="126124" marT="63062" marB="63062"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sz="2700" b="0" i="0" smtClean="0">
                                    <a:latin typeface="Cambria Math" panose="02040503050406030204" pitchFamily="18" charset="0"/>
                                  </a:rPr>
                                  <m:t>a</m:t>
                                </m:r>
                                <m:r>
                                  <a:rPr lang="en-US" sz="2700" b="0" i="0" baseline="-25000" smtClean="0">
                                    <a:latin typeface="Cambria Math" panose="02040503050406030204" pitchFamily="18" charset="0"/>
                                  </a:rPr>
                                  <m:t>1</m:t>
                                </m:r>
                                <m:r>
                                  <m:rPr>
                                    <m:sty m:val="p"/>
                                  </m:rPr>
                                  <a:rPr lang="en-US" sz="2700" i="0" smtClean="0">
                                    <a:latin typeface="Cambria Math" panose="02040503050406030204" pitchFamily="18" charset="0"/>
                                  </a:rPr>
                                  <m:t>x</m:t>
                                </m:r>
                                <m:r>
                                  <a:rPr lang="en-US" sz="2700" b="0" i="0" smtClean="0">
                                    <a:latin typeface="Cambria Math" panose="02040503050406030204" pitchFamily="18" charset="0"/>
                                  </a:rPr>
                                  <m:t>+</m:t>
                                </m:r>
                                <m:r>
                                  <m:rPr>
                                    <m:sty m:val="p"/>
                                  </m:rPr>
                                  <a:rPr lang="en-US" sz="2700" b="0" i="0" smtClean="0">
                                    <a:latin typeface="Cambria Math" panose="02040503050406030204" pitchFamily="18" charset="0"/>
                                  </a:rPr>
                                  <m:t>b</m:t>
                                </m:r>
                                <m:r>
                                  <a:rPr lang="en-US" sz="2700" baseline="-25000">
                                    <a:latin typeface="Cambria Math" panose="02040503050406030204" pitchFamily="18" charset="0"/>
                                  </a:rPr>
                                  <m:t>1</m:t>
                                </m:r>
                                <m:r>
                                  <m:rPr>
                                    <m:sty m:val="p"/>
                                  </m:rPr>
                                  <a:rPr lang="en-US" sz="2700" b="0" i="0" smtClean="0">
                                    <a:latin typeface="Cambria Math" panose="02040503050406030204" pitchFamily="18" charset="0"/>
                                  </a:rPr>
                                  <m:t>y</m:t>
                                </m:r>
                                <m:r>
                                  <a:rPr lang="en-US" sz="2700" i="0" smtClean="0">
                                    <a:latin typeface="Cambria Math" panose="02040503050406030204" pitchFamily="18" charset="0"/>
                                  </a:rPr>
                                  <m:t>=</m:t>
                                </m:r>
                                <m:r>
                                  <m:rPr>
                                    <m:sty m:val="p"/>
                                  </m:rPr>
                                  <a:rPr lang="en-US" sz="2700" b="0" i="0" smtClean="0">
                                    <a:latin typeface="Cambria Math" panose="02040503050406030204" pitchFamily="18" charset="0"/>
                                  </a:rPr>
                                  <m:t>C</m:t>
                                </m:r>
                                <m:r>
                                  <a:rPr lang="en-US" sz="2700" b="0" i="0" baseline="-25000" smtClean="0">
                                    <a:latin typeface="Cambria Math" panose="02040503050406030204" pitchFamily="18" charset="0"/>
                                  </a:rPr>
                                  <m:t>1</m:t>
                                </m:r>
                              </m:oMath>
                            </m:oMathPara>
                          </a14:m>
                          <a:endParaRPr lang="en-US" sz="2700" dirty="0"/>
                        </a:p>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2700" b="0" i="0" smtClean="0">
                                    <a:latin typeface="Cambria Math" panose="02040503050406030204" pitchFamily="18" charset="0"/>
                                  </a:rPr>
                                  <m:t>a</m:t>
                                </m:r>
                                <m:r>
                                  <a:rPr lang="en-US" sz="2700" b="0" i="0" baseline="-25000" smtClean="0">
                                    <a:latin typeface="Cambria Math" panose="02040503050406030204" pitchFamily="18" charset="0"/>
                                  </a:rPr>
                                  <m:t>2</m:t>
                                </m:r>
                                <m:r>
                                  <m:rPr>
                                    <m:sty m:val="p"/>
                                  </m:rPr>
                                  <a:rPr lang="en-US" sz="2700" i="0" smtClean="0">
                                    <a:latin typeface="Cambria Math" panose="02040503050406030204" pitchFamily="18" charset="0"/>
                                  </a:rPr>
                                  <m:t>x</m:t>
                                </m:r>
                                <m:r>
                                  <a:rPr lang="en-US" sz="2700" b="0" i="0" smtClean="0">
                                    <a:latin typeface="Cambria Math" panose="02040503050406030204" pitchFamily="18" charset="0"/>
                                  </a:rPr>
                                  <m:t>+</m:t>
                                </m:r>
                                <m:r>
                                  <m:rPr>
                                    <m:sty m:val="p"/>
                                  </m:rPr>
                                  <a:rPr lang="en-US" sz="2700" b="0" i="0" smtClean="0">
                                    <a:latin typeface="Cambria Math" panose="02040503050406030204" pitchFamily="18" charset="0"/>
                                  </a:rPr>
                                  <m:t>b</m:t>
                                </m:r>
                                <m:r>
                                  <a:rPr lang="en-US" sz="2700" b="0" i="0" baseline="-25000" smtClean="0">
                                    <a:latin typeface="Cambria Math" panose="02040503050406030204" pitchFamily="18" charset="0"/>
                                  </a:rPr>
                                  <m:t>2</m:t>
                                </m:r>
                                <m:r>
                                  <m:rPr>
                                    <m:sty m:val="p"/>
                                  </m:rPr>
                                  <a:rPr lang="en-US" sz="2700" b="0" i="0" smtClean="0">
                                    <a:latin typeface="Cambria Math" panose="02040503050406030204" pitchFamily="18" charset="0"/>
                                  </a:rPr>
                                  <m:t>y</m:t>
                                </m:r>
                                <m:r>
                                  <a:rPr lang="en-US" sz="2700" i="0" smtClean="0">
                                    <a:latin typeface="Cambria Math" panose="02040503050406030204" pitchFamily="18" charset="0"/>
                                  </a:rPr>
                                  <m:t>=</m:t>
                                </m:r>
                                <m:r>
                                  <m:rPr>
                                    <m:sty m:val="p"/>
                                  </m:rPr>
                                  <a:rPr lang="en-US" sz="2700" b="0" i="0" smtClean="0">
                                    <a:latin typeface="Cambria Math" panose="02040503050406030204" pitchFamily="18" charset="0"/>
                                  </a:rPr>
                                  <m:t>C</m:t>
                                </m:r>
                                <m:r>
                                  <a:rPr lang="en-US" sz="2700" b="0" i="0" baseline="-25000" smtClean="0">
                                    <a:latin typeface="Cambria Math" panose="02040503050406030204" pitchFamily="18" charset="0"/>
                                  </a:rPr>
                                  <m:t>2</m:t>
                                </m:r>
                              </m:oMath>
                            </m:oMathPara>
                          </a14:m>
                          <a:endParaRPr lang="en-US" sz="2700" baseline="-25000" dirty="0"/>
                        </a:p>
                      </a:txBody>
                      <a:tcPr marL="126124" marR="126124" marT="63062" marB="63062" anchor="ctr"/>
                    </a:tc>
                    <a:tc>
                      <a:txBody>
                        <a:bodyPr/>
                        <a:lstStyle/>
                        <a:p>
                          <a:pPr algn="ctr"/>
                          <a14:m>
                            <m:oMathPara xmlns:m="http://schemas.openxmlformats.org/officeDocument/2006/math">
                              <m:oMathParaPr>
                                <m:jc m:val="centerGroup"/>
                              </m:oMathParaPr>
                              <m:oMath xmlns:m="http://schemas.openxmlformats.org/officeDocument/2006/math">
                                <m:f>
                                  <m:fPr>
                                    <m:ctrlPr>
                                      <a:rPr lang="en-US" sz="2500" i="1" smtClean="0">
                                        <a:latin typeface="Cambria Math" panose="02040503050406030204" pitchFamily="18" charset="0"/>
                                      </a:rPr>
                                    </m:ctrlPr>
                                  </m:fPr>
                                  <m:num>
                                    <m:sSub>
                                      <m:sSubPr>
                                        <m:ctrlPr>
                                          <a:rPr lang="en-US" sz="2500" i="1" smtClean="0">
                                            <a:latin typeface="Cambria Math" panose="02040503050406030204" pitchFamily="18" charset="0"/>
                                          </a:rPr>
                                        </m:ctrlPr>
                                      </m:sSubPr>
                                      <m:e>
                                        <m:r>
                                          <m:rPr>
                                            <m:sty m:val="p"/>
                                          </m:rPr>
                                          <a:rPr lang="en-US" sz="2500" b="0" i="0" smtClean="0">
                                            <a:latin typeface="Cambria Math" panose="02040503050406030204" pitchFamily="18" charset="0"/>
                                          </a:rPr>
                                          <m:t>a</m:t>
                                        </m:r>
                                      </m:e>
                                      <m:sub>
                                        <m:r>
                                          <a:rPr lang="en-US" sz="2500" b="0" i="0" smtClean="0">
                                            <a:latin typeface="Cambria Math" panose="02040503050406030204" pitchFamily="18" charset="0"/>
                                          </a:rPr>
                                          <m:t>1</m:t>
                                        </m:r>
                                      </m:sub>
                                    </m:sSub>
                                  </m:num>
                                  <m:den>
                                    <m:sSub>
                                      <m:sSubPr>
                                        <m:ctrlPr>
                                          <a:rPr lang="en-US" sz="2500" i="1" smtClean="0">
                                            <a:latin typeface="Cambria Math" panose="02040503050406030204" pitchFamily="18" charset="0"/>
                                          </a:rPr>
                                        </m:ctrlPr>
                                      </m:sSubPr>
                                      <m:e>
                                        <m:r>
                                          <m:rPr>
                                            <m:sty m:val="p"/>
                                          </m:rPr>
                                          <a:rPr lang="en-US" sz="2500" b="0" i="0" smtClean="0">
                                            <a:latin typeface="Cambria Math" panose="02040503050406030204" pitchFamily="18" charset="0"/>
                                          </a:rPr>
                                          <m:t>a</m:t>
                                        </m:r>
                                      </m:e>
                                      <m:sub>
                                        <m:r>
                                          <a:rPr lang="en-US" sz="2500" b="0" i="0" smtClean="0">
                                            <a:latin typeface="Cambria Math" panose="02040503050406030204" pitchFamily="18" charset="0"/>
                                          </a:rPr>
                                          <m:t>2</m:t>
                                        </m:r>
                                      </m:sub>
                                    </m:sSub>
                                  </m:den>
                                </m:f>
                                <m:r>
                                  <a:rPr lang="en-US" sz="2500" b="0" i="0" smtClean="0">
                                    <a:latin typeface="Cambria Math" panose="02040503050406030204" pitchFamily="18" charset="0"/>
                                  </a:rPr>
                                  <m:t>=</m:t>
                                </m:r>
                                <m:f>
                                  <m:fPr>
                                    <m:ctrlPr>
                                      <a:rPr lang="en-US" sz="2500" i="1" smtClean="0">
                                        <a:latin typeface="Cambria Math" panose="02040503050406030204" pitchFamily="18" charset="0"/>
                                      </a:rPr>
                                    </m:ctrlPr>
                                  </m:fPr>
                                  <m:num>
                                    <m:sSub>
                                      <m:sSubPr>
                                        <m:ctrlPr>
                                          <a:rPr lang="en-US" sz="2500" i="1" smtClean="0">
                                            <a:latin typeface="Cambria Math" panose="02040503050406030204" pitchFamily="18" charset="0"/>
                                          </a:rPr>
                                        </m:ctrlPr>
                                      </m:sSubPr>
                                      <m:e>
                                        <m:r>
                                          <m:rPr>
                                            <m:sty m:val="p"/>
                                          </m:rPr>
                                          <a:rPr lang="en-US" sz="2500" b="0" i="0" smtClean="0">
                                            <a:latin typeface="Cambria Math" panose="02040503050406030204" pitchFamily="18" charset="0"/>
                                          </a:rPr>
                                          <m:t>b</m:t>
                                        </m:r>
                                      </m:e>
                                      <m:sub>
                                        <m:r>
                                          <a:rPr lang="en-US" sz="2500" b="0" i="0" smtClean="0">
                                            <a:latin typeface="Cambria Math" panose="02040503050406030204" pitchFamily="18" charset="0"/>
                                          </a:rPr>
                                          <m:t>1</m:t>
                                        </m:r>
                                      </m:sub>
                                    </m:sSub>
                                  </m:num>
                                  <m:den>
                                    <m:sSub>
                                      <m:sSubPr>
                                        <m:ctrlPr>
                                          <a:rPr lang="en-US" sz="2500" i="1" smtClean="0">
                                            <a:latin typeface="Cambria Math" panose="02040503050406030204" pitchFamily="18" charset="0"/>
                                          </a:rPr>
                                        </m:ctrlPr>
                                      </m:sSubPr>
                                      <m:e>
                                        <m:r>
                                          <m:rPr>
                                            <m:sty m:val="p"/>
                                          </m:rPr>
                                          <a:rPr lang="en-US" sz="2500" b="0" i="0" smtClean="0">
                                            <a:latin typeface="Cambria Math" panose="02040503050406030204" pitchFamily="18" charset="0"/>
                                          </a:rPr>
                                          <m:t>b</m:t>
                                        </m:r>
                                      </m:e>
                                      <m:sub>
                                        <m:r>
                                          <a:rPr lang="en-US" sz="2500" b="0" i="0" smtClean="0">
                                            <a:latin typeface="Cambria Math" panose="02040503050406030204" pitchFamily="18" charset="0"/>
                                          </a:rPr>
                                          <m:t>2</m:t>
                                        </m:r>
                                      </m:sub>
                                    </m:sSub>
                                  </m:den>
                                </m:f>
                                <m:r>
                                  <a:rPr lang="en-US" sz="2500" b="0" i="0" smtClean="0">
                                    <a:latin typeface="Cambria Math" panose="02040503050406030204" pitchFamily="18" charset="0"/>
                                    <a:ea typeface="Cambria Math" panose="02040503050406030204" pitchFamily="18" charset="0"/>
                                  </a:rPr>
                                  <m:t>≠</m:t>
                                </m:r>
                                <m:f>
                                  <m:fPr>
                                    <m:ctrlPr>
                                      <a:rPr lang="en-US" sz="2500" i="1" smtClean="0">
                                        <a:latin typeface="Cambria Math" panose="02040503050406030204" pitchFamily="18" charset="0"/>
                                      </a:rPr>
                                    </m:ctrlPr>
                                  </m:fPr>
                                  <m:num>
                                    <m:sSub>
                                      <m:sSubPr>
                                        <m:ctrlPr>
                                          <a:rPr lang="en-US" sz="2500" i="1" smtClean="0">
                                            <a:latin typeface="Cambria Math" panose="02040503050406030204" pitchFamily="18" charset="0"/>
                                          </a:rPr>
                                        </m:ctrlPr>
                                      </m:sSubPr>
                                      <m:e>
                                        <m:r>
                                          <m:rPr>
                                            <m:sty m:val="p"/>
                                          </m:rPr>
                                          <a:rPr lang="en-US" sz="2500" b="0" i="0" smtClean="0">
                                            <a:latin typeface="Cambria Math" panose="02040503050406030204" pitchFamily="18" charset="0"/>
                                          </a:rPr>
                                          <m:t>c</m:t>
                                        </m:r>
                                      </m:e>
                                      <m:sub>
                                        <m:r>
                                          <a:rPr lang="en-US" sz="2500" b="0" i="0" smtClean="0">
                                            <a:latin typeface="Cambria Math" panose="02040503050406030204" pitchFamily="18" charset="0"/>
                                          </a:rPr>
                                          <m:t>1</m:t>
                                        </m:r>
                                      </m:sub>
                                    </m:sSub>
                                  </m:num>
                                  <m:den>
                                    <m:sSub>
                                      <m:sSubPr>
                                        <m:ctrlPr>
                                          <a:rPr lang="en-US" sz="2500" i="1" smtClean="0">
                                            <a:latin typeface="Cambria Math" panose="02040503050406030204" pitchFamily="18" charset="0"/>
                                          </a:rPr>
                                        </m:ctrlPr>
                                      </m:sSubPr>
                                      <m:e>
                                        <m:r>
                                          <m:rPr>
                                            <m:sty m:val="p"/>
                                          </m:rPr>
                                          <a:rPr lang="en-US" sz="2500" b="0" i="0" smtClean="0">
                                            <a:latin typeface="Cambria Math" panose="02040503050406030204" pitchFamily="18" charset="0"/>
                                          </a:rPr>
                                          <m:t>c</m:t>
                                        </m:r>
                                      </m:e>
                                      <m:sub>
                                        <m:r>
                                          <a:rPr lang="en-US" sz="2500" b="0" i="0" smtClean="0">
                                            <a:latin typeface="Cambria Math" panose="02040503050406030204" pitchFamily="18" charset="0"/>
                                          </a:rPr>
                                          <m:t>2</m:t>
                                        </m:r>
                                      </m:sub>
                                    </m:sSub>
                                  </m:den>
                                </m:f>
                              </m:oMath>
                            </m:oMathPara>
                          </a14:m>
                          <a:endParaRPr lang="en-US" sz="2500" i="0" dirty="0"/>
                        </a:p>
                      </a:txBody>
                      <a:tcPr marL="126124" marR="126124" marT="63062" marB="63062" anchor="ctr"/>
                    </a:tc>
                    <a:tc>
                      <a:txBody>
                        <a:bodyPr/>
                        <a:lstStyle/>
                        <a:p>
                          <a:pPr algn="ctr"/>
                          <a:r>
                            <a:rPr lang="en-US" sz="3300" b="0" dirty="0" err="1"/>
                            <a:t>অস</a:t>
                          </a:r>
                          <a:r>
                            <a:rPr lang="en-US" sz="3300" b="0" baseline="0" dirty="0" err="1"/>
                            <a:t>মঞ্জস</a:t>
                          </a:r>
                          <a:endParaRPr lang="en-US" sz="3800" dirty="0"/>
                        </a:p>
                      </a:txBody>
                      <a:tcPr marL="126124" marR="126124" marT="63062" marB="63062" anchor="ctr"/>
                    </a:tc>
                    <a:tc>
                      <a:txBody>
                        <a:bodyPr/>
                        <a:lstStyle/>
                        <a:p>
                          <a:pPr algn="ctr"/>
                          <a:r>
                            <a:rPr lang="en-US" sz="3300" b="0" baseline="0" dirty="0" err="1"/>
                            <a:t>অনির্ভরশীল</a:t>
                          </a:r>
                          <a:r>
                            <a:rPr lang="en-US" sz="3300" b="0" baseline="0" dirty="0"/>
                            <a:t>  </a:t>
                          </a:r>
                          <a:endParaRPr lang="en-US" sz="3300" dirty="0"/>
                        </a:p>
                      </a:txBody>
                      <a:tcPr marL="126124" marR="126124" marT="63062" marB="63062" anchor="ctr"/>
                    </a:tc>
                    <a:tc>
                      <a:txBody>
                        <a:bodyPr/>
                        <a:lstStyle/>
                        <a:p>
                          <a:pPr algn="ctr"/>
                          <a:r>
                            <a:rPr lang="en-US" sz="2700" dirty="0" err="1"/>
                            <a:t>নেই</a:t>
                          </a:r>
                          <a:endParaRPr lang="en-US" sz="2700" dirty="0"/>
                        </a:p>
                      </a:txBody>
                      <a:tcPr marL="126124" marR="126124" marT="63062" marB="63062" anchor="ctr"/>
                    </a:tc>
                    <a:extLst>
                      <a:ext uri="{0D108BD9-81ED-4DB2-BD59-A6C34878D82A}">
                        <a16:rowId xmlns:a16="http://schemas.microsoft.com/office/drawing/2014/main" val="1000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25651287"/>
                  </p:ext>
                </p:extLst>
              </p:nvPr>
            </p:nvGraphicFramePr>
            <p:xfrm>
              <a:off x="294967" y="1843548"/>
              <a:ext cx="12949083" cy="4689987"/>
            </p:xfrm>
            <a:graphic>
              <a:graphicData uri="http://schemas.openxmlformats.org/drawingml/2006/table">
                <a:tbl>
                  <a:tblPr firstRow="1" bandRow="1">
                    <a:tableStyleId>{5DA37D80-6434-44D0-A028-1B22A696006F}</a:tableStyleId>
                  </a:tblPr>
                  <a:tblGrid>
                    <a:gridCol w="619688">
                      <a:extLst>
                        <a:ext uri="{9D8B030D-6E8A-4147-A177-3AD203B41FA5}">
                          <a16:colId xmlns:a16="http://schemas.microsoft.com/office/drawing/2014/main" val="20000"/>
                        </a:ext>
                      </a:extLst>
                    </a:gridCol>
                    <a:gridCol w="2672081">
                      <a:extLst>
                        <a:ext uri="{9D8B030D-6E8A-4147-A177-3AD203B41FA5}">
                          <a16:colId xmlns:a16="http://schemas.microsoft.com/office/drawing/2014/main" val="20001"/>
                        </a:ext>
                      </a:extLst>
                    </a:gridCol>
                    <a:gridCol w="2526086">
                      <a:extLst>
                        <a:ext uri="{9D8B030D-6E8A-4147-A177-3AD203B41FA5}">
                          <a16:colId xmlns:a16="http://schemas.microsoft.com/office/drawing/2014/main" val="20002"/>
                        </a:ext>
                      </a:extLst>
                    </a:gridCol>
                    <a:gridCol w="2257952">
                      <a:extLst>
                        <a:ext uri="{9D8B030D-6E8A-4147-A177-3AD203B41FA5}">
                          <a16:colId xmlns:a16="http://schemas.microsoft.com/office/drawing/2014/main" val="20003"/>
                        </a:ext>
                      </a:extLst>
                    </a:gridCol>
                    <a:gridCol w="2579957">
                      <a:extLst>
                        <a:ext uri="{9D8B030D-6E8A-4147-A177-3AD203B41FA5}">
                          <a16:colId xmlns:a16="http://schemas.microsoft.com/office/drawing/2014/main" val="20004"/>
                        </a:ext>
                      </a:extLst>
                    </a:gridCol>
                    <a:gridCol w="2293319">
                      <a:extLst>
                        <a:ext uri="{9D8B030D-6E8A-4147-A177-3AD203B41FA5}">
                          <a16:colId xmlns:a16="http://schemas.microsoft.com/office/drawing/2014/main" val="20005"/>
                        </a:ext>
                      </a:extLst>
                    </a:gridCol>
                  </a:tblGrid>
                  <a:tr h="1482905">
                    <a:tc>
                      <a:txBody>
                        <a:bodyPr/>
                        <a:lstStyle/>
                        <a:p>
                          <a:pPr algn="ctr"/>
                          <a:r>
                            <a:rPr lang="en-US" sz="3200" dirty="0">
                              <a:solidFill>
                                <a:srgbClr val="00B050"/>
                              </a:solidFill>
                            </a:rPr>
                            <a:t>#</a:t>
                          </a:r>
                        </a:p>
                      </a:txBody>
                      <a:tcPr marL="126124" marR="126124" marT="63062" marB="63062" anchor="ctr"/>
                    </a:tc>
                    <a:tc>
                      <a:txBody>
                        <a:bodyPr/>
                        <a:lstStyle/>
                        <a:p>
                          <a:pPr algn="ctr"/>
                          <a:r>
                            <a:rPr lang="en-US" sz="2400" b="0" dirty="0" err="1">
                              <a:solidFill>
                                <a:srgbClr val="00B050"/>
                              </a:solidFill>
                            </a:rPr>
                            <a:t>সমী</a:t>
                          </a:r>
                          <a:r>
                            <a:rPr lang="en-US" sz="2400" b="0" baseline="0" dirty="0" err="1">
                              <a:solidFill>
                                <a:srgbClr val="00B050"/>
                              </a:solidFill>
                            </a:rPr>
                            <a:t>করণ</a:t>
                          </a:r>
                          <a:r>
                            <a:rPr lang="en-US" sz="2400" b="0" baseline="0" dirty="0">
                              <a:solidFill>
                                <a:srgbClr val="00B050"/>
                              </a:solidFill>
                            </a:rPr>
                            <a:t>      </a:t>
                          </a:r>
                          <a:r>
                            <a:rPr lang="en-US" sz="2400" b="0" baseline="0" dirty="0" err="1">
                              <a:solidFill>
                                <a:srgbClr val="00B050"/>
                              </a:solidFill>
                            </a:rPr>
                            <a:t>জোট</a:t>
                          </a:r>
                          <a:endParaRPr lang="en-US" sz="2400" b="0" dirty="0">
                            <a:solidFill>
                              <a:srgbClr val="00B050"/>
                            </a:solidFill>
                          </a:endParaRPr>
                        </a:p>
                      </a:txBody>
                      <a:tcPr marL="126124" marR="126124" marT="63062" marB="63062"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b="0" baseline="0" dirty="0" err="1">
                              <a:solidFill>
                                <a:srgbClr val="00B050"/>
                              </a:solidFill>
                            </a:rPr>
                            <a:t>সহগ</a:t>
                          </a:r>
                          <a:r>
                            <a:rPr lang="en-US" sz="2800" b="0" baseline="0" dirty="0">
                              <a:solidFill>
                                <a:srgbClr val="00B050"/>
                              </a:solidFill>
                            </a:rPr>
                            <a:t> </a:t>
                          </a:r>
                          <a:r>
                            <a:rPr lang="en-US" sz="2800" b="0" baseline="0" dirty="0" err="1">
                              <a:solidFill>
                                <a:srgbClr val="00B050"/>
                              </a:solidFill>
                            </a:rPr>
                            <a:t>বা</a:t>
                          </a:r>
                          <a:r>
                            <a:rPr lang="en-US" sz="2800" b="0" baseline="0" dirty="0">
                              <a:solidFill>
                                <a:srgbClr val="00B050"/>
                              </a:solidFill>
                            </a:rPr>
                            <a:t> </a:t>
                          </a:r>
                          <a:r>
                            <a:rPr lang="en-US" sz="2800" b="0" baseline="0" dirty="0" err="1">
                              <a:solidFill>
                                <a:srgbClr val="00B050"/>
                              </a:solidFill>
                            </a:rPr>
                            <a:t>ধ্রবক</a:t>
                          </a:r>
                          <a:r>
                            <a:rPr lang="en-US" sz="2800" b="0" baseline="0" dirty="0">
                              <a:solidFill>
                                <a:srgbClr val="00B050"/>
                              </a:solidFill>
                            </a:rPr>
                            <a:t> </a:t>
                          </a:r>
                          <a:r>
                            <a:rPr lang="en-US" sz="2800" b="0" baseline="0" dirty="0" err="1">
                              <a:solidFill>
                                <a:srgbClr val="00B050"/>
                              </a:solidFill>
                            </a:rPr>
                            <a:t>পদ</a:t>
                          </a:r>
                          <a:r>
                            <a:rPr lang="en-US" sz="2800" b="0" baseline="0" dirty="0">
                              <a:solidFill>
                                <a:srgbClr val="00B050"/>
                              </a:solidFill>
                            </a:rPr>
                            <a:t> </a:t>
                          </a:r>
                          <a:r>
                            <a:rPr lang="en-US" sz="2800" b="0" baseline="0" dirty="0" err="1">
                              <a:solidFill>
                                <a:srgbClr val="00B050"/>
                              </a:solidFill>
                            </a:rPr>
                            <a:t>তুলনা</a:t>
                          </a:r>
                          <a:endParaRPr lang="en-US" sz="2800" b="0" dirty="0">
                            <a:solidFill>
                              <a:srgbClr val="00B050"/>
                            </a:solidFill>
                          </a:endParaRPr>
                        </a:p>
                      </a:txBody>
                      <a:tcPr marL="126124" marR="126124" marT="63062" marB="63062" anchor="ctr"/>
                    </a:tc>
                    <a:tc>
                      <a:txBody>
                        <a:bodyPr/>
                        <a:lstStyle/>
                        <a:p>
                          <a:pPr algn="ctr"/>
                          <a:r>
                            <a:rPr lang="en-US" sz="2800" b="0" dirty="0" err="1">
                              <a:solidFill>
                                <a:srgbClr val="00B050"/>
                              </a:solidFill>
                            </a:rPr>
                            <a:t>স</a:t>
                          </a:r>
                          <a:r>
                            <a:rPr lang="en-US" sz="2800" b="0" baseline="0" dirty="0" err="1">
                              <a:solidFill>
                                <a:srgbClr val="00B050"/>
                              </a:solidFill>
                            </a:rPr>
                            <a:t>মঞ্জস</a:t>
                          </a:r>
                          <a:r>
                            <a:rPr lang="en-US" sz="2800" b="0" baseline="0" dirty="0">
                              <a:solidFill>
                                <a:srgbClr val="00B050"/>
                              </a:solidFill>
                            </a:rPr>
                            <a:t>/ </a:t>
                          </a:r>
                          <a:r>
                            <a:rPr lang="en-US" sz="2800" b="0" baseline="0" dirty="0" err="1">
                              <a:solidFill>
                                <a:srgbClr val="00B050"/>
                              </a:solidFill>
                            </a:rPr>
                            <a:t>অ</a:t>
                          </a:r>
                          <a:r>
                            <a:rPr lang="en-US" sz="2800" b="0" dirty="0" err="1">
                              <a:solidFill>
                                <a:srgbClr val="00B050"/>
                              </a:solidFill>
                            </a:rPr>
                            <a:t>স</a:t>
                          </a:r>
                          <a:r>
                            <a:rPr lang="en-US" sz="2800" b="0" baseline="0" dirty="0" err="1">
                              <a:solidFill>
                                <a:srgbClr val="00B050"/>
                              </a:solidFill>
                            </a:rPr>
                            <a:t>মাঞ্জস</a:t>
                          </a:r>
                          <a:endParaRPr lang="en-US" sz="2800" b="0" dirty="0">
                            <a:solidFill>
                              <a:srgbClr val="00B050"/>
                            </a:solidFill>
                          </a:endParaRPr>
                        </a:p>
                      </a:txBody>
                      <a:tcPr marL="126124" marR="126124" marT="63062" marB="63062"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baseline="0" dirty="0" err="1">
                              <a:solidFill>
                                <a:srgbClr val="00B050"/>
                              </a:solidFill>
                            </a:rPr>
                            <a:t>পরস্পর</a:t>
                          </a:r>
                          <a:endParaRPr lang="en-US" sz="2000" b="0" baseline="0" dirty="0">
                            <a:solidFill>
                              <a:srgbClr val="00B050"/>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baseline="0" dirty="0" err="1">
                              <a:solidFill>
                                <a:srgbClr val="00B050"/>
                              </a:solidFill>
                            </a:rPr>
                            <a:t>নির্ভরশীল</a:t>
                          </a:r>
                          <a:r>
                            <a:rPr lang="en-US" sz="2000" b="0" baseline="0" dirty="0">
                              <a:solidFill>
                                <a:srgbClr val="00B050"/>
                              </a:solidFill>
                            </a:rPr>
                            <a:t>/ </a:t>
                          </a:r>
                          <a:r>
                            <a:rPr lang="en-US" sz="2000" b="0" baseline="0" dirty="0" err="1">
                              <a:solidFill>
                                <a:srgbClr val="00B050"/>
                              </a:solidFill>
                            </a:rPr>
                            <a:t>অনির্ভরশীল</a:t>
                          </a:r>
                          <a:endParaRPr lang="en-US" sz="2000" b="0" baseline="0" dirty="0">
                            <a:solidFill>
                              <a:srgbClr val="00B050"/>
                            </a:solidFill>
                          </a:endParaRPr>
                        </a:p>
                      </a:txBody>
                      <a:tcPr marL="126124" marR="126124" marT="63062" marB="63062"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baseline="0" dirty="0" err="1">
                              <a:solidFill>
                                <a:srgbClr val="00B050"/>
                              </a:solidFill>
                            </a:rPr>
                            <a:t>সমাধান</a:t>
                          </a:r>
                          <a:r>
                            <a:rPr lang="en-US" sz="2000" b="0" baseline="0" dirty="0">
                              <a:solidFill>
                                <a:srgbClr val="00B050"/>
                              </a:solidFill>
                            </a:rPr>
                            <a:t>  </a:t>
                          </a:r>
                          <a:r>
                            <a:rPr lang="en-US" sz="2000" b="0" baseline="0" dirty="0" err="1">
                              <a:solidFill>
                                <a:srgbClr val="00B050"/>
                              </a:solidFill>
                            </a:rPr>
                            <a:t>আছে</a:t>
                          </a:r>
                          <a:r>
                            <a:rPr lang="en-US" sz="2000" b="0" baseline="0" dirty="0">
                              <a:solidFill>
                                <a:srgbClr val="00B050"/>
                              </a:solidFill>
                            </a:rPr>
                            <a:t> (</a:t>
                          </a:r>
                          <a:r>
                            <a:rPr lang="en-US" sz="2000" b="0" baseline="0" dirty="0" err="1">
                              <a:solidFill>
                                <a:srgbClr val="00B050"/>
                              </a:solidFill>
                            </a:rPr>
                            <a:t>কয়টি</a:t>
                          </a:r>
                          <a:r>
                            <a:rPr lang="en-US" sz="2000" b="0" baseline="0" dirty="0">
                              <a:solidFill>
                                <a:srgbClr val="00B050"/>
                              </a:solidFill>
                            </a:rPr>
                            <a:t>)                /</a:t>
                          </a:r>
                          <a:r>
                            <a:rPr lang="en-US" sz="2000" b="0" baseline="0" dirty="0" err="1">
                              <a:solidFill>
                                <a:srgbClr val="00B050"/>
                              </a:solidFill>
                            </a:rPr>
                            <a:t>নেই</a:t>
                          </a:r>
                          <a:r>
                            <a:rPr lang="en-US" sz="2000" b="0" baseline="0" dirty="0">
                              <a:solidFill>
                                <a:srgbClr val="00B050"/>
                              </a:solidFill>
                            </a:rPr>
                            <a:t> </a:t>
                          </a:r>
                        </a:p>
                      </a:txBody>
                      <a:tcPr marL="126124" marR="126124" marT="63062" marB="63062" anchor="ctr"/>
                    </a:tc>
                    <a:extLst>
                      <a:ext uri="{0D108BD9-81ED-4DB2-BD59-A6C34878D82A}">
                        <a16:rowId xmlns:a16="http://schemas.microsoft.com/office/drawing/2014/main" val="10000"/>
                      </a:ext>
                    </a:extLst>
                  </a:tr>
                  <a:tr h="1222512">
                    <a:tc>
                      <a:txBody>
                        <a:bodyPr/>
                        <a:lstStyle/>
                        <a:p>
                          <a:pPr algn="ctr"/>
                          <a:r>
                            <a:rPr lang="en-US" sz="3800" dirty="0"/>
                            <a:t>1</a:t>
                          </a:r>
                        </a:p>
                      </a:txBody>
                      <a:tcPr marL="126124" marR="126124" marT="63062" marB="63062" anchor="ctr"/>
                    </a:tc>
                    <a:tc>
                      <a:txBody>
                        <a:bodyPr/>
                        <a:lstStyle/>
                        <a:p>
                          <a:endParaRPr lang="en-US"/>
                        </a:p>
                      </a:txBody>
                      <a:tcPr marL="126124" marR="126124" marT="63062" marB="63062" anchor="ctr">
                        <a:blipFill>
                          <a:blip r:embed="rId2"/>
                          <a:stretch>
                            <a:fillRect l="-23516" t="-121393" r="-362557" b="-169154"/>
                          </a:stretch>
                        </a:blipFill>
                      </a:tcPr>
                    </a:tc>
                    <a:tc>
                      <a:txBody>
                        <a:bodyPr/>
                        <a:lstStyle/>
                        <a:p>
                          <a:endParaRPr lang="en-US"/>
                        </a:p>
                      </a:txBody>
                      <a:tcPr marL="126124" marR="126124" marT="63062" marB="63062" anchor="ctr">
                        <a:blipFill>
                          <a:blip r:embed="rId2"/>
                          <a:stretch>
                            <a:fillRect l="-130361" t="-121393" r="-282651" b="-169154"/>
                          </a:stretch>
                        </a:blipFill>
                      </a:tcPr>
                    </a:tc>
                    <a:tc>
                      <a:txBody>
                        <a:bodyPr/>
                        <a:lstStyle/>
                        <a:p>
                          <a:pPr algn="ctr"/>
                          <a:r>
                            <a:rPr lang="en-US" sz="3300" b="0" dirty="0" err="1"/>
                            <a:t>স</a:t>
                          </a:r>
                          <a:r>
                            <a:rPr lang="en-US" sz="3300" b="0" baseline="0" dirty="0" err="1"/>
                            <a:t>মঞ্জস</a:t>
                          </a:r>
                          <a:endParaRPr lang="en-US" sz="3800" dirty="0"/>
                        </a:p>
                      </a:txBody>
                      <a:tcPr marL="126124" marR="126124" marT="63062" marB="63062" anchor="ctr"/>
                    </a:tc>
                    <a:tc>
                      <a:txBody>
                        <a:bodyPr/>
                        <a:lstStyle/>
                        <a:p>
                          <a:pPr algn="ctr"/>
                          <a:r>
                            <a:rPr lang="en-US" sz="3300" b="0" baseline="0" dirty="0" err="1"/>
                            <a:t>অনির্ভরশীল</a:t>
                          </a:r>
                          <a:endParaRPr lang="en-US" sz="3300" dirty="0"/>
                        </a:p>
                      </a:txBody>
                      <a:tcPr marL="126124" marR="126124" marT="63062" marB="63062" anchor="ctr"/>
                    </a:tc>
                    <a:tc>
                      <a:txBody>
                        <a:bodyPr/>
                        <a:lstStyle/>
                        <a:p>
                          <a:pPr algn="ctr"/>
                          <a:r>
                            <a:rPr lang="en-US" sz="2700" dirty="0" err="1"/>
                            <a:t>আছে</a:t>
                          </a:r>
                          <a:r>
                            <a:rPr lang="en-US" sz="2700" dirty="0"/>
                            <a:t> </a:t>
                          </a:r>
                        </a:p>
                        <a:p>
                          <a:pPr algn="ctr"/>
                          <a:r>
                            <a:rPr lang="en-US" sz="2700" baseline="0" dirty="0"/>
                            <a:t>(</a:t>
                          </a:r>
                          <a:r>
                            <a:rPr lang="en-US" sz="2700" baseline="0" dirty="0" err="1"/>
                            <a:t>একটিমাত্র</a:t>
                          </a:r>
                          <a:r>
                            <a:rPr lang="en-US" sz="2700" baseline="0" dirty="0"/>
                            <a:t>) </a:t>
                          </a:r>
                          <a:endParaRPr lang="en-US" sz="2700" dirty="0"/>
                        </a:p>
                      </a:txBody>
                      <a:tcPr marL="126124" marR="126124" marT="63062" marB="63062" anchor="ctr"/>
                    </a:tc>
                    <a:extLst>
                      <a:ext uri="{0D108BD9-81ED-4DB2-BD59-A6C34878D82A}">
                        <a16:rowId xmlns:a16="http://schemas.microsoft.com/office/drawing/2014/main" val="10001"/>
                      </a:ext>
                    </a:extLst>
                  </a:tr>
                  <a:tr h="997255">
                    <a:tc>
                      <a:txBody>
                        <a:bodyPr/>
                        <a:lstStyle/>
                        <a:p>
                          <a:pPr algn="ctr"/>
                          <a:r>
                            <a:rPr lang="en-US" sz="3800" dirty="0"/>
                            <a:t>2</a:t>
                          </a:r>
                        </a:p>
                      </a:txBody>
                      <a:tcPr marL="126124" marR="126124" marT="63062" marB="63062" anchor="ctr"/>
                    </a:tc>
                    <a:tc>
                      <a:txBody>
                        <a:bodyPr/>
                        <a:lstStyle/>
                        <a:p>
                          <a:endParaRPr lang="en-US"/>
                        </a:p>
                      </a:txBody>
                      <a:tcPr marL="126124" marR="126124" marT="63062" marB="63062" anchor="ctr">
                        <a:blipFill>
                          <a:blip r:embed="rId2"/>
                          <a:stretch>
                            <a:fillRect l="-23516" t="-271341" r="-362557" b="-107317"/>
                          </a:stretch>
                        </a:blipFill>
                      </a:tcPr>
                    </a:tc>
                    <a:tc>
                      <a:txBody>
                        <a:bodyPr/>
                        <a:lstStyle/>
                        <a:p>
                          <a:endParaRPr lang="en-US"/>
                        </a:p>
                      </a:txBody>
                      <a:tcPr marL="126124" marR="126124" marT="63062" marB="63062" anchor="ctr">
                        <a:blipFill>
                          <a:blip r:embed="rId2"/>
                          <a:stretch>
                            <a:fillRect l="-130361" t="-271341" r="-282651" b="-107317"/>
                          </a:stretch>
                        </a:blipFill>
                      </a:tcPr>
                    </a:tc>
                    <a:tc>
                      <a:txBody>
                        <a:bodyPr/>
                        <a:lstStyle/>
                        <a:p>
                          <a:pPr algn="ctr"/>
                          <a:r>
                            <a:rPr lang="en-US" sz="3300" b="0" dirty="0" err="1"/>
                            <a:t>স</a:t>
                          </a:r>
                          <a:r>
                            <a:rPr lang="en-US" sz="3300" b="0" baseline="0" dirty="0" err="1"/>
                            <a:t>মঞ্জস</a:t>
                          </a:r>
                          <a:endParaRPr lang="en-US" sz="3800" dirty="0"/>
                        </a:p>
                      </a:txBody>
                      <a:tcPr marL="126124" marR="126124" marT="63062" marB="63062" anchor="ctr"/>
                    </a:tc>
                    <a:tc>
                      <a:txBody>
                        <a:bodyPr/>
                        <a:lstStyle/>
                        <a:p>
                          <a:pPr algn="ctr"/>
                          <a:r>
                            <a:rPr lang="en-US" sz="3300" b="0" baseline="0" dirty="0" err="1"/>
                            <a:t>নির্ভরশীল</a:t>
                          </a:r>
                          <a:r>
                            <a:rPr lang="en-US" sz="3300" b="0" baseline="0" dirty="0"/>
                            <a:t> </a:t>
                          </a:r>
                          <a:endParaRPr lang="en-US" sz="3300" dirty="0"/>
                        </a:p>
                      </a:txBody>
                      <a:tcPr marL="126124" marR="126124" marT="63062" marB="63062" anchor="ctr"/>
                    </a:tc>
                    <a:tc>
                      <a:txBody>
                        <a:bodyPr/>
                        <a:lstStyle/>
                        <a:p>
                          <a:pPr algn="ctr"/>
                          <a:r>
                            <a:rPr lang="en-US" sz="2700" dirty="0" err="1"/>
                            <a:t>আছে</a:t>
                          </a:r>
                          <a:r>
                            <a:rPr lang="en-US" sz="2700" dirty="0"/>
                            <a:t> </a:t>
                          </a:r>
                        </a:p>
                        <a:p>
                          <a:pPr algn="ctr"/>
                          <a:r>
                            <a:rPr lang="en-US" sz="2700" baseline="0" dirty="0"/>
                            <a:t>(</a:t>
                          </a:r>
                          <a:r>
                            <a:rPr lang="en-US" sz="2700" baseline="0" dirty="0" err="1"/>
                            <a:t>অসংখ্যা</a:t>
                          </a:r>
                          <a:r>
                            <a:rPr lang="en-US" sz="2700" baseline="0" dirty="0"/>
                            <a:t>) </a:t>
                          </a:r>
                          <a:endParaRPr lang="en-US" sz="2700" dirty="0"/>
                        </a:p>
                      </a:txBody>
                      <a:tcPr marL="126124" marR="126124" marT="63062" marB="63062" anchor="ctr"/>
                    </a:tc>
                    <a:extLst>
                      <a:ext uri="{0D108BD9-81ED-4DB2-BD59-A6C34878D82A}">
                        <a16:rowId xmlns:a16="http://schemas.microsoft.com/office/drawing/2014/main" val="10002"/>
                      </a:ext>
                    </a:extLst>
                  </a:tr>
                  <a:tr h="987315">
                    <a:tc>
                      <a:txBody>
                        <a:bodyPr/>
                        <a:lstStyle/>
                        <a:p>
                          <a:pPr algn="ctr"/>
                          <a:r>
                            <a:rPr lang="en-US" sz="3800" dirty="0"/>
                            <a:t>3</a:t>
                          </a:r>
                        </a:p>
                      </a:txBody>
                      <a:tcPr marL="126124" marR="126124" marT="63062" marB="63062" anchor="ctr"/>
                    </a:tc>
                    <a:tc>
                      <a:txBody>
                        <a:bodyPr/>
                        <a:lstStyle/>
                        <a:p>
                          <a:endParaRPr lang="en-US"/>
                        </a:p>
                      </a:txBody>
                      <a:tcPr marL="126124" marR="126124" marT="63062" marB="63062" anchor="ctr">
                        <a:blipFill>
                          <a:blip r:embed="rId2"/>
                          <a:stretch>
                            <a:fillRect l="-23516" t="-375926" r="-362557" b="-8642"/>
                          </a:stretch>
                        </a:blipFill>
                      </a:tcPr>
                    </a:tc>
                    <a:tc>
                      <a:txBody>
                        <a:bodyPr/>
                        <a:lstStyle/>
                        <a:p>
                          <a:endParaRPr lang="en-US"/>
                        </a:p>
                      </a:txBody>
                      <a:tcPr marL="126124" marR="126124" marT="63062" marB="63062" anchor="ctr">
                        <a:blipFill>
                          <a:blip r:embed="rId2"/>
                          <a:stretch>
                            <a:fillRect l="-130361" t="-375926" r="-282651" b="-8642"/>
                          </a:stretch>
                        </a:blipFill>
                      </a:tcPr>
                    </a:tc>
                    <a:tc>
                      <a:txBody>
                        <a:bodyPr/>
                        <a:lstStyle/>
                        <a:p>
                          <a:pPr algn="ctr"/>
                          <a:r>
                            <a:rPr lang="en-US" sz="3300" b="0" dirty="0" err="1"/>
                            <a:t>অস</a:t>
                          </a:r>
                          <a:r>
                            <a:rPr lang="en-US" sz="3300" b="0" baseline="0" dirty="0" err="1"/>
                            <a:t>মঞ্জস</a:t>
                          </a:r>
                          <a:endParaRPr lang="en-US" sz="3800" dirty="0"/>
                        </a:p>
                      </a:txBody>
                      <a:tcPr marL="126124" marR="126124" marT="63062" marB="63062" anchor="ctr"/>
                    </a:tc>
                    <a:tc>
                      <a:txBody>
                        <a:bodyPr/>
                        <a:lstStyle/>
                        <a:p>
                          <a:pPr algn="ctr"/>
                          <a:r>
                            <a:rPr lang="en-US" sz="3300" b="0" baseline="0" dirty="0" err="1"/>
                            <a:t>অনির্ভরশীল</a:t>
                          </a:r>
                          <a:r>
                            <a:rPr lang="en-US" sz="3300" b="0" baseline="0" dirty="0"/>
                            <a:t>  </a:t>
                          </a:r>
                          <a:endParaRPr lang="en-US" sz="3300" dirty="0"/>
                        </a:p>
                      </a:txBody>
                      <a:tcPr marL="126124" marR="126124" marT="63062" marB="63062" anchor="ctr"/>
                    </a:tc>
                    <a:tc>
                      <a:txBody>
                        <a:bodyPr/>
                        <a:lstStyle/>
                        <a:p>
                          <a:pPr algn="ctr"/>
                          <a:r>
                            <a:rPr lang="en-US" sz="2700" dirty="0" err="1"/>
                            <a:t>নেই</a:t>
                          </a:r>
                          <a:endParaRPr lang="en-US" sz="2700" dirty="0"/>
                        </a:p>
                      </a:txBody>
                      <a:tcPr marL="126124" marR="126124" marT="63062" marB="63062" anchor="ctr"/>
                    </a:tc>
                    <a:extLst>
                      <a:ext uri="{0D108BD9-81ED-4DB2-BD59-A6C34878D82A}">
                        <a16:rowId xmlns:a16="http://schemas.microsoft.com/office/drawing/2014/main" val="10003"/>
                      </a:ext>
                    </a:extLst>
                  </a:tr>
                </a:tbl>
              </a:graphicData>
            </a:graphic>
          </p:graphicFrame>
        </mc:Fallback>
      </mc:AlternateContent>
      <p:sp>
        <p:nvSpPr>
          <p:cNvPr id="11" name="Title 14"/>
          <p:cNvSpPr txBox="1">
            <a:spLocks/>
          </p:cNvSpPr>
          <p:nvPr/>
        </p:nvSpPr>
        <p:spPr>
          <a:xfrm>
            <a:off x="294968" y="184950"/>
            <a:ext cx="10722077" cy="1371272"/>
          </a:xfrm>
          <a:prstGeom prst="rect">
            <a:avLst/>
          </a:prstGeom>
        </p:spPr>
        <p:style>
          <a:lnRef idx="1">
            <a:schemeClr val="accent5"/>
          </a:lnRef>
          <a:fillRef idx="2">
            <a:schemeClr val="accent5"/>
          </a:fillRef>
          <a:effectRef idx="1">
            <a:schemeClr val="accent5"/>
          </a:effectRef>
          <a:fontRef idx="minor">
            <a:schemeClr val="dk1"/>
          </a:fontRef>
        </p:style>
        <p:txBody>
          <a:bodyPr vert="horz" lIns="126124" tIns="63062" rIns="126124" bIns="63062" rtlCol="0" anchor="ctr">
            <a:no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414" dirty="0" err="1">
                <a:solidFill>
                  <a:schemeClr val="tx1"/>
                </a:solidFill>
              </a:rPr>
              <a:t>সমীকরণ</a:t>
            </a:r>
            <a:r>
              <a:rPr lang="en-US" sz="4414" dirty="0">
                <a:solidFill>
                  <a:schemeClr val="tx1"/>
                </a:solidFill>
              </a:rPr>
              <a:t> </a:t>
            </a:r>
            <a:r>
              <a:rPr lang="en-US" sz="4414" dirty="0" err="1">
                <a:solidFill>
                  <a:schemeClr val="tx1"/>
                </a:solidFill>
              </a:rPr>
              <a:t>জোটের</a:t>
            </a:r>
            <a:r>
              <a:rPr lang="en-US" sz="4414" dirty="0">
                <a:solidFill>
                  <a:schemeClr val="tx1"/>
                </a:solidFill>
              </a:rPr>
              <a:t> </a:t>
            </a:r>
            <a:r>
              <a:rPr lang="en-US" sz="4414" dirty="0" err="1">
                <a:solidFill>
                  <a:schemeClr val="tx1"/>
                </a:solidFill>
              </a:rPr>
              <a:t>সমাধান</a:t>
            </a:r>
            <a:r>
              <a:rPr lang="en-US" sz="4414" dirty="0">
                <a:solidFill>
                  <a:schemeClr val="tx1"/>
                </a:solidFill>
              </a:rPr>
              <a:t> </a:t>
            </a:r>
            <a:r>
              <a:rPr lang="en-US" sz="4414" dirty="0" err="1">
                <a:solidFill>
                  <a:schemeClr val="tx1"/>
                </a:solidFill>
              </a:rPr>
              <a:t>আছে</a:t>
            </a:r>
            <a:r>
              <a:rPr lang="en-US" sz="4414" dirty="0">
                <a:solidFill>
                  <a:schemeClr val="tx1"/>
                </a:solidFill>
              </a:rPr>
              <a:t> </a:t>
            </a:r>
            <a:r>
              <a:rPr lang="en-US" sz="4414" dirty="0" err="1">
                <a:solidFill>
                  <a:schemeClr val="tx1"/>
                </a:solidFill>
              </a:rPr>
              <a:t>কি</a:t>
            </a:r>
            <a:r>
              <a:rPr lang="en-US" sz="4414" dirty="0">
                <a:solidFill>
                  <a:schemeClr val="tx1"/>
                </a:solidFill>
              </a:rPr>
              <a:t> </a:t>
            </a:r>
            <a:r>
              <a:rPr lang="en-US" sz="4414" dirty="0" err="1">
                <a:solidFill>
                  <a:schemeClr val="tx1"/>
                </a:solidFill>
              </a:rPr>
              <a:t>নেই</a:t>
            </a:r>
            <a:r>
              <a:rPr lang="en-US" sz="4414" dirty="0">
                <a:solidFill>
                  <a:schemeClr val="tx1"/>
                </a:solidFill>
              </a:rPr>
              <a:t> </a:t>
            </a:r>
            <a:r>
              <a:rPr lang="en-US" sz="4414" dirty="0" err="1">
                <a:solidFill>
                  <a:schemeClr val="tx1"/>
                </a:solidFill>
              </a:rPr>
              <a:t>চেক</a:t>
            </a:r>
            <a:r>
              <a:rPr lang="en-US" sz="4414" dirty="0">
                <a:solidFill>
                  <a:schemeClr val="tx1"/>
                </a:solidFill>
              </a:rPr>
              <a:t> </a:t>
            </a:r>
            <a:r>
              <a:rPr lang="en-US" sz="4414" dirty="0" err="1">
                <a:solidFill>
                  <a:schemeClr val="tx1"/>
                </a:solidFill>
              </a:rPr>
              <a:t>করার</a:t>
            </a:r>
            <a:r>
              <a:rPr lang="en-US" sz="4414" dirty="0">
                <a:solidFill>
                  <a:schemeClr val="tx1"/>
                </a:solidFill>
              </a:rPr>
              <a:t> </a:t>
            </a:r>
            <a:r>
              <a:rPr lang="en-US" sz="4414" dirty="0" err="1">
                <a:solidFill>
                  <a:schemeClr val="tx1"/>
                </a:solidFill>
              </a:rPr>
              <a:t>নিয়ম</a:t>
            </a:r>
            <a:r>
              <a:rPr lang="en-US" sz="4414" dirty="0">
                <a:solidFill>
                  <a:schemeClr val="tx1"/>
                </a:solidFill>
              </a:rPr>
              <a:t>--------  </a:t>
            </a:r>
            <a:endParaRPr lang="en-US" sz="6069" dirty="0">
              <a:solidFill>
                <a:schemeClr val="tx1"/>
              </a:solidFill>
            </a:endParaRPr>
          </a:p>
        </p:txBody>
      </p:sp>
    </p:spTree>
    <p:extLst>
      <p:ext uri="{BB962C8B-B14F-4D97-AF65-F5344CB8AC3E}">
        <p14:creationId xmlns:p14="http://schemas.microsoft.com/office/powerpoint/2010/main" val="8560303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plus(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prstClr val="black"/>
              <a:schemeClr val="accent2">
                <a:tint val="45000"/>
                <a:satMod val="400000"/>
              </a:schemeClr>
            </a:duotone>
          </a:blip>
          <a:stretch>
            <a:fillRect/>
          </a:stretch>
        </p:blipFill>
        <p:spPr>
          <a:xfrm>
            <a:off x="686927" y="1448415"/>
            <a:ext cx="3603546" cy="928191"/>
          </a:xfrm>
          <a:prstGeom prst="rect">
            <a:avLst/>
          </a:prstGeom>
        </p:spPr>
      </p:pic>
      <p:pic>
        <p:nvPicPr>
          <p:cNvPr id="8" name="Picture 7"/>
          <p:cNvPicPr>
            <a:picLocks noChangeAspect="1"/>
          </p:cNvPicPr>
          <p:nvPr/>
        </p:nvPicPr>
        <p:blipFill>
          <a:blip r:embed="rId3">
            <a:duotone>
              <a:prstClr val="black"/>
              <a:schemeClr val="accent4">
                <a:tint val="45000"/>
                <a:satMod val="400000"/>
              </a:schemeClr>
            </a:duotone>
          </a:blip>
          <a:stretch>
            <a:fillRect/>
          </a:stretch>
        </p:blipFill>
        <p:spPr>
          <a:xfrm>
            <a:off x="686928" y="84538"/>
            <a:ext cx="10020401" cy="1208609"/>
          </a:xfrm>
          <a:prstGeom prst="rect">
            <a:avLst/>
          </a:prstGeom>
        </p:spPr>
      </p:pic>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686928" y="2571986"/>
                <a:ext cx="12026838" cy="3751114"/>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US" sz="4414" dirty="0"/>
                  <a:t>সমাধানঃ </a:t>
                </a:r>
                <a:r>
                  <a:rPr lang="en-US" sz="4414" dirty="0" err="1"/>
                  <a:t>দেওয়া</a:t>
                </a:r>
                <a:r>
                  <a:rPr lang="en-US" sz="4414" dirty="0"/>
                  <a:t> </a:t>
                </a:r>
                <a:r>
                  <a:rPr lang="en-US" sz="4414" dirty="0" err="1"/>
                  <a:t>আছে</a:t>
                </a:r>
                <a:r>
                  <a:rPr lang="en-US" sz="4414" dirty="0"/>
                  <a:t>,   	</a:t>
                </a:r>
                <a14:m>
                  <m:oMath xmlns:m="http://schemas.openxmlformats.org/officeDocument/2006/math">
                    <m:r>
                      <m:rPr>
                        <m:sty m:val="p"/>
                      </m:rPr>
                      <a:rPr lang="en-US" sz="4414">
                        <a:latin typeface="Cambria Math" panose="02040503050406030204" pitchFamily="18" charset="0"/>
                      </a:rPr>
                      <m:t>x</m:t>
                    </m:r>
                    <m:r>
                      <a:rPr lang="en-US" sz="4414">
                        <a:latin typeface="Cambria Math" panose="02040503050406030204" pitchFamily="18" charset="0"/>
                      </a:rPr>
                      <m:t>−</m:t>
                    </m:r>
                    <m:r>
                      <m:rPr>
                        <m:sty m:val="p"/>
                      </m:rPr>
                      <a:rPr lang="en-US" sz="4414">
                        <a:latin typeface="Cambria Math" panose="02040503050406030204" pitchFamily="18" charset="0"/>
                      </a:rPr>
                      <m:t>y</m:t>
                    </m:r>
                    <m:r>
                      <a:rPr lang="en-US" sz="4414">
                        <a:latin typeface="Cambria Math" panose="02040503050406030204" pitchFamily="18" charset="0"/>
                      </a:rPr>
                      <m:t>=</m:t>
                    </m:r>
                    <m:r>
                      <a:rPr lang="en-US" sz="4414">
                        <a:latin typeface="Cambria Math" panose="02040503050406030204" pitchFamily="18" charset="0"/>
                      </a:rPr>
                      <m:t>4</m:t>
                    </m:r>
                  </m:oMath>
                </a14:m>
                <a:r>
                  <a:rPr lang="en-US" sz="4414" dirty="0"/>
                  <a:t> </a:t>
                </a:r>
              </a:p>
              <a:p>
                <a:pPr algn="l"/>
                <a:r>
                  <a:rPr lang="en-US" sz="4414" dirty="0"/>
                  <a:t>						</a:t>
                </a:r>
                <a14:m>
                  <m:oMath xmlns:m="http://schemas.openxmlformats.org/officeDocument/2006/math">
                    <m:r>
                      <m:rPr>
                        <m:sty m:val="p"/>
                      </m:rPr>
                      <a:rPr lang="en-US" sz="4414">
                        <a:latin typeface="Cambria Math" panose="02040503050406030204" pitchFamily="18" charset="0"/>
                      </a:rPr>
                      <m:t>x</m:t>
                    </m:r>
                    <m:r>
                      <a:rPr lang="en-US" sz="4414">
                        <a:latin typeface="Cambria Math" panose="02040503050406030204" pitchFamily="18" charset="0"/>
                      </a:rPr>
                      <m:t>+</m:t>
                    </m:r>
                    <m:r>
                      <m:rPr>
                        <m:sty m:val="p"/>
                      </m:rPr>
                      <a:rPr lang="en-US" sz="4414">
                        <a:latin typeface="Cambria Math" panose="02040503050406030204" pitchFamily="18" charset="0"/>
                      </a:rPr>
                      <m:t>y</m:t>
                    </m:r>
                    <m:r>
                      <a:rPr lang="en-US" sz="4414">
                        <a:latin typeface="Cambria Math" panose="02040503050406030204" pitchFamily="18" charset="0"/>
                      </a:rPr>
                      <m:t>=</m:t>
                    </m:r>
                    <m:r>
                      <a:rPr lang="en-US" sz="4414">
                        <a:latin typeface="Cambria Math" panose="02040503050406030204" pitchFamily="18" charset="0"/>
                      </a:rPr>
                      <m:t>10</m:t>
                    </m:r>
                  </m:oMath>
                </a14:m>
                <a:endParaRPr lang="en-US" sz="4414" dirty="0"/>
              </a:p>
              <a:p>
                <a:pPr algn="l"/>
                <a:r>
                  <a:rPr lang="en-US" sz="4414" dirty="0"/>
                  <a:t>এখানে,  	</a:t>
                </a:r>
                <a14:m>
                  <m:oMath xmlns:m="http://schemas.openxmlformats.org/officeDocument/2006/math">
                    <m:r>
                      <m:rPr>
                        <m:sty m:val="p"/>
                      </m:rPr>
                      <a:rPr lang="en-US" sz="4414">
                        <a:latin typeface="Cambria Math" panose="02040503050406030204" pitchFamily="18" charset="0"/>
                      </a:rPr>
                      <m:t>a</m:t>
                    </m:r>
                    <m:r>
                      <a:rPr lang="en-US" sz="4414" baseline="-25000">
                        <a:latin typeface="Cambria Math" panose="02040503050406030204" pitchFamily="18" charset="0"/>
                      </a:rPr>
                      <m:t>1</m:t>
                    </m:r>
                    <m:r>
                      <a:rPr lang="en-US" sz="4414">
                        <a:latin typeface="Cambria Math" panose="02040503050406030204" pitchFamily="18" charset="0"/>
                      </a:rPr>
                      <m:t>=</m:t>
                    </m:r>
                    <m:r>
                      <a:rPr lang="en-US" sz="4414">
                        <a:latin typeface="Cambria Math" panose="02040503050406030204" pitchFamily="18" charset="0"/>
                      </a:rPr>
                      <m:t>1</m:t>
                    </m:r>
                    <m:r>
                      <a:rPr lang="en-US" sz="4414">
                        <a:latin typeface="Cambria Math" panose="02040503050406030204" pitchFamily="18" charset="0"/>
                      </a:rPr>
                      <m:t>     </m:t>
                    </m:r>
                    <m:r>
                      <m:rPr>
                        <m:sty m:val="p"/>
                      </m:rPr>
                      <a:rPr lang="en-US" sz="4414">
                        <a:latin typeface="Cambria Math" panose="02040503050406030204" pitchFamily="18" charset="0"/>
                      </a:rPr>
                      <m:t>b</m:t>
                    </m:r>
                    <m:r>
                      <a:rPr lang="en-US" sz="4414" baseline="-25000">
                        <a:latin typeface="Cambria Math" panose="02040503050406030204" pitchFamily="18" charset="0"/>
                      </a:rPr>
                      <m:t>1</m:t>
                    </m:r>
                    <m:r>
                      <a:rPr lang="en-US" sz="4414">
                        <a:latin typeface="Cambria Math" panose="02040503050406030204" pitchFamily="18" charset="0"/>
                      </a:rPr>
                      <m:t>=−</m:t>
                    </m:r>
                    <m:r>
                      <a:rPr lang="en-US" sz="4414">
                        <a:latin typeface="Cambria Math" panose="02040503050406030204" pitchFamily="18" charset="0"/>
                      </a:rPr>
                      <m:t>1</m:t>
                    </m:r>
                    <m:r>
                      <a:rPr lang="en-US" sz="4414">
                        <a:latin typeface="Cambria Math" panose="02040503050406030204" pitchFamily="18" charset="0"/>
                      </a:rPr>
                      <m:t>      </m:t>
                    </m:r>
                    <m:r>
                      <m:rPr>
                        <m:sty m:val="p"/>
                      </m:rPr>
                      <a:rPr lang="en-US" sz="4414">
                        <a:latin typeface="Cambria Math" panose="02040503050406030204" pitchFamily="18" charset="0"/>
                      </a:rPr>
                      <m:t>c</m:t>
                    </m:r>
                    <m:r>
                      <a:rPr lang="en-US" sz="4414" baseline="-25000">
                        <a:latin typeface="Cambria Math" panose="02040503050406030204" pitchFamily="18" charset="0"/>
                      </a:rPr>
                      <m:t>1</m:t>
                    </m:r>
                    <m:r>
                      <a:rPr lang="en-US" sz="4414">
                        <a:latin typeface="Cambria Math" panose="02040503050406030204" pitchFamily="18" charset="0"/>
                      </a:rPr>
                      <m:t>=</m:t>
                    </m:r>
                    <m:r>
                      <a:rPr lang="en-US" sz="4414">
                        <a:latin typeface="Cambria Math" panose="02040503050406030204" pitchFamily="18" charset="0"/>
                      </a:rPr>
                      <m:t>4</m:t>
                    </m:r>
                  </m:oMath>
                </a14:m>
                <a:endParaRPr lang="en-US" sz="4414" dirty="0"/>
              </a:p>
              <a:p>
                <a:pPr algn="l"/>
                <a:r>
                  <a:rPr lang="en-US" sz="4414" dirty="0"/>
                  <a:t>			</a:t>
                </a:r>
                <a14:m>
                  <m:oMath xmlns:m="http://schemas.openxmlformats.org/officeDocument/2006/math">
                    <m:r>
                      <m:rPr>
                        <m:sty m:val="p"/>
                      </m:rPr>
                      <a:rPr lang="en-US" sz="4414">
                        <a:latin typeface="Cambria Math" panose="02040503050406030204" pitchFamily="18" charset="0"/>
                      </a:rPr>
                      <m:t>a</m:t>
                    </m:r>
                    <m:r>
                      <a:rPr lang="en-US" sz="4414" baseline="-25000">
                        <a:latin typeface="Cambria Math" panose="02040503050406030204" pitchFamily="18" charset="0"/>
                      </a:rPr>
                      <m:t>2</m:t>
                    </m:r>
                    <m:r>
                      <a:rPr lang="en-US" sz="4414">
                        <a:latin typeface="Cambria Math" panose="02040503050406030204" pitchFamily="18" charset="0"/>
                      </a:rPr>
                      <m:t>=</m:t>
                    </m:r>
                    <m:r>
                      <a:rPr lang="en-US" sz="4414">
                        <a:latin typeface="Cambria Math" panose="02040503050406030204" pitchFamily="18" charset="0"/>
                      </a:rPr>
                      <m:t>1</m:t>
                    </m:r>
                    <m:r>
                      <a:rPr lang="en-US" sz="4414">
                        <a:latin typeface="Cambria Math" panose="02040503050406030204" pitchFamily="18" charset="0"/>
                      </a:rPr>
                      <m:t>     </m:t>
                    </m:r>
                    <m:r>
                      <m:rPr>
                        <m:sty m:val="p"/>
                      </m:rPr>
                      <a:rPr lang="en-US" sz="4414">
                        <a:latin typeface="Cambria Math" panose="02040503050406030204" pitchFamily="18" charset="0"/>
                      </a:rPr>
                      <m:t>b</m:t>
                    </m:r>
                    <m:r>
                      <a:rPr lang="en-US" sz="4414" baseline="-25000">
                        <a:latin typeface="Cambria Math" panose="02040503050406030204" pitchFamily="18" charset="0"/>
                      </a:rPr>
                      <m:t>2</m:t>
                    </m:r>
                    <m:r>
                      <a:rPr lang="en-US" sz="4414">
                        <a:latin typeface="Cambria Math" panose="02040503050406030204" pitchFamily="18" charset="0"/>
                      </a:rPr>
                      <m:t>=</m:t>
                    </m:r>
                    <m:r>
                      <a:rPr lang="en-US" sz="4414">
                        <a:latin typeface="Cambria Math" panose="02040503050406030204" pitchFamily="18" charset="0"/>
                      </a:rPr>
                      <m:t>1</m:t>
                    </m:r>
                    <m:r>
                      <a:rPr lang="en-US" sz="4414">
                        <a:latin typeface="Cambria Math" panose="02040503050406030204" pitchFamily="18" charset="0"/>
                      </a:rPr>
                      <m:t>         </m:t>
                    </m:r>
                    <m:r>
                      <m:rPr>
                        <m:sty m:val="p"/>
                      </m:rPr>
                      <a:rPr lang="en-US" sz="4414">
                        <a:latin typeface="Cambria Math" panose="02040503050406030204" pitchFamily="18" charset="0"/>
                      </a:rPr>
                      <m:t>c</m:t>
                    </m:r>
                    <m:r>
                      <a:rPr lang="en-US" sz="4414" baseline="-25000">
                        <a:latin typeface="Cambria Math" panose="02040503050406030204" pitchFamily="18" charset="0"/>
                      </a:rPr>
                      <m:t>2</m:t>
                    </m:r>
                    <m:r>
                      <a:rPr lang="en-US" sz="4414">
                        <a:latin typeface="Cambria Math" panose="02040503050406030204" pitchFamily="18" charset="0"/>
                      </a:rPr>
                      <m:t>=</m:t>
                    </m:r>
                    <m:r>
                      <a:rPr lang="en-US" sz="4414">
                        <a:latin typeface="Cambria Math" panose="02040503050406030204" pitchFamily="18" charset="0"/>
                      </a:rPr>
                      <m:t>10</m:t>
                    </m:r>
                  </m:oMath>
                </a14:m>
                <a:endParaRPr lang="en-US" sz="4414" dirty="0"/>
              </a:p>
              <a:p>
                <a:pPr algn="l"/>
                <a:endParaRPr lang="en-US" sz="4414" dirty="0"/>
              </a:p>
              <a:p>
                <a:pPr algn="l"/>
                <a:endParaRPr lang="en-US" sz="4414" dirty="0"/>
              </a:p>
              <a:p>
                <a:pPr algn="l"/>
                <a:endParaRPr lang="en-US" sz="4414"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686928" y="2571986"/>
                <a:ext cx="12026838" cy="3751114"/>
              </a:xfrm>
              <a:blipFill>
                <a:blip r:embed="rId4"/>
                <a:stretch>
                  <a:fillRect l="-2077" t="-5519"/>
                </a:stretch>
              </a:blipFill>
            </p:spPr>
            <p:txBody>
              <a:bodyPr/>
              <a:lstStyle/>
              <a:p>
                <a:r>
                  <a:rPr lang="en-US">
                    <a:noFill/>
                  </a:rPr>
                  <a:t> </a:t>
                </a:r>
              </a:p>
            </p:txBody>
          </p:sp>
        </mc:Fallback>
      </mc:AlternateContent>
      <p:sp>
        <p:nvSpPr>
          <p:cNvPr id="2" name="Date Placeholder 1">
            <a:extLst>
              <a:ext uri="{FF2B5EF4-FFF2-40B4-BE49-F238E27FC236}">
                <a16:creationId xmlns:a16="http://schemas.microsoft.com/office/drawing/2014/main" id="{41DCA443-2E18-4DB6-8B50-7DB904F16730}"/>
              </a:ext>
            </a:extLst>
          </p:cNvPr>
          <p:cNvSpPr>
            <a:spLocks noGrp="1"/>
          </p:cNvSpPr>
          <p:nvPr>
            <p:ph type="dt" sz="half" idx="10"/>
          </p:nvPr>
        </p:nvSpPr>
        <p:spPr/>
        <p:txBody>
          <a:bodyPr/>
          <a:lstStyle/>
          <a:p>
            <a:fld id="{5B196611-68C9-4950-8CEB-DA0C4EF04B83}" type="datetime9">
              <a:rPr lang="en-US" smtClean="0"/>
              <a:t>04-Jun-20 20:57:33</a:t>
            </a:fld>
            <a:endParaRPr lang="en-US"/>
          </a:p>
        </p:txBody>
      </p:sp>
      <p:sp>
        <p:nvSpPr>
          <p:cNvPr id="9" name="Footer Placeholder 8">
            <a:extLst>
              <a:ext uri="{FF2B5EF4-FFF2-40B4-BE49-F238E27FC236}">
                <a16:creationId xmlns:a16="http://schemas.microsoft.com/office/drawing/2014/main" id="{F3F330C2-BB36-4B7C-B8A7-386168B7574E}"/>
              </a:ext>
            </a:extLst>
          </p:cNvPr>
          <p:cNvSpPr>
            <a:spLocks noGrp="1"/>
          </p:cNvSpPr>
          <p:nvPr>
            <p:ph type="ftr" sz="quarter" idx="11"/>
          </p:nvPr>
        </p:nvSpPr>
        <p:spPr/>
        <p:txBody>
          <a:bodyPr/>
          <a:lstStyle/>
          <a:p>
            <a:r>
              <a:rPr lang="en-US"/>
              <a:t>Math Sir     Cell No +0881712898040</a:t>
            </a:r>
          </a:p>
        </p:txBody>
      </p:sp>
      <p:sp>
        <p:nvSpPr>
          <p:cNvPr id="10" name="Slide Number Placeholder 9">
            <a:extLst>
              <a:ext uri="{FF2B5EF4-FFF2-40B4-BE49-F238E27FC236}">
                <a16:creationId xmlns:a16="http://schemas.microsoft.com/office/drawing/2014/main" id="{4D6D91BF-853F-4E69-A345-60E4E5DB2063}"/>
              </a:ext>
            </a:extLst>
          </p:cNvPr>
          <p:cNvSpPr>
            <a:spLocks noGrp="1"/>
          </p:cNvSpPr>
          <p:nvPr>
            <p:ph type="sldNum" sz="quarter" idx="12"/>
          </p:nvPr>
        </p:nvSpPr>
        <p:spPr/>
        <p:txBody>
          <a:bodyPr/>
          <a:lstStyle/>
          <a:p>
            <a:fld id="{6E1B279D-798C-455D-99F2-F43337AAF2A1}" type="slidenum">
              <a:rPr lang="en-US" smtClean="0"/>
              <a:t>18</a:t>
            </a:fld>
            <a:endParaRPr lang="en-US"/>
          </a:p>
        </p:txBody>
      </p:sp>
    </p:spTree>
    <p:extLst>
      <p:ext uri="{BB962C8B-B14F-4D97-AF65-F5344CB8AC3E}">
        <p14:creationId xmlns:p14="http://schemas.microsoft.com/office/powerpoint/2010/main" val="2874855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719961" y="106982"/>
                <a:ext cx="12292899" cy="6216118"/>
              </a:xfrm>
            </p:spPr>
            <p:style>
              <a:lnRef idx="1">
                <a:schemeClr val="accent2"/>
              </a:lnRef>
              <a:fillRef idx="2">
                <a:schemeClr val="accent2"/>
              </a:fillRef>
              <a:effectRef idx="1">
                <a:schemeClr val="accent2"/>
              </a:effectRef>
              <a:fontRef idx="minor">
                <a:schemeClr val="dk1"/>
              </a:fontRef>
            </p:style>
            <p:txBody>
              <a:bodyPr>
                <a:noAutofit/>
              </a:bodyPr>
              <a:lstStyle/>
              <a:p>
                <a:pPr algn="l"/>
                <a:r>
                  <a:rPr lang="en-US" sz="4414" dirty="0"/>
                  <a:t>এখন,        </a:t>
                </a:r>
                <a14:m>
                  <m:oMath xmlns:m="http://schemas.openxmlformats.org/officeDocument/2006/math">
                    <m:f>
                      <m:fPr>
                        <m:ctrlPr>
                          <a:rPr lang="en-US" sz="4414" i="1">
                            <a:latin typeface="Cambria Math" panose="02040503050406030204" pitchFamily="18" charset="0"/>
                          </a:rPr>
                        </m:ctrlPr>
                      </m:fPr>
                      <m:num>
                        <m:r>
                          <m:rPr>
                            <m:sty m:val="p"/>
                          </m:rPr>
                          <a:rPr lang="en-US" sz="4414">
                            <a:latin typeface="Cambria Math" panose="02040503050406030204" pitchFamily="18" charset="0"/>
                          </a:rPr>
                          <m:t>a</m:t>
                        </m:r>
                        <m:r>
                          <a:rPr lang="en-US" sz="4414" baseline="-25000">
                            <a:latin typeface="Cambria Math" panose="02040503050406030204" pitchFamily="18" charset="0"/>
                          </a:rPr>
                          <m:t>1</m:t>
                        </m:r>
                      </m:num>
                      <m:den>
                        <m:r>
                          <m:rPr>
                            <m:sty m:val="p"/>
                          </m:rPr>
                          <a:rPr lang="en-US" sz="4414">
                            <a:latin typeface="Cambria Math" panose="02040503050406030204" pitchFamily="18" charset="0"/>
                          </a:rPr>
                          <m:t>a</m:t>
                        </m:r>
                        <m:r>
                          <a:rPr lang="en-US" sz="4414" baseline="-25000">
                            <a:latin typeface="Cambria Math" panose="02040503050406030204" pitchFamily="18" charset="0"/>
                          </a:rPr>
                          <m:t>2</m:t>
                        </m:r>
                      </m:den>
                    </m:f>
                    <m:r>
                      <a:rPr lang="en-US" sz="4414">
                        <a:latin typeface="Cambria Math" panose="02040503050406030204" pitchFamily="18" charset="0"/>
                      </a:rPr>
                      <m:t>=</m:t>
                    </m:r>
                    <m:f>
                      <m:fPr>
                        <m:ctrlPr>
                          <a:rPr lang="en-US" sz="4414" i="1">
                            <a:latin typeface="Cambria Math" panose="02040503050406030204" pitchFamily="18" charset="0"/>
                          </a:rPr>
                        </m:ctrlPr>
                      </m:fPr>
                      <m:num>
                        <m:r>
                          <a:rPr lang="en-US" sz="4414">
                            <a:latin typeface="Cambria Math" panose="02040503050406030204" pitchFamily="18" charset="0"/>
                          </a:rPr>
                          <m:t>1</m:t>
                        </m:r>
                      </m:num>
                      <m:den>
                        <m:r>
                          <a:rPr lang="en-US" sz="4414">
                            <a:latin typeface="Cambria Math" panose="02040503050406030204" pitchFamily="18" charset="0"/>
                          </a:rPr>
                          <m:t>1</m:t>
                        </m:r>
                      </m:den>
                    </m:f>
                    <m:r>
                      <a:rPr lang="en-US" sz="4414">
                        <a:latin typeface="Cambria Math" panose="02040503050406030204" pitchFamily="18" charset="0"/>
                      </a:rPr>
                      <m:t>=</m:t>
                    </m:r>
                    <m:r>
                      <a:rPr lang="en-US" sz="4414" i="1">
                        <a:latin typeface="Cambria Math" panose="02040503050406030204" pitchFamily="18" charset="0"/>
                      </a:rPr>
                      <m:t>1</m:t>
                    </m:r>
                  </m:oMath>
                </a14:m>
                <a:endParaRPr lang="en-US" sz="4414" dirty="0"/>
              </a:p>
              <a:p>
                <a:pPr algn="l"/>
                <a:r>
                  <a:rPr lang="en-US" sz="4414" dirty="0"/>
                  <a:t>	 </a:t>
                </a:r>
                <a:r>
                  <a:rPr lang="en-US" sz="3310" dirty="0" err="1"/>
                  <a:t>এবং</a:t>
                </a:r>
                <a:r>
                  <a:rPr lang="en-US" sz="4414" dirty="0"/>
                  <a:t>    </a:t>
                </a:r>
                <a14:m>
                  <m:oMath xmlns:m="http://schemas.openxmlformats.org/officeDocument/2006/math">
                    <m:f>
                      <m:fPr>
                        <m:ctrlPr>
                          <a:rPr lang="en-US" sz="4414" i="1">
                            <a:latin typeface="Cambria Math" panose="02040503050406030204" pitchFamily="18" charset="0"/>
                          </a:rPr>
                        </m:ctrlPr>
                      </m:fPr>
                      <m:num>
                        <m:sSub>
                          <m:sSubPr>
                            <m:ctrlPr>
                              <a:rPr lang="en-US" sz="4414" i="1">
                                <a:latin typeface="Cambria Math" panose="02040503050406030204" pitchFamily="18" charset="0"/>
                              </a:rPr>
                            </m:ctrlPr>
                          </m:sSubPr>
                          <m:e>
                            <m:r>
                              <m:rPr>
                                <m:sty m:val="p"/>
                              </m:rPr>
                              <a:rPr lang="en-US" sz="4414">
                                <a:latin typeface="Cambria Math" panose="02040503050406030204" pitchFamily="18" charset="0"/>
                              </a:rPr>
                              <m:t>b</m:t>
                            </m:r>
                          </m:e>
                          <m:sub>
                            <m:r>
                              <a:rPr lang="en-US" sz="4414">
                                <a:latin typeface="Cambria Math" panose="02040503050406030204" pitchFamily="18" charset="0"/>
                              </a:rPr>
                              <m:t>1</m:t>
                            </m:r>
                          </m:sub>
                        </m:sSub>
                      </m:num>
                      <m:den>
                        <m:sSub>
                          <m:sSubPr>
                            <m:ctrlPr>
                              <a:rPr lang="en-US" sz="4414" i="1">
                                <a:latin typeface="Cambria Math" panose="02040503050406030204" pitchFamily="18" charset="0"/>
                              </a:rPr>
                            </m:ctrlPr>
                          </m:sSubPr>
                          <m:e>
                            <m:r>
                              <m:rPr>
                                <m:sty m:val="p"/>
                              </m:rPr>
                              <a:rPr lang="en-US" sz="4414">
                                <a:latin typeface="Cambria Math" panose="02040503050406030204" pitchFamily="18" charset="0"/>
                              </a:rPr>
                              <m:t>b</m:t>
                            </m:r>
                          </m:e>
                          <m:sub>
                            <m:r>
                              <a:rPr lang="en-US" sz="4414">
                                <a:latin typeface="Cambria Math" panose="02040503050406030204" pitchFamily="18" charset="0"/>
                              </a:rPr>
                              <m:t>2</m:t>
                            </m:r>
                          </m:sub>
                        </m:sSub>
                      </m:den>
                    </m:f>
                    <m:r>
                      <a:rPr lang="en-US" sz="4414">
                        <a:latin typeface="Cambria Math" panose="02040503050406030204" pitchFamily="18" charset="0"/>
                      </a:rPr>
                      <m:t>=</m:t>
                    </m:r>
                    <m:f>
                      <m:fPr>
                        <m:ctrlPr>
                          <a:rPr lang="en-US" sz="4414" i="1">
                            <a:latin typeface="Cambria Math" panose="02040503050406030204" pitchFamily="18" charset="0"/>
                          </a:rPr>
                        </m:ctrlPr>
                      </m:fPr>
                      <m:num>
                        <m:r>
                          <a:rPr lang="en-US" sz="4414">
                            <a:latin typeface="Cambria Math" panose="02040503050406030204" pitchFamily="18" charset="0"/>
                          </a:rPr>
                          <m:t>−</m:t>
                        </m:r>
                        <m:r>
                          <a:rPr lang="en-US" sz="4414">
                            <a:latin typeface="Cambria Math" panose="02040503050406030204" pitchFamily="18" charset="0"/>
                          </a:rPr>
                          <m:t>1</m:t>
                        </m:r>
                      </m:num>
                      <m:den>
                        <m:r>
                          <a:rPr lang="en-US" sz="4414" i="1">
                            <a:latin typeface="Cambria Math" panose="02040503050406030204" pitchFamily="18" charset="0"/>
                          </a:rPr>
                          <m:t>1</m:t>
                        </m:r>
                      </m:den>
                    </m:f>
                    <m:r>
                      <a:rPr lang="en-US" sz="4414" i="1">
                        <a:latin typeface="Cambria Math" panose="02040503050406030204" pitchFamily="18" charset="0"/>
                      </a:rPr>
                      <m:t>=−</m:t>
                    </m:r>
                    <m:r>
                      <a:rPr lang="en-US" sz="4414" i="1">
                        <a:latin typeface="Cambria Math" panose="02040503050406030204" pitchFamily="18" charset="0"/>
                      </a:rPr>
                      <m:t>1</m:t>
                    </m:r>
                  </m:oMath>
                </a14:m>
                <a:r>
                  <a:rPr lang="en-US" sz="4414" dirty="0">
                    <a:ea typeface="Cambria Math" panose="02040503050406030204" pitchFamily="18" charset="0"/>
                  </a:rPr>
                  <a:t>		</a:t>
                </a:r>
              </a:p>
              <a:p>
                <a:pPr algn="l"/>
                <a:r>
                  <a:rPr lang="en-US" sz="4414" dirty="0">
                    <a:ea typeface="Cambria Math" panose="02040503050406030204" pitchFamily="18" charset="0"/>
                  </a:rPr>
                  <a:t>         </a:t>
                </a:r>
                <a14:m>
                  <m:oMath xmlns:m="http://schemas.openxmlformats.org/officeDocument/2006/math">
                    <m:r>
                      <a:rPr lang="en-US" sz="4414" i="1">
                        <a:latin typeface="Cambria Math" panose="02040503050406030204" pitchFamily="18" charset="0"/>
                        <a:ea typeface="Cambria Math" panose="02040503050406030204" pitchFamily="18" charset="0"/>
                      </a:rPr>
                      <m:t>∴</m:t>
                    </m:r>
                    <m:r>
                      <a:rPr lang="en-US" sz="4414">
                        <a:latin typeface="Cambria Math" panose="02040503050406030204" pitchFamily="18" charset="0"/>
                        <a:ea typeface="Cambria Math" panose="02040503050406030204" pitchFamily="18" charset="0"/>
                      </a:rPr>
                      <m:t> </m:t>
                    </m:r>
                    <m:f>
                      <m:fPr>
                        <m:ctrlPr>
                          <a:rPr lang="en-US" sz="4414" i="1">
                            <a:latin typeface="Cambria Math" panose="02040503050406030204" pitchFamily="18" charset="0"/>
                          </a:rPr>
                        </m:ctrlPr>
                      </m:fPr>
                      <m:num>
                        <m:r>
                          <m:rPr>
                            <m:sty m:val="p"/>
                          </m:rPr>
                          <a:rPr lang="en-US" sz="4414">
                            <a:latin typeface="Cambria Math" panose="02040503050406030204" pitchFamily="18" charset="0"/>
                          </a:rPr>
                          <m:t>a</m:t>
                        </m:r>
                        <m:r>
                          <a:rPr lang="en-US" sz="4414" baseline="-25000">
                            <a:latin typeface="Cambria Math" panose="02040503050406030204" pitchFamily="18" charset="0"/>
                          </a:rPr>
                          <m:t>1</m:t>
                        </m:r>
                      </m:num>
                      <m:den>
                        <m:r>
                          <m:rPr>
                            <m:sty m:val="p"/>
                          </m:rPr>
                          <a:rPr lang="en-US" sz="4414">
                            <a:latin typeface="Cambria Math" panose="02040503050406030204" pitchFamily="18" charset="0"/>
                          </a:rPr>
                          <m:t>a</m:t>
                        </m:r>
                        <m:r>
                          <a:rPr lang="en-US" sz="4414" baseline="-25000">
                            <a:latin typeface="Cambria Math" panose="02040503050406030204" pitchFamily="18" charset="0"/>
                          </a:rPr>
                          <m:t>2</m:t>
                        </m:r>
                      </m:den>
                    </m:f>
                    <m:r>
                      <a:rPr lang="en-US" sz="4414" i="1">
                        <a:latin typeface="Cambria Math" panose="02040503050406030204" pitchFamily="18" charset="0"/>
                        <a:ea typeface="Cambria Math" panose="02040503050406030204" pitchFamily="18" charset="0"/>
                      </a:rPr>
                      <m:t>≠</m:t>
                    </m:r>
                    <m:f>
                      <m:fPr>
                        <m:ctrlPr>
                          <a:rPr lang="en-US" sz="4414" i="1">
                            <a:latin typeface="Cambria Math" panose="02040503050406030204" pitchFamily="18" charset="0"/>
                            <a:ea typeface="Cambria Math" panose="02040503050406030204" pitchFamily="18" charset="0"/>
                          </a:rPr>
                        </m:ctrlPr>
                      </m:fPr>
                      <m:num>
                        <m:sSub>
                          <m:sSubPr>
                            <m:ctrlPr>
                              <a:rPr lang="en-US" sz="4414" i="1">
                                <a:latin typeface="Cambria Math" panose="02040503050406030204" pitchFamily="18" charset="0"/>
                                <a:ea typeface="Cambria Math" panose="02040503050406030204" pitchFamily="18" charset="0"/>
                              </a:rPr>
                            </m:ctrlPr>
                          </m:sSubPr>
                          <m:e>
                            <m:r>
                              <m:rPr>
                                <m:sty m:val="p"/>
                              </m:rPr>
                              <a:rPr lang="en-US" sz="4414">
                                <a:latin typeface="Cambria Math" panose="02040503050406030204" pitchFamily="18" charset="0"/>
                                <a:ea typeface="Cambria Math" panose="02040503050406030204" pitchFamily="18" charset="0"/>
                              </a:rPr>
                              <m:t>b</m:t>
                            </m:r>
                          </m:e>
                          <m:sub>
                            <m:r>
                              <a:rPr lang="en-US" sz="4414">
                                <a:latin typeface="Cambria Math" panose="02040503050406030204" pitchFamily="18" charset="0"/>
                                <a:ea typeface="Cambria Math" panose="02040503050406030204" pitchFamily="18" charset="0"/>
                              </a:rPr>
                              <m:t>1</m:t>
                            </m:r>
                          </m:sub>
                        </m:sSub>
                      </m:num>
                      <m:den>
                        <m:sSub>
                          <m:sSubPr>
                            <m:ctrlPr>
                              <a:rPr lang="en-US" sz="4414" i="1">
                                <a:latin typeface="Cambria Math" panose="02040503050406030204" pitchFamily="18" charset="0"/>
                                <a:ea typeface="Cambria Math" panose="02040503050406030204" pitchFamily="18" charset="0"/>
                              </a:rPr>
                            </m:ctrlPr>
                          </m:sSubPr>
                          <m:e>
                            <m:r>
                              <m:rPr>
                                <m:sty m:val="p"/>
                              </m:rPr>
                              <a:rPr lang="en-US" sz="4414">
                                <a:latin typeface="Cambria Math" panose="02040503050406030204" pitchFamily="18" charset="0"/>
                                <a:ea typeface="Cambria Math" panose="02040503050406030204" pitchFamily="18" charset="0"/>
                              </a:rPr>
                              <m:t>b</m:t>
                            </m:r>
                          </m:e>
                          <m:sub>
                            <m:r>
                              <a:rPr lang="en-US" sz="4414">
                                <a:latin typeface="Cambria Math" panose="02040503050406030204" pitchFamily="18" charset="0"/>
                                <a:ea typeface="Cambria Math" panose="02040503050406030204" pitchFamily="18" charset="0"/>
                              </a:rPr>
                              <m:t>2</m:t>
                            </m:r>
                          </m:sub>
                        </m:sSub>
                      </m:den>
                    </m:f>
                  </m:oMath>
                </a14:m>
                <a:endParaRPr lang="en-US" sz="4414" dirty="0"/>
              </a:p>
              <a:p>
                <a:pPr algn="l"/>
                <a:r>
                  <a:rPr lang="en-US" sz="4966" dirty="0" err="1"/>
                  <a:t>সুতরাং</a:t>
                </a:r>
                <a:r>
                  <a:rPr lang="en-US" sz="4966" dirty="0"/>
                  <a:t> </a:t>
                </a:r>
                <a:r>
                  <a:rPr lang="en-US" sz="4966" dirty="0" err="1">
                    <a:latin typeface="Nirmala UI" panose="020B0502040204020203" pitchFamily="34" charset="0"/>
                    <a:cs typeface="Nirmala UI" panose="020B0502040204020203" pitchFamily="34" charset="0"/>
                  </a:rPr>
                  <a:t>প্রদত্ত</a:t>
                </a:r>
                <a:r>
                  <a:rPr lang="en-US" sz="4966" dirty="0"/>
                  <a:t> </a:t>
                </a:r>
                <a:r>
                  <a:rPr lang="en-US" sz="4966" dirty="0" err="1"/>
                  <a:t>সমীকরণদ্বয়</a:t>
                </a:r>
                <a:r>
                  <a:rPr lang="en-US" sz="4966" dirty="0"/>
                  <a:t> </a:t>
                </a:r>
                <a:r>
                  <a:rPr lang="en-US" sz="4966" dirty="0" err="1"/>
                  <a:t>সমঞ্জস</a:t>
                </a:r>
                <a:r>
                  <a:rPr lang="en-US" sz="4966" dirty="0"/>
                  <a:t>, </a:t>
                </a:r>
                <a:r>
                  <a:rPr lang="en-US" sz="4966" dirty="0" err="1"/>
                  <a:t>অনির্ভরশীল</a:t>
                </a:r>
                <a:r>
                  <a:rPr lang="en-US" sz="4966" dirty="0"/>
                  <a:t> </a:t>
                </a:r>
                <a:r>
                  <a:rPr lang="en-US" sz="4966" dirty="0" err="1"/>
                  <a:t>এবং</a:t>
                </a:r>
                <a:r>
                  <a:rPr lang="en-US" sz="4966" dirty="0"/>
                  <a:t> </a:t>
                </a:r>
                <a:r>
                  <a:rPr lang="en-US" sz="4966" dirty="0" err="1"/>
                  <a:t>একটিমাত্র</a:t>
                </a:r>
                <a:r>
                  <a:rPr lang="en-US" sz="4966" dirty="0"/>
                  <a:t> </a:t>
                </a:r>
                <a:r>
                  <a:rPr lang="en-US" sz="4966" dirty="0" err="1"/>
                  <a:t>সমাধান</a:t>
                </a:r>
                <a:r>
                  <a:rPr lang="en-US" sz="4966" dirty="0"/>
                  <a:t> </a:t>
                </a:r>
                <a:r>
                  <a:rPr lang="en-US" sz="4966" dirty="0" err="1"/>
                  <a:t>আছে</a:t>
                </a:r>
                <a:r>
                  <a:rPr lang="en-US" sz="4966" dirty="0"/>
                  <a:t>           </a:t>
                </a:r>
              </a:p>
              <a:p>
                <a:pPr algn="l"/>
                <a:r>
                  <a:rPr lang="en-US" sz="4966" dirty="0"/>
                  <a:t>										(</a:t>
                </a:r>
                <a:r>
                  <a:rPr lang="en-US" sz="4966" dirty="0" err="1"/>
                  <a:t>উত্তর</a:t>
                </a:r>
                <a:r>
                  <a:rPr lang="en-US" sz="4966" dirty="0"/>
                  <a:t>)</a:t>
                </a:r>
              </a:p>
              <a:p>
                <a:pPr algn="l"/>
                <a:endParaRPr lang="en-US" sz="4966" dirty="0"/>
              </a:p>
              <a:p>
                <a:pPr algn="l"/>
                <a:r>
                  <a:rPr lang="en-US" sz="4414" dirty="0"/>
                  <a:t> </a:t>
                </a:r>
              </a:p>
              <a:p>
                <a:pPr algn="l"/>
                <a:endParaRPr lang="en-US" sz="4414" dirty="0"/>
              </a:p>
              <a:p>
                <a:pPr algn="l"/>
                <a:endParaRPr lang="en-US" sz="4414" dirty="0"/>
              </a:p>
              <a:p>
                <a:pPr algn="l"/>
                <a:endParaRPr lang="en-US" sz="4414"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719961" y="106982"/>
                <a:ext cx="12292899" cy="6216118"/>
              </a:xfrm>
              <a:blipFill>
                <a:blip r:embed="rId2"/>
                <a:stretch>
                  <a:fillRect l="-2329" t="-1176"/>
                </a:stretch>
              </a:blipFill>
            </p:spPr>
            <p:txBody>
              <a:bodyPr/>
              <a:lstStyle/>
              <a:p>
                <a:r>
                  <a:rPr lang="en-US">
                    <a:noFill/>
                  </a:rPr>
                  <a:t> </a:t>
                </a:r>
              </a:p>
            </p:txBody>
          </p:sp>
        </mc:Fallback>
      </mc:AlternateContent>
      <p:sp>
        <p:nvSpPr>
          <p:cNvPr id="2" name="Date Placeholder 1">
            <a:extLst>
              <a:ext uri="{FF2B5EF4-FFF2-40B4-BE49-F238E27FC236}">
                <a16:creationId xmlns:a16="http://schemas.microsoft.com/office/drawing/2014/main" id="{7DFDB555-FE72-44B9-B607-CE9882724A03}"/>
              </a:ext>
            </a:extLst>
          </p:cNvPr>
          <p:cNvSpPr>
            <a:spLocks noGrp="1"/>
          </p:cNvSpPr>
          <p:nvPr>
            <p:ph type="dt" sz="half" idx="10"/>
          </p:nvPr>
        </p:nvSpPr>
        <p:spPr/>
        <p:txBody>
          <a:bodyPr/>
          <a:lstStyle/>
          <a:p>
            <a:fld id="{774AB112-7263-4324-B437-CB8F13E803A1}" type="datetime9">
              <a:rPr lang="en-US" smtClean="0"/>
              <a:t>04-Jun-20 20:57:33</a:t>
            </a:fld>
            <a:endParaRPr lang="en-US"/>
          </a:p>
        </p:txBody>
      </p:sp>
      <p:sp>
        <p:nvSpPr>
          <p:cNvPr id="7" name="Footer Placeholder 6">
            <a:extLst>
              <a:ext uri="{FF2B5EF4-FFF2-40B4-BE49-F238E27FC236}">
                <a16:creationId xmlns:a16="http://schemas.microsoft.com/office/drawing/2014/main" id="{E6E900B0-B69C-491F-8866-F1F6B8C46D1F}"/>
              </a:ext>
            </a:extLst>
          </p:cNvPr>
          <p:cNvSpPr>
            <a:spLocks noGrp="1"/>
          </p:cNvSpPr>
          <p:nvPr>
            <p:ph type="ftr" sz="quarter" idx="11"/>
          </p:nvPr>
        </p:nvSpPr>
        <p:spPr/>
        <p:txBody>
          <a:bodyPr/>
          <a:lstStyle/>
          <a:p>
            <a:r>
              <a:rPr lang="en-US"/>
              <a:t>Math Sir     Cell No +0881712898040</a:t>
            </a:r>
          </a:p>
        </p:txBody>
      </p:sp>
      <p:sp>
        <p:nvSpPr>
          <p:cNvPr id="8" name="Slide Number Placeholder 7">
            <a:extLst>
              <a:ext uri="{FF2B5EF4-FFF2-40B4-BE49-F238E27FC236}">
                <a16:creationId xmlns:a16="http://schemas.microsoft.com/office/drawing/2014/main" id="{9F81C3DC-2E74-48F9-9A9D-6A077CED4580}"/>
              </a:ext>
            </a:extLst>
          </p:cNvPr>
          <p:cNvSpPr>
            <a:spLocks noGrp="1"/>
          </p:cNvSpPr>
          <p:nvPr>
            <p:ph type="sldNum" sz="quarter" idx="12"/>
          </p:nvPr>
        </p:nvSpPr>
        <p:spPr/>
        <p:txBody>
          <a:bodyPr/>
          <a:lstStyle/>
          <a:p>
            <a:fld id="{6E1B279D-798C-455D-99F2-F43337AAF2A1}" type="slidenum">
              <a:rPr lang="en-US" smtClean="0"/>
              <a:t>19</a:t>
            </a:fld>
            <a:endParaRPr lang="en-US"/>
          </a:p>
        </p:txBody>
      </p:sp>
    </p:spTree>
    <p:extLst>
      <p:ext uri="{BB962C8B-B14F-4D97-AF65-F5344CB8AC3E}">
        <p14:creationId xmlns:p14="http://schemas.microsoft.com/office/powerpoint/2010/main" val="411567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884" y="297834"/>
            <a:ext cx="11497581" cy="3433508"/>
          </a:xfrm>
          <a:prstGeom prst="downArrowCallout">
            <a:avLst>
              <a:gd name="adj1" fmla="val 30241"/>
              <a:gd name="adj2" fmla="val 25000"/>
              <a:gd name="adj3" fmla="val 25000"/>
              <a:gd name="adj4" fmla="val 64977"/>
            </a:avLst>
          </a:prstGeom>
        </p:spPr>
        <p:style>
          <a:lnRef idx="1">
            <a:schemeClr val="accent6"/>
          </a:lnRef>
          <a:fillRef idx="2">
            <a:schemeClr val="accent6"/>
          </a:fillRef>
          <a:effectRef idx="1">
            <a:schemeClr val="accent6"/>
          </a:effectRef>
          <a:fontRef idx="minor">
            <a:schemeClr val="dk1"/>
          </a:fontRef>
        </p:style>
        <p:txBody>
          <a:bodyPr anchor="ctr" anchorCtr="0">
            <a:normAutofit fontScale="90000"/>
          </a:bodyPr>
          <a:lstStyle/>
          <a:p>
            <a:r>
              <a:rPr lang="en-US" sz="12139" dirty="0">
                <a:latin typeface="Algerian" panose="04020705040A02060702" pitchFamily="82" charset="0"/>
              </a:rPr>
              <a:t>One Question??</a:t>
            </a:r>
          </a:p>
        </p:txBody>
      </p:sp>
      <p:sp>
        <p:nvSpPr>
          <p:cNvPr id="3" name="Subtitle 2"/>
          <p:cNvSpPr>
            <a:spLocks noGrp="1"/>
          </p:cNvSpPr>
          <p:nvPr>
            <p:ph type="subTitle" idx="1"/>
          </p:nvPr>
        </p:nvSpPr>
        <p:spPr>
          <a:xfrm>
            <a:off x="309715" y="3716594"/>
            <a:ext cx="13081819" cy="2554105"/>
          </a:xfrm>
        </p:spPr>
        <p:style>
          <a:lnRef idx="1">
            <a:schemeClr val="accent2"/>
          </a:lnRef>
          <a:fillRef idx="2">
            <a:schemeClr val="accent2"/>
          </a:fillRef>
          <a:effectRef idx="1">
            <a:schemeClr val="accent2"/>
          </a:effectRef>
          <a:fontRef idx="minor">
            <a:schemeClr val="dk1"/>
          </a:fontRef>
        </p:style>
        <p:txBody>
          <a:bodyPr>
            <a:normAutofit/>
          </a:bodyPr>
          <a:lstStyle/>
          <a:p>
            <a:r>
              <a:rPr lang="en-US" sz="7448" dirty="0"/>
              <a:t>What is the largest English Word right now??</a:t>
            </a:r>
          </a:p>
        </p:txBody>
      </p:sp>
      <p:sp>
        <p:nvSpPr>
          <p:cNvPr id="7" name="Date Placeholder 6">
            <a:extLst>
              <a:ext uri="{FF2B5EF4-FFF2-40B4-BE49-F238E27FC236}">
                <a16:creationId xmlns:a16="http://schemas.microsoft.com/office/drawing/2014/main" id="{47A74BA6-0D79-469B-BDFB-1FE8056F7CB1}"/>
              </a:ext>
            </a:extLst>
          </p:cNvPr>
          <p:cNvSpPr>
            <a:spLocks noGrp="1"/>
          </p:cNvSpPr>
          <p:nvPr>
            <p:ph type="dt" sz="half" idx="10"/>
          </p:nvPr>
        </p:nvSpPr>
        <p:spPr/>
        <p:txBody>
          <a:bodyPr/>
          <a:lstStyle/>
          <a:p>
            <a:fld id="{90CF6922-1E3A-4057-98E9-AF271102DC16}" type="datetime9">
              <a:rPr lang="en-US" smtClean="0"/>
              <a:t>04-Jun-20 20:57:33</a:t>
            </a:fld>
            <a:endParaRPr lang="en-US"/>
          </a:p>
        </p:txBody>
      </p:sp>
      <p:sp>
        <p:nvSpPr>
          <p:cNvPr id="8" name="Footer Placeholder 7">
            <a:extLst>
              <a:ext uri="{FF2B5EF4-FFF2-40B4-BE49-F238E27FC236}">
                <a16:creationId xmlns:a16="http://schemas.microsoft.com/office/drawing/2014/main" id="{954CD169-AE01-410A-9E04-1EFA97304222}"/>
              </a:ext>
            </a:extLst>
          </p:cNvPr>
          <p:cNvSpPr>
            <a:spLocks noGrp="1"/>
          </p:cNvSpPr>
          <p:nvPr>
            <p:ph type="ftr" sz="quarter" idx="11"/>
          </p:nvPr>
        </p:nvSpPr>
        <p:spPr/>
        <p:txBody>
          <a:bodyPr/>
          <a:lstStyle/>
          <a:p>
            <a:r>
              <a:rPr lang="en-US"/>
              <a:t>Math Sir     Cell No +0881712898040</a:t>
            </a:r>
          </a:p>
        </p:txBody>
      </p:sp>
      <p:sp>
        <p:nvSpPr>
          <p:cNvPr id="9" name="Slide Number Placeholder 8">
            <a:extLst>
              <a:ext uri="{FF2B5EF4-FFF2-40B4-BE49-F238E27FC236}">
                <a16:creationId xmlns:a16="http://schemas.microsoft.com/office/drawing/2014/main" id="{C9599ED2-3C17-4984-A356-101642EAC7A6}"/>
              </a:ext>
            </a:extLst>
          </p:cNvPr>
          <p:cNvSpPr>
            <a:spLocks noGrp="1"/>
          </p:cNvSpPr>
          <p:nvPr>
            <p:ph type="sldNum" sz="quarter" idx="12"/>
          </p:nvPr>
        </p:nvSpPr>
        <p:spPr/>
        <p:txBody>
          <a:bodyPr/>
          <a:lstStyle/>
          <a:p>
            <a:fld id="{6E1B279D-798C-455D-99F2-F43337AAF2A1}" type="slidenum">
              <a:rPr lang="en-US" smtClean="0"/>
              <a:t>2</a:t>
            </a:fld>
            <a:endParaRPr lang="en-US"/>
          </a:p>
        </p:txBody>
      </p:sp>
    </p:spTree>
    <p:extLst>
      <p:ext uri="{BB962C8B-B14F-4D97-AF65-F5344CB8AC3E}">
        <p14:creationId xmlns:p14="http://schemas.microsoft.com/office/powerpoint/2010/main" val="354693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duotone>
              <a:prstClr val="black"/>
              <a:schemeClr val="accent4">
                <a:tint val="45000"/>
                <a:satMod val="400000"/>
              </a:schemeClr>
            </a:duotone>
          </a:blip>
          <a:stretch>
            <a:fillRect/>
          </a:stretch>
        </p:blipFill>
        <p:spPr>
          <a:xfrm>
            <a:off x="686927" y="-10055"/>
            <a:ext cx="10521847" cy="1208609"/>
          </a:xfrm>
          <a:prstGeom prst="rect">
            <a:avLst/>
          </a:prstGeom>
        </p:spPr>
      </p:pic>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686928" y="2571986"/>
                <a:ext cx="12026838" cy="3751114"/>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US" sz="4414" dirty="0"/>
                  <a:t>সমাধানঃ </a:t>
                </a:r>
                <a:r>
                  <a:rPr lang="en-US" sz="4414" dirty="0" err="1"/>
                  <a:t>দেওয়া</a:t>
                </a:r>
                <a:r>
                  <a:rPr lang="en-US" sz="4414" dirty="0"/>
                  <a:t> </a:t>
                </a:r>
                <a:r>
                  <a:rPr lang="en-US" sz="4414" dirty="0" err="1"/>
                  <a:t>আছে</a:t>
                </a:r>
                <a:r>
                  <a:rPr lang="en-US" sz="4414" dirty="0"/>
                  <a:t>,   	2x+y=3</a:t>
                </a:r>
              </a:p>
              <a:p>
                <a:pPr algn="l"/>
                <a:r>
                  <a:rPr lang="en-US" sz="4414" dirty="0"/>
                  <a:t>						</a:t>
                </a:r>
                <a14:m>
                  <m:oMath xmlns:m="http://schemas.openxmlformats.org/officeDocument/2006/math">
                    <m:r>
                      <a:rPr lang="en-US" sz="4414" i="1" dirty="0">
                        <a:latin typeface="Cambria Math" panose="02040503050406030204" pitchFamily="18" charset="0"/>
                      </a:rPr>
                      <m:t>4</m:t>
                    </m:r>
                    <m:r>
                      <a:rPr lang="en-US" sz="4414" i="1" dirty="0">
                        <a:latin typeface="Cambria Math" panose="02040503050406030204" pitchFamily="18" charset="0"/>
                      </a:rPr>
                      <m:t>𝑥</m:t>
                    </m:r>
                    <m:r>
                      <a:rPr lang="en-US" sz="4414" i="1" dirty="0">
                        <a:latin typeface="Cambria Math" panose="02040503050406030204" pitchFamily="18" charset="0"/>
                      </a:rPr>
                      <m:t>+</m:t>
                    </m:r>
                    <m:r>
                      <a:rPr lang="en-US" sz="4414" i="1" dirty="0">
                        <a:latin typeface="Cambria Math" panose="02040503050406030204" pitchFamily="18" charset="0"/>
                      </a:rPr>
                      <m:t>2</m:t>
                    </m:r>
                    <m:r>
                      <a:rPr lang="en-US" sz="4414" i="1" dirty="0">
                        <a:latin typeface="Cambria Math" panose="02040503050406030204" pitchFamily="18" charset="0"/>
                      </a:rPr>
                      <m:t>𝑦</m:t>
                    </m:r>
                    <m:r>
                      <a:rPr lang="en-US" sz="4414" i="1" dirty="0">
                        <a:latin typeface="Cambria Math" panose="02040503050406030204" pitchFamily="18" charset="0"/>
                      </a:rPr>
                      <m:t>=</m:t>
                    </m:r>
                    <m:r>
                      <a:rPr lang="en-US" sz="4414" i="1" dirty="0">
                        <a:latin typeface="Cambria Math" panose="02040503050406030204" pitchFamily="18" charset="0"/>
                      </a:rPr>
                      <m:t>6</m:t>
                    </m:r>
                  </m:oMath>
                </a14:m>
                <a:endParaRPr lang="en-US" sz="4414" dirty="0"/>
              </a:p>
              <a:p>
                <a:pPr algn="l"/>
                <a:r>
                  <a:rPr lang="en-US" sz="4414" dirty="0" err="1"/>
                  <a:t>এখানে</a:t>
                </a:r>
                <a:r>
                  <a:rPr lang="en-US" sz="4414" dirty="0"/>
                  <a:t>,  	</a:t>
                </a:r>
                <a14:m>
                  <m:oMath xmlns:m="http://schemas.openxmlformats.org/officeDocument/2006/math">
                    <m:r>
                      <m:rPr>
                        <m:sty m:val="p"/>
                      </m:rPr>
                      <a:rPr lang="en-US" sz="4414">
                        <a:latin typeface="Cambria Math" panose="02040503050406030204" pitchFamily="18" charset="0"/>
                      </a:rPr>
                      <m:t>a</m:t>
                    </m:r>
                    <m:r>
                      <a:rPr lang="en-US" sz="4414" baseline="-25000">
                        <a:latin typeface="Cambria Math" panose="02040503050406030204" pitchFamily="18" charset="0"/>
                      </a:rPr>
                      <m:t>1</m:t>
                    </m:r>
                    <m:r>
                      <a:rPr lang="en-US" sz="4414">
                        <a:latin typeface="Cambria Math" panose="02040503050406030204" pitchFamily="18" charset="0"/>
                      </a:rPr>
                      <m:t>=</m:t>
                    </m:r>
                    <m:r>
                      <a:rPr lang="en-US" sz="4414">
                        <a:latin typeface="Cambria Math" panose="02040503050406030204" pitchFamily="18" charset="0"/>
                      </a:rPr>
                      <m:t>2</m:t>
                    </m:r>
                    <m:r>
                      <a:rPr lang="en-US" sz="4414">
                        <a:latin typeface="Cambria Math" panose="02040503050406030204" pitchFamily="18" charset="0"/>
                      </a:rPr>
                      <m:t>     </m:t>
                    </m:r>
                    <m:r>
                      <m:rPr>
                        <m:sty m:val="p"/>
                      </m:rPr>
                      <a:rPr lang="en-US" sz="4414">
                        <a:latin typeface="Cambria Math" panose="02040503050406030204" pitchFamily="18" charset="0"/>
                      </a:rPr>
                      <m:t>b</m:t>
                    </m:r>
                    <m:r>
                      <a:rPr lang="en-US" sz="4414" baseline="-25000">
                        <a:latin typeface="Cambria Math" panose="02040503050406030204" pitchFamily="18" charset="0"/>
                      </a:rPr>
                      <m:t>1</m:t>
                    </m:r>
                    <m:r>
                      <a:rPr lang="en-US" sz="4414">
                        <a:latin typeface="Cambria Math" panose="02040503050406030204" pitchFamily="18" charset="0"/>
                      </a:rPr>
                      <m:t>=</m:t>
                    </m:r>
                    <m:r>
                      <a:rPr lang="en-US" sz="4414">
                        <a:latin typeface="Cambria Math" panose="02040503050406030204" pitchFamily="18" charset="0"/>
                      </a:rPr>
                      <m:t>1</m:t>
                    </m:r>
                    <m:r>
                      <a:rPr lang="en-US" sz="4414">
                        <a:latin typeface="Cambria Math" panose="02040503050406030204" pitchFamily="18" charset="0"/>
                      </a:rPr>
                      <m:t>      </m:t>
                    </m:r>
                    <m:r>
                      <m:rPr>
                        <m:sty m:val="p"/>
                      </m:rPr>
                      <a:rPr lang="en-US" sz="4414">
                        <a:latin typeface="Cambria Math" panose="02040503050406030204" pitchFamily="18" charset="0"/>
                      </a:rPr>
                      <m:t>c</m:t>
                    </m:r>
                    <m:r>
                      <a:rPr lang="en-US" sz="4414" baseline="-25000">
                        <a:latin typeface="Cambria Math" panose="02040503050406030204" pitchFamily="18" charset="0"/>
                      </a:rPr>
                      <m:t>1</m:t>
                    </m:r>
                    <m:r>
                      <a:rPr lang="en-US" sz="4414">
                        <a:latin typeface="Cambria Math" panose="02040503050406030204" pitchFamily="18" charset="0"/>
                      </a:rPr>
                      <m:t>=</m:t>
                    </m:r>
                    <m:r>
                      <a:rPr lang="en-US" sz="4414">
                        <a:latin typeface="Cambria Math" panose="02040503050406030204" pitchFamily="18" charset="0"/>
                      </a:rPr>
                      <m:t>3</m:t>
                    </m:r>
                  </m:oMath>
                </a14:m>
                <a:endParaRPr lang="en-US" sz="4414" dirty="0"/>
              </a:p>
              <a:p>
                <a:pPr algn="l"/>
                <a:r>
                  <a:rPr lang="en-US" sz="4414" dirty="0"/>
                  <a:t>			</a:t>
                </a:r>
                <a14:m>
                  <m:oMath xmlns:m="http://schemas.openxmlformats.org/officeDocument/2006/math">
                    <m:r>
                      <m:rPr>
                        <m:sty m:val="p"/>
                      </m:rPr>
                      <a:rPr lang="en-US" sz="4414">
                        <a:latin typeface="Cambria Math" panose="02040503050406030204" pitchFamily="18" charset="0"/>
                      </a:rPr>
                      <m:t>a</m:t>
                    </m:r>
                    <m:r>
                      <a:rPr lang="en-US" sz="4414" baseline="-25000">
                        <a:latin typeface="Cambria Math" panose="02040503050406030204" pitchFamily="18" charset="0"/>
                      </a:rPr>
                      <m:t>2</m:t>
                    </m:r>
                    <m:r>
                      <a:rPr lang="en-US" sz="4414">
                        <a:latin typeface="Cambria Math" panose="02040503050406030204" pitchFamily="18" charset="0"/>
                      </a:rPr>
                      <m:t>=</m:t>
                    </m:r>
                    <m:r>
                      <a:rPr lang="en-US" sz="4414">
                        <a:latin typeface="Cambria Math" panose="02040503050406030204" pitchFamily="18" charset="0"/>
                      </a:rPr>
                      <m:t>4</m:t>
                    </m:r>
                    <m:r>
                      <a:rPr lang="en-US" sz="4414">
                        <a:latin typeface="Cambria Math" panose="02040503050406030204" pitchFamily="18" charset="0"/>
                      </a:rPr>
                      <m:t>     </m:t>
                    </m:r>
                    <m:r>
                      <m:rPr>
                        <m:sty m:val="p"/>
                      </m:rPr>
                      <a:rPr lang="en-US" sz="4414">
                        <a:latin typeface="Cambria Math" panose="02040503050406030204" pitchFamily="18" charset="0"/>
                      </a:rPr>
                      <m:t>b</m:t>
                    </m:r>
                    <m:r>
                      <a:rPr lang="en-US" sz="4414" baseline="-25000">
                        <a:latin typeface="Cambria Math" panose="02040503050406030204" pitchFamily="18" charset="0"/>
                      </a:rPr>
                      <m:t>2</m:t>
                    </m:r>
                    <m:r>
                      <a:rPr lang="en-US" sz="4414">
                        <a:latin typeface="Cambria Math" panose="02040503050406030204" pitchFamily="18" charset="0"/>
                      </a:rPr>
                      <m:t>=</m:t>
                    </m:r>
                    <m:r>
                      <a:rPr lang="en-US" sz="4414">
                        <a:latin typeface="Cambria Math" panose="02040503050406030204" pitchFamily="18" charset="0"/>
                      </a:rPr>
                      <m:t>2</m:t>
                    </m:r>
                    <m:r>
                      <a:rPr lang="en-US" sz="4414">
                        <a:latin typeface="Cambria Math" panose="02040503050406030204" pitchFamily="18" charset="0"/>
                      </a:rPr>
                      <m:t>      </m:t>
                    </m:r>
                    <m:r>
                      <m:rPr>
                        <m:sty m:val="p"/>
                      </m:rPr>
                      <a:rPr lang="en-US" sz="4414">
                        <a:latin typeface="Cambria Math" panose="02040503050406030204" pitchFamily="18" charset="0"/>
                      </a:rPr>
                      <m:t>c</m:t>
                    </m:r>
                    <m:r>
                      <a:rPr lang="en-US" sz="4414" baseline="-25000">
                        <a:latin typeface="Cambria Math" panose="02040503050406030204" pitchFamily="18" charset="0"/>
                      </a:rPr>
                      <m:t>2</m:t>
                    </m:r>
                    <m:r>
                      <a:rPr lang="en-US" sz="4414">
                        <a:latin typeface="Cambria Math" panose="02040503050406030204" pitchFamily="18" charset="0"/>
                      </a:rPr>
                      <m:t>=</m:t>
                    </m:r>
                    <m:r>
                      <a:rPr lang="en-US" sz="4414">
                        <a:latin typeface="Cambria Math" panose="02040503050406030204" pitchFamily="18" charset="0"/>
                      </a:rPr>
                      <m:t>6</m:t>
                    </m:r>
                  </m:oMath>
                </a14:m>
                <a:endParaRPr lang="en-US" sz="4414" dirty="0"/>
              </a:p>
              <a:p>
                <a:pPr algn="l"/>
                <a:endParaRPr lang="en-US" sz="4414" dirty="0"/>
              </a:p>
              <a:p>
                <a:pPr algn="l"/>
                <a:endParaRPr lang="en-US" sz="4414" dirty="0"/>
              </a:p>
              <a:p>
                <a:pPr algn="l"/>
                <a:endParaRPr lang="en-US" sz="4414"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686928" y="2571986"/>
                <a:ext cx="12026838" cy="3751114"/>
              </a:xfrm>
              <a:blipFill>
                <a:blip r:embed="rId3"/>
                <a:stretch>
                  <a:fillRect l="-2077" t="-5519"/>
                </a:stretch>
              </a:blipFill>
            </p:spPr>
            <p:txBody>
              <a:bodyPr/>
              <a:lstStyle/>
              <a:p>
                <a:r>
                  <a:rPr lang="en-US">
                    <a:noFill/>
                  </a:rPr>
                  <a:t> </a:t>
                </a:r>
              </a:p>
            </p:txBody>
          </p:sp>
        </mc:Fallback>
      </mc:AlternateContent>
      <p:sp>
        <p:nvSpPr>
          <p:cNvPr id="2" name="Date Placeholder 1">
            <a:extLst>
              <a:ext uri="{FF2B5EF4-FFF2-40B4-BE49-F238E27FC236}">
                <a16:creationId xmlns:a16="http://schemas.microsoft.com/office/drawing/2014/main" id="{B4AF736F-07A8-4575-BAF1-1CEF5294B2C4}"/>
              </a:ext>
            </a:extLst>
          </p:cNvPr>
          <p:cNvSpPr>
            <a:spLocks noGrp="1"/>
          </p:cNvSpPr>
          <p:nvPr>
            <p:ph type="dt" sz="half" idx="10"/>
          </p:nvPr>
        </p:nvSpPr>
        <p:spPr/>
        <p:txBody>
          <a:bodyPr/>
          <a:lstStyle/>
          <a:p>
            <a:fld id="{5C61A9F0-AD8D-4301-8985-1BEF89C9E109}" type="datetime9">
              <a:rPr lang="en-US" smtClean="0"/>
              <a:t>04-Jun-20 20:57:33</a:t>
            </a:fld>
            <a:endParaRPr lang="en-US"/>
          </a:p>
        </p:txBody>
      </p:sp>
      <p:sp>
        <p:nvSpPr>
          <p:cNvPr id="7" name="Footer Placeholder 6">
            <a:extLst>
              <a:ext uri="{FF2B5EF4-FFF2-40B4-BE49-F238E27FC236}">
                <a16:creationId xmlns:a16="http://schemas.microsoft.com/office/drawing/2014/main" id="{3170D1BB-9F96-4CA0-93ED-ECA46A45CEE7}"/>
              </a:ext>
            </a:extLst>
          </p:cNvPr>
          <p:cNvSpPr>
            <a:spLocks noGrp="1"/>
          </p:cNvSpPr>
          <p:nvPr>
            <p:ph type="ftr" sz="quarter" idx="11"/>
          </p:nvPr>
        </p:nvSpPr>
        <p:spPr/>
        <p:txBody>
          <a:bodyPr/>
          <a:lstStyle/>
          <a:p>
            <a:r>
              <a:rPr lang="en-US"/>
              <a:t>Math Sir     Cell No +0881712898040</a:t>
            </a:r>
          </a:p>
        </p:txBody>
      </p:sp>
      <p:sp>
        <p:nvSpPr>
          <p:cNvPr id="10" name="Slide Number Placeholder 9">
            <a:extLst>
              <a:ext uri="{FF2B5EF4-FFF2-40B4-BE49-F238E27FC236}">
                <a16:creationId xmlns:a16="http://schemas.microsoft.com/office/drawing/2014/main" id="{40EF1E1C-A476-4355-9AAA-89BB85562C94}"/>
              </a:ext>
            </a:extLst>
          </p:cNvPr>
          <p:cNvSpPr>
            <a:spLocks noGrp="1"/>
          </p:cNvSpPr>
          <p:nvPr>
            <p:ph type="sldNum" sz="quarter" idx="12"/>
          </p:nvPr>
        </p:nvSpPr>
        <p:spPr/>
        <p:txBody>
          <a:bodyPr/>
          <a:lstStyle/>
          <a:p>
            <a:fld id="{6E1B279D-798C-455D-99F2-F43337AAF2A1}" type="slidenum">
              <a:rPr lang="en-US" smtClean="0"/>
              <a:t>20</a:t>
            </a:fld>
            <a:endParaRPr lang="en-US"/>
          </a:p>
        </p:txBody>
      </p:sp>
      <mc:AlternateContent xmlns:mc="http://schemas.openxmlformats.org/markup-compatibility/2006" xmlns:a14="http://schemas.microsoft.com/office/drawing/2010/main">
        <mc:Choice Requires="a14">
          <p:sp>
            <p:nvSpPr>
              <p:cNvPr id="9" name="Subtitle 2">
                <a:extLst>
                  <a:ext uri="{FF2B5EF4-FFF2-40B4-BE49-F238E27FC236}">
                    <a16:creationId xmlns:a16="http://schemas.microsoft.com/office/drawing/2014/main" id="{081BA3B2-8256-4E02-852C-85F3BD0AB36E}"/>
                  </a:ext>
                </a:extLst>
              </p:cNvPr>
              <p:cNvSpPr txBox="1">
                <a:spLocks/>
              </p:cNvSpPr>
              <p:nvPr/>
            </p:nvSpPr>
            <p:spPr>
              <a:xfrm>
                <a:off x="686925" y="1329852"/>
                <a:ext cx="5018830" cy="1152244"/>
              </a:xfrm>
              <a:prstGeom prst="rect">
                <a:avLst/>
              </a:prstGeom>
            </p:spPr>
            <p:style>
              <a:lnRef idx="1">
                <a:schemeClr val="accent4"/>
              </a:lnRef>
              <a:fillRef idx="2">
                <a:schemeClr val="accent4"/>
              </a:fillRef>
              <a:effectRef idx="1">
                <a:schemeClr val="accent4"/>
              </a:effectRef>
              <a:fontRef idx="minor">
                <a:schemeClr val="dk1"/>
              </a:fontRef>
            </p:style>
            <p:txBody>
              <a:bodyPr vert="horz" lIns="126124" tIns="63062" rIns="126124" bIns="63062"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dk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dk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dk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dk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dk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dk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dk1"/>
                    </a:solidFill>
                    <a:latin typeface="+mn-lt"/>
                    <a:ea typeface="+mn-ea"/>
                    <a:cs typeface="+mn-cs"/>
                  </a:defRPr>
                </a:lvl9pPr>
              </a:lstStyle>
              <a:p>
                <a:pPr algn="l"/>
                <a:r>
                  <a:rPr lang="en-US" sz="3310" dirty="0"/>
                  <a:t>2.	</a:t>
                </a:r>
                <a14:m>
                  <m:oMath xmlns:m="http://schemas.openxmlformats.org/officeDocument/2006/math">
                    <m:r>
                      <a:rPr lang="en-US" sz="3310" i="1" dirty="0">
                        <a:latin typeface="Cambria Math" panose="02040503050406030204" pitchFamily="18" charset="0"/>
                      </a:rPr>
                      <m:t>2</m:t>
                    </m:r>
                    <m:r>
                      <a:rPr lang="en-US" sz="3310" i="1" dirty="0">
                        <a:latin typeface="Cambria Math" panose="02040503050406030204" pitchFamily="18" charset="0"/>
                      </a:rPr>
                      <m:t>𝑥</m:t>
                    </m:r>
                    <m:r>
                      <a:rPr lang="en-US" sz="3310" i="1" dirty="0">
                        <a:latin typeface="Cambria Math" panose="02040503050406030204" pitchFamily="18" charset="0"/>
                      </a:rPr>
                      <m:t>+</m:t>
                    </m:r>
                    <m:r>
                      <a:rPr lang="en-US" sz="3310" i="1" dirty="0">
                        <a:latin typeface="Cambria Math" panose="02040503050406030204" pitchFamily="18" charset="0"/>
                      </a:rPr>
                      <m:t>𝑦</m:t>
                    </m:r>
                    <m:r>
                      <a:rPr lang="en-US" sz="3310" i="1" dirty="0">
                        <a:latin typeface="Cambria Math" panose="02040503050406030204" pitchFamily="18" charset="0"/>
                      </a:rPr>
                      <m:t>=</m:t>
                    </m:r>
                    <m:r>
                      <a:rPr lang="en-US" sz="3310" i="1" dirty="0">
                        <a:latin typeface="Cambria Math" panose="02040503050406030204" pitchFamily="18" charset="0"/>
                      </a:rPr>
                      <m:t>3</m:t>
                    </m:r>
                  </m:oMath>
                </a14:m>
                <a:endParaRPr lang="en-US" sz="3310" dirty="0"/>
              </a:p>
              <a:p>
                <a:pPr algn="l"/>
                <a:r>
                  <a:rPr lang="en-US" sz="3310" dirty="0"/>
                  <a:t>	</a:t>
                </a:r>
                <a14:m>
                  <m:oMath xmlns:m="http://schemas.openxmlformats.org/officeDocument/2006/math">
                    <m:r>
                      <a:rPr lang="en-US" sz="3310" i="1" dirty="0">
                        <a:latin typeface="Cambria Math" panose="02040503050406030204" pitchFamily="18" charset="0"/>
                      </a:rPr>
                      <m:t>4</m:t>
                    </m:r>
                    <m:r>
                      <a:rPr lang="en-US" sz="3310" i="1" dirty="0">
                        <a:latin typeface="Cambria Math" panose="02040503050406030204" pitchFamily="18" charset="0"/>
                      </a:rPr>
                      <m:t>𝑥</m:t>
                    </m:r>
                    <m:r>
                      <a:rPr lang="en-US" sz="3310" i="1" dirty="0">
                        <a:latin typeface="Cambria Math" panose="02040503050406030204" pitchFamily="18" charset="0"/>
                      </a:rPr>
                      <m:t>+</m:t>
                    </m:r>
                    <m:r>
                      <a:rPr lang="en-US" sz="3310" i="1" dirty="0">
                        <a:latin typeface="Cambria Math" panose="02040503050406030204" pitchFamily="18" charset="0"/>
                      </a:rPr>
                      <m:t>2</m:t>
                    </m:r>
                    <m:r>
                      <a:rPr lang="en-US" sz="3310" i="1" dirty="0">
                        <a:latin typeface="Cambria Math" panose="02040503050406030204" pitchFamily="18" charset="0"/>
                      </a:rPr>
                      <m:t>𝑦</m:t>
                    </m:r>
                    <m:r>
                      <a:rPr lang="en-US" sz="3310" i="1" dirty="0">
                        <a:latin typeface="Cambria Math" panose="02040503050406030204" pitchFamily="18" charset="0"/>
                      </a:rPr>
                      <m:t>=</m:t>
                    </m:r>
                    <m:r>
                      <a:rPr lang="en-US" sz="3310" i="1" dirty="0">
                        <a:latin typeface="Cambria Math" panose="02040503050406030204" pitchFamily="18" charset="0"/>
                      </a:rPr>
                      <m:t>6</m:t>
                    </m:r>
                  </m:oMath>
                </a14:m>
                <a:endParaRPr lang="en-US" sz="3310" dirty="0"/>
              </a:p>
              <a:p>
                <a:pPr algn="l"/>
                <a:endParaRPr lang="en-US" sz="3310" dirty="0"/>
              </a:p>
            </p:txBody>
          </p:sp>
        </mc:Choice>
        <mc:Fallback xmlns="">
          <p:sp>
            <p:nvSpPr>
              <p:cNvPr id="9" name="Subtitle 2">
                <a:extLst>
                  <a:ext uri="{FF2B5EF4-FFF2-40B4-BE49-F238E27FC236}">
                    <a16:creationId xmlns:a16="http://schemas.microsoft.com/office/drawing/2014/main" id="{081BA3B2-8256-4E02-852C-85F3BD0AB36E}"/>
                  </a:ext>
                </a:extLst>
              </p:cNvPr>
              <p:cNvSpPr txBox="1">
                <a:spLocks noRot="1" noChangeAspect="1" noMove="1" noResize="1" noEditPoints="1" noAdjustHandles="1" noChangeArrowheads="1" noChangeShapeType="1" noTextEdit="1"/>
              </p:cNvSpPr>
              <p:nvPr/>
            </p:nvSpPr>
            <p:spPr>
              <a:xfrm>
                <a:off x="686925" y="1329852"/>
                <a:ext cx="5018830" cy="1152244"/>
              </a:xfrm>
              <a:prstGeom prst="rect">
                <a:avLst/>
              </a:prstGeom>
              <a:blipFill>
                <a:blip r:embed="rId4"/>
                <a:stretch>
                  <a:fillRect l="-2670" t="-10000"/>
                </a:stretch>
              </a:blipFill>
            </p:spPr>
            <p:txBody>
              <a:bodyPr/>
              <a:lstStyle/>
              <a:p>
                <a:r>
                  <a:rPr lang="en-US">
                    <a:noFill/>
                  </a:rPr>
                  <a:t> </a:t>
                </a:r>
              </a:p>
            </p:txBody>
          </p:sp>
        </mc:Fallback>
      </mc:AlternateContent>
    </p:spTree>
    <p:extLst>
      <p:ext uri="{BB962C8B-B14F-4D97-AF65-F5344CB8AC3E}">
        <p14:creationId xmlns:p14="http://schemas.microsoft.com/office/powerpoint/2010/main" val="1801600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191729" y="324464"/>
                <a:ext cx="12623386" cy="6175117"/>
              </a:xfrm>
            </p:spPr>
            <p:style>
              <a:lnRef idx="1">
                <a:schemeClr val="accent2"/>
              </a:lnRef>
              <a:fillRef idx="2">
                <a:schemeClr val="accent2"/>
              </a:fillRef>
              <a:effectRef idx="1">
                <a:schemeClr val="accent2"/>
              </a:effectRef>
              <a:fontRef idx="minor">
                <a:schemeClr val="dk1"/>
              </a:fontRef>
            </p:style>
            <p:txBody>
              <a:bodyPr>
                <a:noAutofit/>
              </a:bodyPr>
              <a:lstStyle/>
              <a:p>
                <a:pPr algn="l"/>
                <a:r>
                  <a:rPr lang="en-US" sz="4414" dirty="0"/>
                  <a:t>এখন,        </a:t>
                </a:r>
                <a14:m>
                  <m:oMath xmlns:m="http://schemas.openxmlformats.org/officeDocument/2006/math">
                    <m:f>
                      <m:fPr>
                        <m:ctrlPr>
                          <a:rPr lang="en-US" sz="4414" i="1">
                            <a:latin typeface="Cambria Math" panose="02040503050406030204" pitchFamily="18" charset="0"/>
                          </a:rPr>
                        </m:ctrlPr>
                      </m:fPr>
                      <m:num>
                        <m:r>
                          <m:rPr>
                            <m:sty m:val="p"/>
                          </m:rPr>
                          <a:rPr lang="en-US" sz="4414">
                            <a:latin typeface="Cambria Math" panose="02040503050406030204" pitchFamily="18" charset="0"/>
                          </a:rPr>
                          <m:t>a</m:t>
                        </m:r>
                        <m:r>
                          <a:rPr lang="en-US" sz="4414" baseline="-25000">
                            <a:latin typeface="Cambria Math" panose="02040503050406030204" pitchFamily="18" charset="0"/>
                          </a:rPr>
                          <m:t>1</m:t>
                        </m:r>
                      </m:num>
                      <m:den>
                        <m:r>
                          <m:rPr>
                            <m:sty m:val="p"/>
                          </m:rPr>
                          <a:rPr lang="en-US" sz="4414">
                            <a:latin typeface="Cambria Math" panose="02040503050406030204" pitchFamily="18" charset="0"/>
                          </a:rPr>
                          <m:t>a</m:t>
                        </m:r>
                        <m:r>
                          <a:rPr lang="en-US" sz="4414" baseline="-25000">
                            <a:latin typeface="Cambria Math" panose="02040503050406030204" pitchFamily="18" charset="0"/>
                          </a:rPr>
                          <m:t>2</m:t>
                        </m:r>
                      </m:den>
                    </m:f>
                    <m:r>
                      <a:rPr lang="en-US" sz="4414">
                        <a:latin typeface="Cambria Math" panose="02040503050406030204" pitchFamily="18" charset="0"/>
                      </a:rPr>
                      <m:t>=</m:t>
                    </m:r>
                    <m:f>
                      <m:fPr>
                        <m:ctrlPr>
                          <a:rPr lang="en-US" sz="4414" i="1">
                            <a:latin typeface="Cambria Math" panose="02040503050406030204" pitchFamily="18" charset="0"/>
                          </a:rPr>
                        </m:ctrlPr>
                      </m:fPr>
                      <m:num>
                        <m:r>
                          <a:rPr lang="en-US" sz="4414">
                            <a:latin typeface="Cambria Math" panose="02040503050406030204" pitchFamily="18" charset="0"/>
                          </a:rPr>
                          <m:t>2</m:t>
                        </m:r>
                      </m:num>
                      <m:den>
                        <m:r>
                          <a:rPr lang="en-US" sz="4414">
                            <a:latin typeface="Cambria Math" panose="02040503050406030204" pitchFamily="18" charset="0"/>
                          </a:rPr>
                          <m:t>4</m:t>
                        </m:r>
                      </m:den>
                    </m:f>
                    <m:r>
                      <a:rPr lang="en-US" sz="4414">
                        <a:latin typeface="Cambria Math" panose="02040503050406030204" pitchFamily="18" charset="0"/>
                      </a:rPr>
                      <m:t>=</m:t>
                    </m:r>
                    <m:f>
                      <m:fPr>
                        <m:ctrlPr>
                          <a:rPr lang="en-US" sz="4414" i="1">
                            <a:latin typeface="Cambria Math" panose="02040503050406030204" pitchFamily="18" charset="0"/>
                          </a:rPr>
                        </m:ctrlPr>
                      </m:fPr>
                      <m:num>
                        <m:r>
                          <a:rPr lang="en-US" sz="4414">
                            <a:latin typeface="Cambria Math" panose="02040503050406030204" pitchFamily="18" charset="0"/>
                          </a:rPr>
                          <m:t>1</m:t>
                        </m:r>
                      </m:num>
                      <m:den>
                        <m:r>
                          <a:rPr lang="en-US" sz="4414" i="1">
                            <a:latin typeface="Cambria Math" panose="02040503050406030204" pitchFamily="18" charset="0"/>
                          </a:rPr>
                          <m:t>2</m:t>
                        </m:r>
                      </m:den>
                    </m:f>
                  </m:oMath>
                </a14:m>
                <a:endParaRPr lang="en-US" sz="4414" dirty="0"/>
              </a:p>
              <a:p>
                <a:pPr algn="l"/>
                <a:r>
                  <a:rPr lang="en-US" sz="4414" dirty="0"/>
                  <a:t>		    </a:t>
                </a:r>
                <a14:m>
                  <m:oMath xmlns:m="http://schemas.openxmlformats.org/officeDocument/2006/math">
                    <m:f>
                      <m:fPr>
                        <m:ctrlPr>
                          <a:rPr lang="en-US" sz="4414" i="1">
                            <a:latin typeface="Cambria Math" panose="02040503050406030204" pitchFamily="18" charset="0"/>
                          </a:rPr>
                        </m:ctrlPr>
                      </m:fPr>
                      <m:num>
                        <m:sSub>
                          <m:sSubPr>
                            <m:ctrlPr>
                              <a:rPr lang="en-US" sz="4414" i="1">
                                <a:latin typeface="Cambria Math" panose="02040503050406030204" pitchFamily="18" charset="0"/>
                              </a:rPr>
                            </m:ctrlPr>
                          </m:sSubPr>
                          <m:e>
                            <m:r>
                              <m:rPr>
                                <m:sty m:val="p"/>
                              </m:rPr>
                              <a:rPr lang="en-US" sz="4414">
                                <a:latin typeface="Cambria Math" panose="02040503050406030204" pitchFamily="18" charset="0"/>
                              </a:rPr>
                              <m:t>b</m:t>
                            </m:r>
                          </m:e>
                          <m:sub>
                            <m:r>
                              <a:rPr lang="en-US" sz="4414">
                                <a:latin typeface="Cambria Math" panose="02040503050406030204" pitchFamily="18" charset="0"/>
                              </a:rPr>
                              <m:t>1</m:t>
                            </m:r>
                          </m:sub>
                        </m:sSub>
                      </m:num>
                      <m:den>
                        <m:sSub>
                          <m:sSubPr>
                            <m:ctrlPr>
                              <a:rPr lang="en-US" sz="4414" i="1">
                                <a:latin typeface="Cambria Math" panose="02040503050406030204" pitchFamily="18" charset="0"/>
                              </a:rPr>
                            </m:ctrlPr>
                          </m:sSubPr>
                          <m:e>
                            <m:r>
                              <m:rPr>
                                <m:sty m:val="p"/>
                              </m:rPr>
                              <a:rPr lang="en-US" sz="4414">
                                <a:latin typeface="Cambria Math" panose="02040503050406030204" pitchFamily="18" charset="0"/>
                              </a:rPr>
                              <m:t>b</m:t>
                            </m:r>
                          </m:e>
                          <m:sub>
                            <m:r>
                              <a:rPr lang="en-US" sz="4414">
                                <a:latin typeface="Cambria Math" panose="02040503050406030204" pitchFamily="18" charset="0"/>
                              </a:rPr>
                              <m:t>2</m:t>
                            </m:r>
                          </m:sub>
                        </m:sSub>
                      </m:den>
                    </m:f>
                    <m:r>
                      <a:rPr lang="en-US" sz="4414">
                        <a:latin typeface="Cambria Math" panose="02040503050406030204" pitchFamily="18" charset="0"/>
                      </a:rPr>
                      <m:t>=</m:t>
                    </m:r>
                    <m:f>
                      <m:fPr>
                        <m:ctrlPr>
                          <a:rPr lang="en-US" sz="4414" i="1">
                            <a:latin typeface="Cambria Math" panose="02040503050406030204" pitchFamily="18" charset="0"/>
                          </a:rPr>
                        </m:ctrlPr>
                      </m:fPr>
                      <m:num>
                        <m:r>
                          <a:rPr lang="en-US" sz="4414">
                            <a:latin typeface="Cambria Math" panose="02040503050406030204" pitchFamily="18" charset="0"/>
                          </a:rPr>
                          <m:t>1</m:t>
                        </m:r>
                      </m:num>
                      <m:den>
                        <m:r>
                          <a:rPr lang="en-US" sz="4414">
                            <a:latin typeface="Cambria Math" panose="02040503050406030204" pitchFamily="18" charset="0"/>
                          </a:rPr>
                          <m:t>2</m:t>
                        </m:r>
                      </m:den>
                    </m:f>
                  </m:oMath>
                </a14:m>
                <a:r>
                  <a:rPr lang="en-US" sz="4414" dirty="0">
                    <a:ea typeface="Cambria Math" panose="02040503050406030204" pitchFamily="18" charset="0"/>
                  </a:rPr>
                  <a:t>		</a:t>
                </a:r>
              </a:p>
              <a:p>
                <a:pPr algn="l"/>
                <a:r>
                  <a:rPr lang="en-US" sz="4414" dirty="0">
                    <a:ea typeface="Cambria Math" panose="02040503050406030204" pitchFamily="18" charset="0"/>
                  </a:rPr>
                  <a:t> </a:t>
                </a:r>
                <a:r>
                  <a:rPr lang="en-US" sz="3310" dirty="0" err="1"/>
                  <a:t>এবং</a:t>
                </a:r>
                <a:r>
                  <a:rPr lang="en-US" sz="4414" dirty="0"/>
                  <a:t>            </a:t>
                </a:r>
                <a14:m>
                  <m:oMath xmlns:m="http://schemas.openxmlformats.org/officeDocument/2006/math">
                    <m:f>
                      <m:fPr>
                        <m:ctrlPr>
                          <a:rPr lang="en-US" sz="4414" i="1">
                            <a:latin typeface="Cambria Math" panose="02040503050406030204" pitchFamily="18" charset="0"/>
                          </a:rPr>
                        </m:ctrlPr>
                      </m:fPr>
                      <m:num>
                        <m:sSub>
                          <m:sSubPr>
                            <m:ctrlPr>
                              <a:rPr lang="en-US" sz="4414" i="1">
                                <a:latin typeface="Cambria Math" panose="02040503050406030204" pitchFamily="18" charset="0"/>
                              </a:rPr>
                            </m:ctrlPr>
                          </m:sSubPr>
                          <m:e>
                            <m:r>
                              <m:rPr>
                                <m:sty m:val="p"/>
                              </m:rPr>
                              <a:rPr lang="en-US" sz="4414">
                                <a:latin typeface="Cambria Math" panose="02040503050406030204" pitchFamily="18" charset="0"/>
                              </a:rPr>
                              <m:t>c</m:t>
                            </m:r>
                          </m:e>
                          <m:sub>
                            <m:r>
                              <a:rPr lang="en-US" sz="4414">
                                <a:latin typeface="Cambria Math" panose="02040503050406030204" pitchFamily="18" charset="0"/>
                              </a:rPr>
                              <m:t>1</m:t>
                            </m:r>
                          </m:sub>
                        </m:sSub>
                      </m:num>
                      <m:den>
                        <m:sSub>
                          <m:sSubPr>
                            <m:ctrlPr>
                              <a:rPr lang="en-US" sz="4414" i="1">
                                <a:latin typeface="Cambria Math" panose="02040503050406030204" pitchFamily="18" charset="0"/>
                              </a:rPr>
                            </m:ctrlPr>
                          </m:sSubPr>
                          <m:e>
                            <m:r>
                              <m:rPr>
                                <m:sty m:val="p"/>
                              </m:rPr>
                              <a:rPr lang="en-US" sz="4414">
                                <a:latin typeface="Cambria Math" panose="02040503050406030204" pitchFamily="18" charset="0"/>
                              </a:rPr>
                              <m:t>c</m:t>
                            </m:r>
                          </m:e>
                          <m:sub>
                            <m:r>
                              <a:rPr lang="en-US" sz="4414">
                                <a:latin typeface="Cambria Math" panose="02040503050406030204" pitchFamily="18" charset="0"/>
                              </a:rPr>
                              <m:t>2</m:t>
                            </m:r>
                          </m:sub>
                        </m:sSub>
                      </m:den>
                    </m:f>
                    <m:r>
                      <a:rPr lang="en-US" sz="4414">
                        <a:latin typeface="Cambria Math" panose="02040503050406030204" pitchFamily="18" charset="0"/>
                      </a:rPr>
                      <m:t>=</m:t>
                    </m:r>
                    <m:f>
                      <m:fPr>
                        <m:ctrlPr>
                          <a:rPr lang="en-US" sz="4414" i="1">
                            <a:latin typeface="Cambria Math" panose="02040503050406030204" pitchFamily="18" charset="0"/>
                          </a:rPr>
                        </m:ctrlPr>
                      </m:fPr>
                      <m:num>
                        <m:r>
                          <a:rPr lang="en-US" sz="4414">
                            <a:latin typeface="Cambria Math" panose="02040503050406030204" pitchFamily="18" charset="0"/>
                          </a:rPr>
                          <m:t>3</m:t>
                        </m:r>
                      </m:num>
                      <m:den>
                        <m:r>
                          <a:rPr lang="en-US" sz="4414">
                            <a:latin typeface="Cambria Math" panose="02040503050406030204" pitchFamily="18" charset="0"/>
                          </a:rPr>
                          <m:t>6</m:t>
                        </m:r>
                      </m:den>
                    </m:f>
                    <m:r>
                      <a:rPr lang="en-US" sz="4414" i="1">
                        <a:latin typeface="Cambria Math" panose="02040503050406030204" pitchFamily="18" charset="0"/>
                      </a:rPr>
                      <m:t>=</m:t>
                    </m:r>
                    <m:f>
                      <m:fPr>
                        <m:ctrlPr>
                          <a:rPr lang="en-US" sz="4414" i="1">
                            <a:latin typeface="Cambria Math" panose="02040503050406030204" pitchFamily="18" charset="0"/>
                          </a:rPr>
                        </m:ctrlPr>
                      </m:fPr>
                      <m:num>
                        <m:r>
                          <a:rPr lang="en-US" sz="4414">
                            <a:latin typeface="Cambria Math" panose="02040503050406030204" pitchFamily="18" charset="0"/>
                          </a:rPr>
                          <m:t>1</m:t>
                        </m:r>
                      </m:num>
                      <m:den>
                        <m:r>
                          <a:rPr lang="en-US" sz="4414">
                            <a:latin typeface="Cambria Math" panose="02040503050406030204" pitchFamily="18" charset="0"/>
                          </a:rPr>
                          <m:t>2</m:t>
                        </m:r>
                      </m:den>
                    </m:f>
                  </m:oMath>
                </a14:m>
                <a:r>
                  <a:rPr lang="en-US" sz="4414" dirty="0">
                    <a:ea typeface="Cambria Math" panose="02040503050406030204" pitchFamily="18" charset="0"/>
                  </a:rPr>
                  <a:t> </a:t>
                </a:r>
              </a:p>
              <a:p>
                <a:pPr algn="l"/>
                <a:r>
                  <a:rPr lang="en-US" sz="4414" dirty="0">
                    <a:ea typeface="Cambria Math" panose="02040503050406030204" pitchFamily="18" charset="0"/>
                  </a:rPr>
                  <a:t>    </a:t>
                </a:r>
                <a14:m>
                  <m:oMath xmlns:m="http://schemas.openxmlformats.org/officeDocument/2006/math">
                    <m:r>
                      <a:rPr lang="en-US" sz="4414" i="1">
                        <a:latin typeface="Cambria Math" panose="02040503050406030204" pitchFamily="18" charset="0"/>
                        <a:ea typeface="Cambria Math" panose="02040503050406030204" pitchFamily="18" charset="0"/>
                      </a:rPr>
                      <m:t>∴</m:t>
                    </m:r>
                    <m:r>
                      <a:rPr lang="en-US" sz="4414">
                        <a:latin typeface="Cambria Math" panose="02040503050406030204" pitchFamily="18" charset="0"/>
                        <a:ea typeface="Cambria Math" panose="02040503050406030204" pitchFamily="18" charset="0"/>
                      </a:rPr>
                      <m:t>    </m:t>
                    </m:r>
                    <m:f>
                      <m:fPr>
                        <m:ctrlPr>
                          <a:rPr lang="en-US" sz="4414" i="1">
                            <a:latin typeface="Cambria Math" panose="02040503050406030204" pitchFamily="18" charset="0"/>
                          </a:rPr>
                        </m:ctrlPr>
                      </m:fPr>
                      <m:num>
                        <m:r>
                          <m:rPr>
                            <m:sty m:val="p"/>
                          </m:rPr>
                          <a:rPr lang="en-US" sz="4414">
                            <a:latin typeface="Cambria Math" panose="02040503050406030204" pitchFamily="18" charset="0"/>
                          </a:rPr>
                          <m:t>a</m:t>
                        </m:r>
                        <m:r>
                          <a:rPr lang="en-US" sz="4414" baseline="-25000">
                            <a:latin typeface="Cambria Math" panose="02040503050406030204" pitchFamily="18" charset="0"/>
                          </a:rPr>
                          <m:t>1</m:t>
                        </m:r>
                      </m:num>
                      <m:den>
                        <m:r>
                          <m:rPr>
                            <m:sty m:val="p"/>
                          </m:rPr>
                          <a:rPr lang="en-US" sz="4414">
                            <a:latin typeface="Cambria Math" panose="02040503050406030204" pitchFamily="18" charset="0"/>
                          </a:rPr>
                          <m:t>a</m:t>
                        </m:r>
                        <m:r>
                          <a:rPr lang="en-US" sz="4414" baseline="-25000">
                            <a:latin typeface="Cambria Math" panose="02040503050406030204" pitchFamily="18" charset="0"/>
                          </a:rPr>
                          <m:t>2</m:t>
                        </m:r>
                      </m:den>
                    </m:f>
                    <m:r>
                      <a:rPr lang="en-US" sz="4414">
                        <a:latin typeface="Cambria Math" panose="02040503050406030204" pitchFamily="18" charset="0"/>
                        <a:ea typeface="Cambria Math" panose="02040503050406030204" pitchFamily="18" charset="0"/>
                      </a:rPr>
                      <m:t>=</m:t>
                    </m:r>
                    <m:f>
                      <m:fPr>
                        <m:ctrlPr>
                          <a:rPr lang="en-US" sz="4414" i="1">
                            <a:latin typeface="Cambria Math" panose="02040503050406030204" pitchFamily="18" charset="0"/>
                            <a:ea typeface="Cambria Math" panose="02040503050406030204" pitchFamily="18" charset="0"/>
                          </a:rPr>
                        </m:ctrlPr>
                      </m:fPr>
                      <m:num>
                        <m:sSub>
                          <m:sSubPr>
                            <m:ctrlPr>
                              <a:rPr lang="en-US" sz="4414" i="1">
                                <a:latin typeface="Cambria Math" panose="02040503050406030204" pitchFamily="18" charset="0"/>
                                <a:ea typeface="Cambria Math" panose="02040503050406030204" pitchFamily="18" charset="0"/>
                              </a:rPr>
                            </m:ctrlPr>
                          </m:sSubPr>
                          <m:e>
                            <m:r>
                              <m:rPr>
                                <m:sty m:val="p"/>
                              </m:rPr>
                              <a:rPr lang="en-US" sz="4414">
                                <a:latin typeface="Cambria Math" panose="02040503050406030204" pitchFamily="18" charset="0"/>
                                <a:ea typeface="Cambria Math" panose="02040503050406030204" pitchFamily="18" charset="0"/>
                              </a:rPr>
                              <m:t>b</m:t>
                            </m:r>
                          </m:e>
                          <m:sub>
                            <m:r>
                              <a:rPr lang="en-US" sz="4414">
                                <a:latin typeface="Cambria Math" panose="02040503050406030204" pitchFamily="18" charset="0"/>
                                <a:ea typeface="Cambria Math" panose="02040503050406030204" pitchFamily="18" charset="0"/>
                              </a:rPr>
                              <m:t>1</m:t>
                            </m:r>
                          </m:sub>
                        </m:sSub>
                      </m:num>
                      <m:den>
                        <m:sSub>
                          <m:sSubPr>
                            <m:ctrlPr>
                              <a:rPr lang="en-US" sz="4414" i="1">
                                <a:latin typeface="Cambria Math" panose="02040503050406030204" pitchFamily="18" charset="0"/>
                                <a:ea typeface="Cambria Math" panose="02040503050406030204" pitchFamily="18" charset="0"/>
                              </a:rPr>
                            </m:ctrlPr>
                          </m:sSubPr>
                          <m:e>
                            <m:r>
                              <m:rPr>
                                <m:sty m:val="p"/>
                              </m:rPr>
                              <a:rPr lang="en-US" sz="4414">
                                <a:latin typeface="Cambria Math" panose="02040503050406030204" pitchFamily="18" charset="0"/>
                                <a:ea typeface="Cambria Math" panose="02040503050406030204" pitchFamily="18" charset="0"/>
                              </a:rPr>
                              <m:t>b</m:t>
                            </m:r>
                          </m:e>
                          <m:sub>
                            <m:r>
                              <a:rPr lang="en-US" sz="4414">
                                <a:latin typeface="Cambria Math" panose="02040503050406030204" pitchFamily="18" charset="0"/>
                                <a:ea typeface="Cambria Math" panose="02040503050406030204" pitchFamily="18" charset="0"/>
                              </a:rPr>
                              <m:t>2</m:t>
                            </m:r>
                          </m:sub>
                        </m:sSub>
                      </m:den>
                    </m:f>
                    <m:r>
                      <a:rPr lang="en-US" sz="4414" i="1">
                        <a:latin typeface="Cambria Math" panose="02040503050406030204" pitchFamily="18" charset="0"/>
                        <a:ea typeface="Cambria Math" panose="02040503050406030204" pitchFamily="18" charset="0"/>
                      </a:rPr>
                      <m:t>=</m:t>
                    </m:r>
                    <m:f>
                      <m:fPr>
                        <m:ctrlPr>
                          <a:rPr lang="en-US" sz="4414" i="1">
                            <a:latin typeface="Cambria Math" panose="02040503050406030204" pitchFamily="18" charset="0"/>
                          </a:rPr>
                        </m:ctrlPr>
                      </m:fPr>
                      <m:num>
                        <m:sSub>
                          <m:sSubPr>
                            <m:ctrlPr>
                              <a:rPr lang="en-US" sz="4414" i="1">
                                <a:latin typeface="Cambria Math" panose="02040503050406030204" pitchFamily="18" charset="0"/>
                              </a:rPr>
                            </m:ctrlPr>
                          </m:sSubPr>
                          <m:e>
                            <m:r>
                              <m:rPr>
                                <m:sty m:val="p"/>
                              </m:rPr>
                              <a:rPr lang="en-US" sz="4414">
                                <a:latin typeface="Cambria Math" panose="02040503050406030204" pitchFamily="18" charset="0"/>
                              </a:rPr>
                              <m:t>c</m:t>
                            </m:r>
                          </m:e>
                          <m:sub>
                            <m:r>
                              <a:rPr lang="en-US" sz="4414">
                                <a:latin typeface="Cambria Math" panose="02040503050406030204" pitchFamily="18" charset="0"/>
                              </a:rPr>
                              <m:t>1</m:t>
                            </m:r>
                          </m:sub>
                        </m:sSub>
                      </m:num>
                      <m:den>
                        <m:sSub>
                          <m:sSubPr>
                            <m:ctrlPr>
                              <a:rPr lang="en-US" sz="4414" i="1">
                                <a:latin typeface="Cambria Math" panose="02040503050406030204" pitchFamily="18" charset="0"/>
                              </a:rPr>
                            </m:ctrlPr>
                          </m:sSubPr>
                          <m:e>
                            <m:r>
                              <m:rPr>
                                <m:sty m:val="p"/>
                              </m:rPr>
                              <a:rPr lang="en-US" sz="4414">
                                <a:latin typeface="Cambria Math" panose="02040503050406030204" pitchFamily="18" charset="0"/>
                              </a:rPr>
                              <m:t>c</m:t>
                            </m:r>
                          </m:e>
                          <m:sub>
                            <m:r>
                              <a:rPr lang="en-US" sz="4414">
                                <a:latin typeface="Cambria Math" panose="02040503050406030204" pitchFamily="18" charset="0"/>
                              </a:rPr>
                              <m:t>2</m:t>
                            </m:r>
                          </m:sub>
                        </m:sSub>
                      </m:den>
                    </m:f>
                  </m:oMath>
                </a14:m>
                <a:endParaRPr lang="en-US" sz="4414" dirty="0"/>
              </a:p>
              <a:p>
                <a:pPr algn="l"/>
                <a:r>
                  <a:rPr lang="en-US" sz="4966" dirty="0" err="1"/>
                  <a:t>সুতরাং</a:t>
                </a:r>
                <a:r>
                  <a:rPr lang="en-US" sz="4966" dirty="0"/>
                  <a:t> </a:t>
                </a:r>
                <a:r>
                  <a:rPr lang="en-US" sz="4966" dirty="0" err="1">
                    <a:latin typeface="Nirmala UI" panose="020B0502040204020203" pitchFamily="34" charset="0"/>
                    <a:cs typeface="Nirmala UI" panose="020B0502040204020203" pitchFamily="34" charset="0"/>
                  </a:rPr>
                  <a:t>প্রদত্ত</a:t>
                </a:r>
                <a:r>
                  <a:rPr lang="en-US" sz="4966" dirty="0"/>
                  <a:t> </a:t>
                </a:r>
                <a:r>
                  <a:rPr lang="en-US" sz="4966" dirty="0" err="1"/>
                  <a:t>সমীকরণদ্বয়</a:t>
                </a:r>
                <a:r>
                  <a:rPr lang="en-US" sz="4966" dirty="0"/>
                  <a:t> </a:t>
                </a:r>
                <a:r>
                  <a:rPr lang="en-US" sz="4966" dirty="0" err="1"/>
                  <a:t>সমঞ্জস</a:t>
                </a:r>
                <a:r>
                  <a:rPr lang="en-US" sz="4966" dirty="0"/>
                  <a:t>, </a:t>
                </a:r>
                <a:r>
                  <a:rPr lang="en-US" sz="4966" dirty="0" err="1"/>
                  <a:t>নির্ভরশীল</a:t>
                </a:r>
                <a:r>
                  <a:rPr lang="en-US" sz="4966" dirty="0"/>
                  <a:t> </a:t>
                </a:r>
                <a:r>
                  <a:rPr lang="en-US" sz="4966" dirty="0" err="1"/>
                  <a:t>এবং</a:t>
                </a:r>
                <a:r>
                  <a:rPr lang="en-US" sz="4966" dirty="0"/>
                  <a:t> </a:t>
                </a:r>
                <a:r>
                  <a:rPr lang="en-US" sz="4966" dirty="0" err="1"/>
                  <a:t>অসংখ্যা</a:t>
                </a:r>
                <a:r>
                  <a:rPr lang="en-US" sz="4966" dirty="0"/>
                  <a:t> </a:t>
                </a:r>
                <a:r>
                  <a:rPr lang="en-US" sz="4966" dirty="0" err="1"/>
                  <a:t>সমাধান</a:t>
                </a:r>
                <a:r>
                  <a:rPr lang="en-US" sz="4966" dirty="0"/>
                  <a:t> </a:t>
                </a:r>
                <a:r>
                  <a:rPr lang="en-US" sz="4966" dirty="0" err="1"/>
                  <a:t>আছে</a:t>
                </a:r>
                <a:r>
                  <a:rPr lang="en-US" sz="4966" dirty="0"/>
                  <a:t> ।        </a:t>
                </a:r>
                <a:r>
                  <a:rPr lang="en-US" sz="3862" dirty="0"/>
                  <a:t>(</a:t>
                </a:r>
                <a:r>
                  <a:rPr lang="en-US" sz="3862" dirty="0" err="1"/>
                  <a:t>উত্তর</a:t>
                </a:r>
                <a:r>
                  <a:rPr lang="en-US" sz="3862" dirty="0"/>
                  <a:t>)</a:t>
                </a:r>
              </a:p>
              <a:p>
                <a:pPr algn="l"/>
                <a:endParaRPr lang="en-US" sz="4966" dirty="0"/>
              </a:p>
              <a:p>
                <a:pPr algn="l"/>
                <a:r>
                  <a:rPr lang="en-US" sz="4414" dirty="0"/>
                  <a:t> </a:t>
                </a:r>
              </a:p>
              <a:p>
                <a:pPr algn="l"/>
                <a:endParaRPr lang="en-US" sz="4414" dirty="0"/>
              </a:p>
              <a:p>
                <a:pPr algn="l"/>
                <a:endParaRPr lang="en-US" sz="4414" dirty="0"/>
              </a:p>
              <a:p>
                <a:pPr algn="l"/>
                <a:endParaRPr lang="en-US" sz="4414"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191729" y="324464"/>
                <a:ext cx="12623386" cy="6175117"/>
              </a:xfrm>
              <a:blipFill>
                <a:blip r:embed="rId2"/>
                <a:stretch>
                  <a:fillRect l="-2268" t="-1085"/>
                </a:stretch>
              </a:blipFill>
            </p:spPr>
            <p:txBody>
              <a:bodyPr/>
              <a:lstStyle/>
              <a:p>
                <a:r>
                  <a:rPr lang="en-US">
                    <a:noFill/>
                  </a:rPr>
                  <a:t> </a:t>
                </a:r>
              </a:p>
            </p:txBody>
          </p:sp>
        </mc:Fallback>
      </mc:AlternateContent>
      <p:sp>
        <p:nvSpPr>
          <p:cNvPr id="2" name="Date Placeholder 1">
            <a:extLst>
              <a:ext uri="{FF2B5EF4-FFF2-40B4-BE49-F238E27FC236}">
                <a16:creationId xmlns:a16="http://schemas.microsoft.com/office/drawing/2014/main" id="{CCC444A6-B1A7-4239-B70D-B4576978E81F}"/>
              </a:ext>
            </a:extLst>
          </p:cNvPr>
          <p:cNvSpPr>
            <a:spLocks noGrp="1"/>
          </p:cNvSpPr>
          <p:nvPr>
            <p:ph type="dt" sz="half" idx="10"/>
          </p:nvPr>
        </p:nvSpPr>
        <p:spPr/>
        <p:txBody>
          <a:bodyPr/>
          <a:lstStyle/>
          <a:p>
            <a:fld id="{A84CFC98-FCAF-43A2-89D8-E27E5CD440FC}" type="datetime9">
              <a:rPr lang="en-US" smtClean="0"/>
              <a:t>04-Jun-20 20:57:33</a:t>
            </a:fld>
            <a:endParaRPr lang="en-US"/>
          </a:p>
        </p:txBody>
      </p:sp>
      <p:sp>
        <p:nvSpPr>
          <p:cNvPr id="7" name="Footer Placeholder 6">
            <a:extLst>
              <a:ext uri="{FF2B5EF4-FFF2-40B4-BE49-F238E27FC236}">
                <a16:creationId xmlns:a16="http://schemas.microsoft.com/office/drawing/2014/main" id="{46489BAC-890D-4A9F-B84A-BE31DA7066F0}"/>
              </a:ext>
            </a:extLst>
          </p:cNvPr>
          <p:cNvSpPr>
            <a:spLocks noGrp="1"/>
          </p:cNvSpPr>
          <p:nvPr>
            <p:ph type="ftr" sz="quarter" idx="11"/>
          </p:nvPr>
        </p:nvSpPr>
        <p:spPr/>
        <p:txBody>
          <a:bodyPr/>
          <a:lstStyle/>
          <a:p>
            <a:r>
              <a:rPr lang="en-US"/>
              <a:t>Math Sir     Cell No +0881712898040</a:t>
            </a:r>
          </a:p>
        </p:txBody>
      </p:sp>
      <p:sp>
        <p:nvSpPr>
          <p:cNvPr id="8" name="Slide Number Placeholder 7">
            <a:extLst>
              <a:ext uri="{FF2B5EF4-FFF2-40B4-BE49-F238E27FC236}">
                <a16:creationId xmlns:a16="http://schemas.microsoft.com/office/drawing/2014/main" id="{9C520396-216B-4DDB-AD6B-0C0E81DD4252}"/>
              </a:ext>
            </a:extLst>
          </p:cNvPr>
          <p:cNvSpPr>
            <a:spLocks noGrp="1"/>
          </p:cNvSpPr>
          <p:nvPr>
            <p:ph type="sldNum" sz="quarter" idx="12"/>
          </p:nvPr>
        </p:nvSpPr>
        <p:spPr/>
        <p:txBody>
          <a:bodyPr/>
          <a:lstStyle/>
          <a:p>
            <a:fld id="{6E1B279D-798C-455D-99F2-F43337AAF2A1}" type="slidenum">
              <a:rPr lang="en-US" smtClean="0"/>
              <a:t>21</a:t>
            </a:fld>
            <a:endParaRPr lang="en-US"/>
          </a:p>
        </p:txBody>
      </p:sp>
    </p:spTree>
    <p:extLst>
      <p:ext uri="{BB962C8B-B14F-4D97-AF65-F5344CB8AC3E}">
        <p14:creationId xmlns:p14="http://schemas.microsoft.com/office/powerpoint/2010/main" val="1190055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duotone>
              <a:prstClr val="black"/>
              <a:schemeClr val="accent4">
                <a:tint val="45000"/>
                <a:satMod val="400000"/>
              </a:schemeClr>
            </a:duotone>
          </a:blip>
          <a:stretch>
            <a:fillRect/>
          </a:stretch>
        </p:blipFill>
        <p:spPr>
          <a:xfrm>
            <a:off x="339213" y="124667"/>
            <a:ext cx="10884311" cy="1208609"/>
          </a:xfrm>
          <a:prstGeom prst="rect">
            <a:avLst/>
          </a:prstGeom>
        </p:spPr>
      </p:pic>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235974" y="2696554"/>
                <a:ext cx="12632388" cy="3751114"/>
              </a:xfrm>
              <a:solidFill>
                <a:schemeClr val="accent6"/>
              </a:solidFill>
              <a:ln>
                <a:noFill/>
              </a:ln>
            </p:spPr>
            <p:style>
              <a:lnRef idx="0">
                <a:scrgbClr r="0" g="0" b="0"/>
              </a:lnRef>
              <a:fillRef idx="0">
                <a:scrgbClr r="0" g="0" b="0"/>
              </a:fillRef>
              <a:effectRef idx="0">
                <a:scrgbClr r="0" g="0" b="0"/>
              </a:effectRef>
              <a:fontRef idx="minor">
                <a:schemeClr val="lt1"/>
              </a:fontRef>
            </p:style>
            <p:txBody>
              <a:bodyPr>
                <a:normAutofit/>
              </a:bodyPr>
              <a:lstStyle/>
              <a:p>
                <a:pPr algn="l"/>
                <a:r>
                  <a:rPr lang="en-US" sz="4414" dirty="0"/>
                  <a:t>সমাধানঃ </a:t>
                </a:r>
                <a:r>
                  <a:rPr lang="en-US" sz="4414" dirty="0" err="1"/>
                  <a:t>দেওয়া</a:t>
                </a:r>
                <a:r>
                  <a:rPr lang="en-US" sz="4414" dirty="0"/>
                  <a:t> </a:t>
                </a:r>
                <a:r>
                  <a:rPr lang="en-US" sz="4414" dirty="0" err="1"/>
                  <a:t>আছে</a:t>
                </a:r>
                <a:r>
                  <a:rPr lang="en-US" sz="4414" dirty="0"/>
                  <a:t>,   	</a:t>
                </a:r>
                <a14:m>
                  <m:oMath xmlns:m="http://schemas.openxmlformats.org/officeDocument/2006/math">
                    <m:f>
                      <m:fPr>
                        <m:ctrlPr>
                          <a:rPr lang="en-US" sz="4414" i="1" dirty="0">
                            <a:latin typeface="Cambria Math" panose="02040503050406030204" pitchFamily="18" charset="0"/>
                          </a:rPr>
                        </m:ctrlPr>
                      </m:fPr>
                      <m:num>
                        <m:r>
                          <a:rPr lang="en-US" sz="4414" i="1" dirty="0">
                            <a:latin typeface="Cambria Math" panose="02040503050406030204" pitchFamily="18" charset="0"/>
                          </a:rPr>
                          <m:t>−</m:t>
                        </m:r>
                        <m:r>
                          <a:rPr lang="en-US" sz="4414" i="1" dirty="0">
                            <a:latin typeface="Cambria Math" panose="02040503050406030204" pitchFamily="18" charset="0"/>
                          </a:rPr>
                          <m:t>1</m:t>
                        </m:r>
                      </m:num>
                      <m:den>
                        <m:r>
                          <a:rPr lang="en-US" sz="4414" i="1" dirty="0">
                            <a:latin typeface="Cambria Math" panose="02040503050406030204" pitchFamily="18" charset="0"/>
                          </a:rPr>
                          <m:t>2</m:t>
                        </m:r>
                      </m:den>
                    </m:f>
                    <m:r>
                      <a:rPr lang="en-US" sz="4414" i="1" dirty="0">
                        <a:latin typeface="Cambria Math" panose="02040503050406030204" pitchFamily="18" charset="0"/>
                      </a:rPr>
                      <m:t>𝑥</m:t>
                    </m:r>
                    <m:r>
                      <a:rPr lang="en-US" sz="4414" i="1" dirty="0">
                        <a:latin typeface="Cambria Math" panose="02040503050406030204" pitchFamily="18" charset="0"/>
                      </a:rPr>
                      <m:t>−</m:t>
                    </m:r>
                    <m:r>
                      <a:rPr lang="en-US" sz="4414" i="1" dirty="0">
                        <a:latin typeface="Cambria Math" panose="02040503050406030204" pitchFamily="18" charset="0"/>
                      </a:rPr>
                      <m:t>𝑦</m:t>
                    </m:r>
                    <m:r>
                      <a:rPr lang="en-US" sz="4414" i="1" dirty="0">
                        <a:latin typeface="Cambria Math" panose="02040503050406030204" pitchFamily="18" charset="0"/>
                      </a:rPr>
                      <m:t>=</m:t>
                    </m:r>
                    <m:r>
                      <a:rPr lang="en-US" sz="4414" i="1" dirty="0">
                        <a:latin typeface="Cambria Math" panose="02040503050406030204" pitchFamily="18" charset="0"/>
                      </a:rPr>
                      <m:t>0</m:t>
                    </m:r>
                  </m:oMath>
                </a14:m>
                <a:endParaRPr lang="en-US" sz="4414" dirty="0"/>
              </a:p>
              <a:p>
                <a:pPr algn="l"/>
                <a:r>
                  <a:rPr lang="en-US" sz="4414" dirty="0"/>
                  <a:t>						</a:t>
                </a:r>
                <a14:m>
                  <m:oMath xmlns:m="http://schemas.openxmlformats.org/officeDocument/2006/math">
                    <m:r>
                      <a:rPr lang="en-US" sz="4414" i="1" dirty="0">
                        <a:latin typeface="Cambria Math" panose="02040503050406030204" pitchFamily="18" charset="0"/>
                      </a:rPr>
                      <m:t>𝑥</m:t>
                    </m:r>
                    <m:r>
                      <a:rPr lang="en-US" sz="4414" i="1" dirty="0">
                        <a:latin typeface="Cambria Math" panose="02040503050406030204" pitchFamily="18" charset="0"/>
                      </a:rPr>
                      <m:t>−</m:t>
                    </m:r>
                    <m:r>
                      <a:rPr lang="en-US" sz="4414" i="1" dirty="0">
                        <a:latin typeface="Cambria Math" panose="02040503050406030204" pitchFamily="18" charset="0"/>
                      </a:rPr>
                      <m:t>2</m:t>
                    </m:r>
                    <m:r>
                      <a:rPr lang="en-US" sz="4414" i="1" dirty="0">
                        <a:latin typeface="Cambria Math" panose="02040503050406030204" pitchFamily="18" charset="0"/>
                      </a:rPr>
                      <m:t>𝑦</m:t>
                    </m:r>
                    <m:r>
                      <a:rPr lang="en-US" sz="4414" i="1" dirty="0">
                        <a:latin typeface="Cambria Math" panose="02040503050406030204" pitchFamily="18" charset="0"/>
                      </a:rPr>
                      <m:t>=</m:t>
                    </m:r>
                    <m:r>
                      <a:rPr lang="en-US" sz="4414" i="1" dirty="0">
                        <a:latin typeface="Cambria Math" panose="02040503050406030204" pitchFamily="18" charset="0"/>
                      </a:rPr>
                      <m:t>6</m:t>
                    </m:r>
                  </m:oMath>
                </a14:m>
                <a:endParaRPr lang="en-US" sz="4414" dirty="0"/>
              </a:p>
              <a:p>
                <a:pPr algn="l"/>
                <a:r>
                  <a:rPr lang="en-US" sz="4414" dirty="0" err="1"/>
                  <a:t>এখানে</a:t>
                </a:r>
                <a:r>
                  <a:rPr lang="en-US" sz="4414" dirty="0"/>
                  <a:t>,  	</a:t>
                </a:r>
                <a14:m>
                  <m:oMath xmlns:m="http://schemas.openxmlformats.org/officeDocument/2006/math">
                    <m:r>
                      <m:rPr>
                        <m:sty m:val="p"/>
                      </m:rPr>
                      <a:rPr lang="en-US" sz="4414">
                        <a:latin typeface="Cambria Math" panose="02040503050406030204" pitchFamily="18" charset="0"/>
                      </a:rPr>
                      <m:t>a</m:t>
                    </m:r>
                    <m:r>
                      <a:rPr lang="en-US" sz="4414" baseline="-25000">
                        <a:latin typeface="Cambria Math" panose="02040503050406030204" pitchFamily="18" charset="0"/>
                      </a:rPr>
                      <m:t>1</m:t>
                    </m:r>
                    <m:r>
                      <a:rPr lang="en-US" sz="4414">
                        <a:latin typeface="Cambria Math" panose="02040503050406030204" pitchFamily="18" charset="0"/>
                      </a:rPr>
                      <m:t>=</m:t>
                    </m:r>
                    <m:f>
                      <m:fPr>
                        <m:ctrlPr>
                          <a:rPr lang="en-US" sz="4414" i="1" dirty="0">
                            <a:latin typeface="Cambria Math" panose="02040503050406030204" pitchFamily="18" charset="0"/>
                          </a:rPr>
                        </m:ctrlPr>
                      </m:fPr>
                      <m:num>
                        <m:r>
                          <a:rPr lang="en-US" sz="4414" i="1" dirty="0">
                            <a:latin typeface="Cambria Math" panose="02040503050406030204" pitchFamily="18" charset="0"/>
                          </a:rPr>
                          <m:t>−</m:t>
                        </m:r>
                        <m:r>
                          <a:rPr lang="en-US" sz="4414" i="1" dirty="0">
                            <a:latin typeface="Cambria Math" panose="02040503050406030204" pitchFamily="18" charset="0"/>
                          </a:rPr>
                          <m:t>1</m:t>
                        </m:r>
                      </m:num>
                      <m:den>
                        <m:r>
                          <a:rPr lang="en-US" sz="4414" i="1" dirty="0">
                            <a:latin typeface="Cambria Math" panose="02040503050406030204" pitchFamily="18" charset="0"/>
                          </a:rPr>
                          <m:t>2</m:t>
                        </m:r>
                      </m:den>
                    </m:f>
                    <m:r>
                      <a:rPr lang="en-US" sz="4414" dirty="0">
                        <a:latin typeface="Cambria Math" panose="02040503050406030204" pitchFamily="18" charset="0"/>
                      </a:rPr>
                      <m:t>   </m:t>
                    </m:r>
                    <m:r>
                      <m:rPr>
                        <m:sty m:val="p"/>
                      </m:rPr>
                      <a:rPr lang="en-US" sz="4414">
                        <a:latin typeface="Cambria Math" panose="02040503050406030204" pitchFamily="18" charset="0"/>
                      </a:rPr>
                      <m:t>b</m:t>
                    </m:r>
                    <m:r>
                      <a:rPr lang="en-US" sz="4414" baseline="-25000">
                        <a:latin typeface="Cambria Math" panose="02040503050406030204" pitchFamily="18" charset="0"/>
                      </a:rPr>
                      <m:t>1</m:t>
                    </m:r>
                    <m:r>
                      <a:rPr lang="en-US" sz="4414">
                        <a:latin typeface="Cambria Math" panose="02040503050406030204" pitchFamily="18" charset="0"/>
                      </a:rPr>
                      <m:t>=−</m:t>
                    </m:r>
                    <m:r>
                      <a:rPr lang="en-US" sz="4414">
                        <a:latin typeface="Cambria Math" panose="02040503050406030204" pitchFamily="18" charset="0"/>
                      </a:rPr>
                      <m:t>1</m:t>
                    </m:r>
                    <m:r>
                      <a:rPr lang="en-US" sz="4414">
                        <a:latin typeface="Cambria Math" panose="02040503050406030204" pitchFamily="18" charset="0"/>
                      </a:rPr>
                      <m:t>      </m:t>
                    </m:r>
                    <m:r>
                      <m:rPr>
                        <m:sty m:val="p"/>
                      </m:rPr>
                      <a:rPr lang="en-US" sz="4414">
                        <a:latin typeface="Cambria Math" panose="02040503050406030204" pitchFamily="18" charset="0"/>
                      </a:rPr>
                      <m:t>c</m:t>
                    </m:r>
                    <m:r>
                      <a:rPr lang="en-US" sz="4414" baseline="-25000">
                        <a:latin typeface="Cambria Math" panose="02040503050406030204" pitchFamily="18" charset="0"/>
                      </a:rPr>
                      <m:t>1</m:t>
                    </m:r>
                    <m:r>
                      <a:rPr lang="en-US" sz="4414">
                        <a:latin typeface="Cambria Math" panose="02040503050406030204" pitchFamily="18" charset="0"/>
                      </a:rPr>
                      <m:t>=</m:t>
                    </m:r>
                    <m:r>
                      <a:rPr lang="en-US" sz="4414">
                        <a:latin typeface="Cambria Math" panose="02040503050406030204" pitchFamily="18" charset="0"/>
                      </a:rPr>
                      <m:t>0</m:t>
                    </m:r>
                  </m:oMath>
                </a14:m>
                <a:endParaRPr lang="en-US" sz="4414" dirty="0"/>
              </a:p>
              <a:p>
                <a:pPr algn="l"/>
                <a:r>
                  <a:rPr lang="en-US" sz="4414" dirty="0"/>
                  <a:t>			</a:t>
                </a:r>
                <a14:m>
                  <m:oMath xmlns:m="http://schemas.openxmlformats.org/officeDocument/2006/math">
                    <m:r>
                      <m:rPr>
                        <m:sty m:val="p"/>
                      </m:rPr>
                      <a:rPr lang="en-US" sz="4414">
                        <a:latin typeface="Cambria Math" panose="02040503050406030204" pitchFamily="18" charset="0"/>
                      </a:rPr>
                      <m:t>a</m:t>
                    </m:r>
                    <m:r>
                      <a:rPr lang="en-US" sz="4414" baseline="-25000">
                        <a:latin typeface="Cambria Math" panose="02040503050406030204" pitchFamily="18" charset="0"/>
                      </a:rPr>
                      <m:t>2</m:t>
                    </m:r>
                    <m:r>
                      <a:rPr lang="en-US" sz="4414">
                        <a:latin typeface="Cambria Math" panose="02040503050406030204" pitchFamily="18" charset="0"/>
                      </a:rPr>
                      <m:t>=</m:t>
                    </m:r>
                    <m:r>
                      <a:rPr lang="en-US" sz="4414">
                        <a:latin typeface="Cambria Math" panose="02040503050406030204" pitchFamily="18" charset="0"/>
                      </a:rPr>
                      <m:t>1</m:t>
                    </m:r>
                    <m:r>
                      <a:rPr lang="en-US" sz="4414">
                        <a:latin typeface="Cambria Math" panose="02040503050406030204" pitchFamily="18" charset="0"/>
                      </a:rPr>
                      <m:t>     </m:t>
                    </m:r>
                    <m:r>
                      <m:rPr>
                        <m:sty m:val="p"/>
                      </m:rPr>
                      <a:rPr lang="en-US" sz="4414">
                        <a:latin typeface="Cambria Math" panose="02040503050406030204" pitchFamily="18" charset="0"/>
                      </a:rPr>
                      <m:t>b</m:t>
                    </m:r>
                    <m:r>
                      <a:rPr lang="en-US" sz="4414" baseline="-25000">
                        <a:latin typeface="Cambria Math" panose="02040503050406030204" pitchFamily="18" charset="0"/>
                      </a:rPr>
                      <m:t>2</m:t>
                    </m:r>
                    <m:r>
                      <a:rPr lang="en-US" sz="4414">
                        <a:latin typeface="Cambria Math" panose="02040503050406030204" pitchFamily="18" charset="0"/>
                      </a:rPr>
                      <m:t>=−</m:t>
                    </m:r>
                    <m:r>
                      <a:rPr lang="en-US" sz="4414">
                        <a:latin typeface="Cambria Math" panose="02040503050406030204" pitchFamily="18" charset="0"/>
                      </a:rPr>
                      <m:t>2</m:t>
                    </m:r>
                    <m:r>
                      <a:rPr lang="en-US" sz="4414">
                        <a:latin typeface="Cambria Math" panose="02040503050406030204" pitchFamily="18" charset="0"/>
                      </a:rPr>
                      <m:t>      </m:t>
                    </m:r>
                    <m:r>
                      <m:rPr>
                        <m:sty m:val="p"/>
                      </m:rPr>
                      <a:rPr lang="en-US" sz="4414">
                        <a:latin typeface="Cambria Math" panose="02040503050406030204" pitchFamily="18" charset="0"/>
                      </a:rPr>
                      <m:t>c</m:t>
                    </m:r>
                    <m:r>
                      <a:rPr lang="en-US" sz="4414" baseline="-25000">
                        <a:latin typeface="Cambria Math" panose="02040503050406030204" pitchFamily="18" charset="0"/>
                      </a:rPr>
                      <m:t>2</m:t>
                    </m:r>
                    <m:r>
                      <a:rPr lang="en-US" sz="4414">
                        <a:latin typeface="Cambria Math" panose="02040503050406030204" pitchFamily="18" charset="0"/>
                      </a:rPr>
                      <m:t>=</m:t>
                    </m:r>
                    <m:r>
                      <a:rPr lang="en-US" sz="4414">
                        <a:latin typeface="Cambria Math" panose="02040503050406030204" pitchFamily="18" charset="0"/>
                      </a:rPr>
                      <m:t>6</m:t>
                    </m:r>
                  </m:oMath>
                </a14:m>
                <a:endParaRPr lang="en-US" sz="4414" dirty="0"/>
              </a:p>
              <a:p>
                <a:pPr algn="l"/>
                <a:endParaRPr lang="en-US" sz="4414" dirty="0"/>
              </a:p>
              <a:p>
                <a:pPr algn="l"/>
                <a:endParaRPr lang="en-US" sz="4414" dirty="0"/>
              </a:p>
              <a:p>
                <a:pPr algn="l"/>
                <a:endParaRPr lang="en-US" sz="4414"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235974" y="2696554"/>
                <a:ext cx="12632388" cy="3751114"/>
              </a:xfrm>
              <a:blipFill>
                <a:blip r:embed="rId3"/>
                <a:stretch>
                  <a:fillRect l="-1979" t="-1786"/>
                </a:stretch>
              </a:blipFill>
              <a:ln>
                <a:noFill/>
              </a:ln>
            </p:spPr>
            <p:txBody>
              <a:bodyPr/>
              <a:lstStyle/>
              <a:p>
                <a:r>
                  <a:rPr lang="en-US">
                    <a:noFill/>
                  </a:rPr>
                  <a:t> </a:t>
                </a:r>
              </a:p>
            </p:txBody>
          </p:sp>
        </mc:Fallback>
      </mc:AlternateContent>
      <p:sp>
        <p:nvSpPr>
          <p:cNvPr id="2" name="Date Placeholder 1">
            <a:extLst>
              <a:ext uri="{FF2B5EF4-FFF2-40B4-BE49-F238E27FC236}">
                <a16:creationId xmlns:a16="http://schemas.microsoft.com/office/drawing/2014/main" id="{476EC07C-3440-4FB7-877E-53F382C25A79}"/>
              </a:ext>
            </a:extLst>
          </p:cNvPr>
          <p:cNvSpPr>
            <a:spLocks noGrp="1"/>
          </p:cNvSpPr>
          <p:nvPr>
            <p:ph type="dt" sz="half" idx="10"/>
          </p:nvPr>
        </p:nvSpPr>
        <p:spPr/>
        <p:txBody>
          <a:bodyPr/>
          <a:lstStyle/>
          <a:p>
            <a:fld id="{98DB4472-8A51-4BE7-80D4-D56D1B241FE0}" type="datetime9">
              <a:rPr lang="en-US" smtClean="0"/>
              <a:t>04-Jun-20 20:57:34</a:t>
            </a:fld>
            <a:endParaRPr lang="en-US"/>
          </a:p>
        </p:txBody>
      </p:sp>
      <p:sp>
        <p:nvSpPr>
          <p:cNvPr id="7" name="Footer Placeholder 6">
            <a:extLst>
              <a:ext uri="{FF2B5EF4-FFF2-40B4-BE49-F238E27FC236}">
                <a16:creationId xmlns:a16="http://schemas.microsoft.com/office/drawing/2014/main" id="{57E829D0-C5F5-4629-AFA0-3E506450C6F8}"/>
              </a:ext>
            </a:extLst>
          </p:cNvPr>
          <p:cNvSpPr>
            <a:spLocks noGrp="1"/>
          </p:cNvSpPr>
          <p:nvPr>
            <p:ph type="ftr" sz="quarter" idx="11"/>
          </p:nvPr>
        </p:nvSpPr>
        <p:spPr/>
        <p:txBody>
          <a:bodyPr/>
          <a:lstStyle/>
          <a:p>
            <a:r>
              <a:rPr lang="en-US"/>
              <a:t>Math Sir     Cell No +0881712898040</a:t>
            </a:r>
          </a:p>
        </p:txBody>
      </p:sp>
      <p:sp>
        <p:nvSpPr>
          <p:cNvPr id="10" name="Slide Number Placeholder 9">
            <a:extLst>
              <a:ext uri="{FF2B5EF4-FFF2-40B4-BE49-F238E27FC236}">
                <a16:creationId xmlns:a16="http://schemas.microsoft.com/office/drawing/2014/main" id="{DD61D7F6-540A-4F2E-A267-56CB5CBC4875}"/>
              </a:ext>
            </a:extLst>
          </p:cNvPr>
          <p:cNvSpPr>
            <a:spLocks noGrp="1"/>
          </p:cNvSpPr>
          <p:nvPr>
            <p:ph type="sldNum" sz="quarter" idx="12"/>
          </p:nvPr>
        </p:nvSpPr>
        <p:spPr/>
        <p:txBody>
          <a:bodyPr/>
          <a:lstStyle/>
          <a:p>
            <a:fld id="{6E1B279D-798C-455D-99F2-F43337AAF2A1}" type="slidenum">
              <a:rPr lang="en-US" smtClean="0"/>
              <a:t>22</a:t>
            </a:fld>
            <a:endParaRPr lang="en-US"/>
          </a:p>
        </p:txBody>
      </p:sp>
      <mc:AlternateContent xmlns:mc="http://schemas.openxmlformats.org/markup-compatibility/2006" xmlns:a14="http://schemas.microsoft.com/office/drawing/2010/main">
        <mc:Choice Requires="a14">
          <p:sp>
            <p:nvSpPr>
              <p:cNvPr id="9" name="Subtitle 2">
                <a:extLst>
                  <a:ext uri="{FF2B5EF4-FFF2-40B4-BE49-F238E27FC236}">
                    <a16:creationId xmlns:a16="http://schemas.microsoft.com/office/drawing/2014/main" id="{081BA3B2-8256-4E02-852C-85F3BD0AB36E}"/>
                  </a:ext>
                </a:extLst>
              </p:cNvPr>
              <p:cNvSpPr txBox="1">
                <a:spLocks/>
              </p:cNvSpPr>
              <p:nvPr/>
            </p:nvSpPr>
            <p:spPr>
              <a:xfrm>
                <a:off x="280219" y="1445342"/>
                <a:ext cx="5425536" cy="1176892"/>
              </a:xfrm>
              <a:prstGeom prst="rect">
                <a:avLst/>
              </a:prstGeom>
            </p:spPr>
            <p:style>
              <a:lnRef idx="1">
                <a:schemeClr val="accent4"/>
              </a:lnRef>
              <a:fillRef idx="2">
                <a:schemeClr val="accent4"/>
              </a:fillRef>
              <a:effectRef idx="1">
                <a:schemeClr val="accent4"/>
              </a:effectRef>
              <a:fontRef idx="minor">
                <a:schemeClr val="dk1"/>
              </a:fontRef>
            </p:style>
            <p:txBody>
              <a:bodyPr vert="horz" lIns="126124" tIns="63062" rIns="126124" bIns="63062"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dk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dk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dk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dk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dk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dk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dk1"/>
                    </a:solidFill>
                    <a:latin typeface="+mn-lt"/>
                    <a:ea typeface="+mn-ea"/>
                    <a:cs typeface="+mn-cs"/>
                  </a:defRPr>
                </a:lvl9pPr>
              </a:lstStyle>
              <a:p>
                <a:pPr algn="l"/>
                <a:r>
                  <a:rPr lang="en-US" sz="3310" dirty="0"/>
                  <a:t>8.	</a:t>
                </a:r>
                <a14:m>
                  <m:oMath xmlns:m="http://schemas.openxmlformats.org/officeDocument/2006/math">
                    <m:f>
                      <m:fPr>
                        <m:ctrlPr>
                          <a:rPr lang="en-US" sz="3310" i="1" dirty="0">
                            <a:latin typeface="Cambria Math" panose="02040503050406030204" pitchFamily="18" charset="0"/>
                          </a:rPr>
                        </m:ctrlPr>
                      </m:fPr>
                      <m:num>
                        <m:r>
                          <a:rPr lang="en-US" sz="3310" i="1" dirty="0">
                            <a:latin typeface="Cambria Math" panose="02040503050406030204" pitchFamily="18" charset="0"/>
                          </a:rPr>
                          <m:t>−</m:t>
                        </m:r>
                        <m:r>
                          <a:rPr lang="en-US" sz="3310" i="1" dirty="0">
                            <a:latin typeface="Cambria Math" panose="02040503050406030204" pitchFamily="18" charset="0"/>
                          </a:rPr>
                          <m:t>1</m:t>
                        </m:r>
                      </m:num>
                      <m:den>
                        <m:r>
                          <a:rPr lang="en-US" sz="3310" i="1" dirty="0">
                            <a:latin typeface="Cambria Math" panose="02040503050406030204" pitchFamily="18" charset="0"/>
                          </a:rPr>
                          <m:t>2</m:t>
                        </m:r>
                      </m:den>
                    </m:f>
                    <m:r>
                      <a:rPr lang="en-US" sz="3310" i="1" dirty="0">
                        <a:latin typeface="Cambria Math" panose="02040503050406030204" pitchFamily="18" charset="0"/>
                      </a:rPr>
                      <m:t>𝑥</m:t>
                    </m:r>
                    <m:r>
                      <a:rPr lang="en-US" sz="3310" i="1" dirty="0">
                        <a:latin typeface="Cambria Math" panose="02040503050406030204" pitchFamily="18" charset="0"/>
                      </a:rPr>
                      <m:t>−</m:t>
                    </m:r>
                    <m:r>
                      <a:rPr lang="en-US" sz="3310" i="1" dirty="0">
                        <a:latin typeface="Cambria Math" panose="02040503050406030204" pitchFamily="18" charset="0"/>
                      </a:rPr>
                      <m:t>𝑦</m:t>
                    </m:r>
                    <m:r>
                      <a:rPr lang="en-US" sz="3310" i="1" dirty="0">
                        <a:latin typeface="Cambria Math" panose="02040503050406030204" pitchFamily="18" charset="0"/>
                      </a:rPr>
                      <m:t>=</m:t>
                    </m:r>
                    <m:r>
                      <a:rPr lang="en-US" sz="3310" i="1" dirty="0">
                        <a:latin typeface="Cambria Math" panose="02040503050406030204" pitchFamily="18" charset="0"/>
                      </a:rPr>
                      <m:t>0</m:t>
                    </m:r>
                  </m:oMath>
                </a14:m>
                <a:endParaRPr lang="en-US" sz="3310" dirty="0"/>
              </a:p>
              <a:p>
                <a:pPr algn="l"/>
                <a:r>
                  <a:rPr lang="en-US" sz="3310" dirty="0"/>
                  <a:t>	</a:t>
                </a:r>
                <a14:m>
                  <m:oMath xmlns:m="http://schemas.openxmlformats.org/officeDocument/2006/math">
                    <m:r>
                      <a:rPr lang="en-US" sz="3310" i="1" dirty="0">
                        <a:latin typeface="Cambria Math" panose="02040503050406030204" pitchFamily="18" charset="0"/>
                      </a:rPr>
                      <m:t>𝑥</m:t>
                    </m:r>
                    <m:r>
                      <a:rPr lang="en-US" sz="3310" i="1" dirty="0">
                        <a:latin typeface="Cambria Math" panose="02040503050406030204" pitchFamily="18" charset="0"/>
                      </a:rPr>
                      <m:t>−</m:t>
                    </m:r>
                    <m:r>
                      <a:rPr lang="en-US" sz="3310" i="1" dirty="0">
                        <a:latin typeface="Cambria Math" panose="02040503050406030204" pitchFamily="18" charset="0"/>
                      </a:rPr>
                      <m:t>2</m:t>
                    </m:r>
                    <m:r>
                      <a:rPr lang="en-US" sz="3310" i="1" dirty="0">
                        <a:latin typeface="Cambria Math" panose="02040503050406030204" pitchFamily="18" charset="0"/>
                      </a:rPr>
                      <m:t>𝑦</m:t>
                    </m:r>
                    <m:r>
                      <a:rPr lang="en-US" sz="3310" i="1" dirty="0">
                        <a:latin typeface="Cambria Math" panose="02040503050406030204" pitchFamily="18" charset="0"/>
                      </a:rPr>
                      <m:t>=</m:t>
                    </m:r>
                    <m:r>
                      <a:rPr lang="en-US" sz="3310" i="1" dirty="0">
                        <a:latin typeface="Cambria Math" panose="02040503050406030204" pitchFamily="18" charset="0"/>
                      </a:rPr>
                      <m:t>6</m:t>
                    </m:r>
                  </m:oMath>
                </a14:m>
                <a:endParaRPr lang="en-US" sz="3310" dirty="0"/>
              </a:p>
              <a:p>
                <a:pPr algn="l"/>
                <a:endParaRPr lang="en-US" sz="3310" dirty="0"/>
              </a:p>
            </p:txBody>
          </p:sp>
        </mc:Choice>
        <mc:Fallback xmlns="">
          <p:sp>
            <p:nvSpPr>
              <p:cNvPr id="9" name="Subtitle 2">
                <a:extLst>
                  <a:ext uri="{FF2B5EF4-FFF2-40B4-BE49-F238E27FC236}">
                    <a16:creationId xmlns:a16="http://schemas.microsoft.com/office/drawing/2014/main" id="{081BA3B2-8256-4E02-852C-85F3BD0AB36E}"/>
                  </a:ext>
                </a:extLst>
              </p:cNvPr>
              <p:cNvSpPr txBox="1">
                <a:spLocks noRot="1" noChangeAspect="1" noMove="1" noResize="1" noEditPoints="1" noAdjustHandles="1" noChangeArrowheads="1" noChangeShapeType="1" noTextEdit="1"/>
              </p:cNvSpPr>
              <p:nvPr/>
            </p:nvSpPr>
            <p:spPr>
              <a:xfrm>
                <a:off x="280219" y="1445342"/>
                <a:ext cx="5425536" cy="1176892"/>
              </a:xfrm>
              <a:prstGeom prst="rect">
                <a:avLst/>
              </a:prstGeom>
              <a:blipFill>
                <a:blip r:embed="rId4"/>
                <a:stretch>
                  <a:fillRect l="-2357" t="-1031" b="-5155"/>
                </a:stretch>
              </a:blipFill>
            </p:spPr>
            <p:txBody>
              <a:bodyPr/>
              <a:lstStyle/>
              <a:p>
                <a:r>
                  <a:rPr lang="en-US">
                    <a:noFill/>
                  </a:rPr>
                  <a:t> </a:t>
                </a:r>
              </a:p>
            </p:txBody>
          </p:sp>
        </mc:Fallback>
      </mc:AlternateContent>
    </p:spTree>
    <p:extLst>
      <p:ext uri="{BB962C8B-B14F-4D97-AF65-F5344CB8AC3E}">
        <p14:creationId xmlns:p14="http://schemas.microsoft.com/office/powerpoint/2010/main" val="1537599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221226" y="235974"/>
                <a:ext cx="13258799" cy="6214232"/>
              </a:xfrm>
              <a:solidFill>
                <a:srgbClr val="FF33CC"/>
              </a:solidFill>
            </p:spPr>
            <p:style>
              <a:lnRef idx="1">
                <a:schemeClr val="dk1"/>
              </a:lnRef>
              <a:fillRef idx="2">
                <a:schemeClr val="dk1"/>
              </a:fillRef>
              <a:effectRef idx="1">
                <a:schemeClr val="dk1"/>
              </a:effectRef>
              <a:fontRef idx="minor">
                <a:schemeClr val="dk1"/>
              </a:fontRef>
            </p:style>
            <p:txBody>
              <a:bodyPr>
                <a:noAutofit/>
              </a:bodyPr>
              <a:lstStyle/>
              <a:p>
                <a:pPr algn="l"/>
                <a:r>
                  <a:rPr lang="en-US" sz="4414" dirty="0"/>
                  <a:t>এখন,        </a:t>
                </a:r>
                <a14:m>
                  <m:oMath xmlns:m="http://schemas.openxmlformats.org/officeDocument/2006/math">
                    <m:f>
                      <m:fPr>
                        <m:ctrlPr>
                          <a:rPr lang="en-US" sz="4414" i="1">
                            <a:latin typeface="Cambria Math" panose="02040503050406030204" pitchFamily="18" charset="0"/>
                          </a:rPr>
                        </m:ctrlPr>
                      </m:fPr>
                      <m:num>
                        <m:r>
                          <m:rPr>
                            <m:sty m:val="p"/>
                          </m:rPr>
                          <a:rPr lang="en-US" sz="4414">
                            <a:latin typeface="Cambria Math" panose="02040503050406030204" pitchFamily="18" charset="0"/>
                          </a:rPr>
                          <m:t>a</m:t>
                        </m:r>
                        <m:r>
                          <a:rPr lang="en-US" sz="4414" baseline="-25000">
                            <a:latin typeface="Cambria Math" panose="02040503050406030204" pitchFamily="18" charset="0"/>
                          </a:rPr>
                          <m:t>1</m:t>
                        </m:r>
                      </m:num>
                      <m:den>
                        <m:r>
                          <m:rPr>
                            <m:sty m:val="p"/>
                          </m:rPr>
                          <a:rPr lang="en-US" sz="4414">
                            <a:latin typeface="Cambria Math" panose="02040503050406030204" pitchFamily="18" charset="0"/>
                          </a:rPr>
                          <m:t>a</m:t>
                        </m:r>
                        <m:r>
                          <a:rPr lang="en-US" sz="4414" baseline="-25000">
                            <a:latin typeface="Cambria Math" panose="02040503050406030204" pitchFamily="18" charset="0"/>
                          </a:rPr>
                          <m:t>2</m:t>
                        </m:r>
                      </m:den>
                    </m:f>
                    <m:r>
                      <a:rPr lang="en-US" sz="4414">
                        <a:latin typeface="Cambria Math" panose="02040503050406030204" pitchFamily="18" charset="0"/>
                      </a:rPr>
                      <m:t>=</m:t>
                    </m:r>
                    <m:f>
                      <m:fPr>
                        <m:ctrlPr>
                          <a:rPr lang="en-US" sz="4414" i="1">
                            <a:latin typeface="Cambria Math" panose="02040503050406030204" pitchFamily="18" charset="0"/>
                          </a:rPr>
                        </m:ctrlPr>
                      </m:fPr>
                      <m:num>
                        <m:r>
                          <a:rPr lang="en-US" sz="4414" i="1">
                            <a:latin typeface="Cambria Math" panose="02040503050406030204" pitchFamily="18" charset="0"/>
                          </a:rPr>
                          <m:t>−</m:t>
                        </m:r>
                        <m:f>
                          <m:fPr>
                            <m:ctrlPr>
                              <a:rPr lang="en-US" sz="4414" i="1">
                                <a:latin typeface="Cambria Math" panose="02040503050406030204" pitchFamily="18" charset="0"/>
                              </a:rPr>
                            </m:ctrlPr>
                          </m:fPr>
                          <m:num>
                            <m:r>
                              <a:rPr lang="en-US" sz="4414" i="1">
                                <a:latin typeface="Cambria Math" panose="02040503050406030204" pitchFamily="18" charset="0"/>
                              </a:rPr>
                              <m:t>1</m:t>
                            </m:r>
                          </m:num>
                          <m:den>
                            <m:r>
                              <a:rPr lang="en-US" sz="4414" i="1">
                                <a:latin typeface="Cambria Math" panose="02040503050406030204" pitchFamily="18" charset="0"/>
                              </a:rPr>
                              <m:t>2</m:t>
                            </m:r>
                          </m:den>
                        </m:f>
                      </m:num>
                      <m:den>
                        <m:r>
                          <a:rPr lang="en-US" sz="4414">
                            <a:latin typeface="Cambria Math" panose="02040503050406030204" pitchFamily="18" charset="0"/>
                          </a:rPr>
                          <m:t>1</m:t>
                        </m:r>
                      </m:den>
                    </m:f>
                    <m:r>
                      <a:rPr lang="en-US" sz="4414">
                        <a:latin typeface="Cambria Math" panose="02040503050406030204" pitchFamily="18" charset="0"/>
                      </a:rPr>
                      <m:t>=−</m:t>
                    </m:r>
                    <m:f>
                      <m:fPr>
                        <m:ctrlPr>
                          <a:rPr lang="en-US" sz="4414" i="1">
                            <a:latin typeface="Cambria Math" panose="02040503050406030204" pitchFamily="18" charset="0"/>
                          </a:rPr>
                        </m:ctrlPr>
                      </m:fPr>
                      <m:num>
                        <m:r>
                          <a:rPr lang="en-US" sz="4414">
                            <a:latin typeface="Cambria Math" panose="02040503050406030204" pitchFamily="18" charset="0"/>
                          </a:rPr>
                          <m:t>1</m:t>
                        </m:r>
                      </m:num>
                      <m:den>
                        <m:r>
                          <a:rPr lang="en-US" sz="4414" i="1">
                            <a:latin typeface="Cambria Math" panose="02040503050406030204" pitchFamily="18" charset="0"/>
                          </a:rPr>
                          <m:t>2</m:t>
                        </m:r>
                      </m:den>
                    </m:f>
                  </m:oMath>
                </a14:m>
                <a:endParaRPr lang="en-US" sz="4414" dirty="0"/>
              </a:p>
              <a:p>
                <a:pPr algn="l"/>
                <a:r>
                  <a:rPr lang="en-US" sz="4414" dirty="0"/>
                  <a:t>		    </a:t>
                </a:r>
                <a14:m>
                  <m:oMath xmlns:m="http://schemas.openxmlformats.org/officeDocument/2006/math">
                    <m:f>
                      <m:fPr>
                        <m:ctrlPr>
                          <a:rPr lang="en-US" sz="4414" i="1">
                            <a:latin typeface="Cambria Math" panose="02040503050406030204" pitchFamily="18" charset="0"/>
                          </a:rPr>
                        </m:ctrlPr>
                      </m:fPr>
                      <m:num>
                        <m:sSub>
                          <m:sSubPr>
                            <m:ctrlPr>
                              <a:rPr lang="en-US" sz="4414" i="1">
                                <a:latin typeface="Cambria Math" panose="02040503050406030204" pitchFamily="18" charset="0"/>
                              </a:rPr>
                            </m:ctrlPr>
                          </m:sSubPr>
                          <m:e>
                            <m:r>
                              <m:rPr>
                                <m:sty m:val="p"/>
                              </m:rPr>
                              <a:rPr lang="en-US" sz="4414">
                                <a:latin typeface="Cambria Math" panose="02040503050406030204" pitchFamily="18" charset="0"/>
                              </a:rPr>
                              <m:t>b</m:t>
                            </m:r>
                          </m:e>
                          <m:sub>
                            <m:r>
                              <a:rPr lang="en-US" sz="4414">
                                <a:latin typeface="Cambria Math" panose="02040503050406030204" pitchFamily="18" charset="0"/>
                              </a:rPr>
                              <m:t>1</m:t>
                            </m:r>
                          </m:sub>
                        </m:sSub>
                      </m:num>
                      <m:den>
                        <m:sSub>
                          <m:sSubPr>
                            <m:ctrlPr>
                              <a:rPr lang="en-US" sz="4414" i="1">
                                <a:latin typeface="Cambria Math" panose="02040503050406030204" pitchFamily="18" charset="0"/>
                              </a:rPr>
                            </m:ctrlPr>
                          </m:sSubPr>
                          <m:e>
                            <m:r>
                              <m:rPr>
                                <m:sty m:val="p"/>
                              </m:rPr>
                              <a:rPr lang="en-US" sz="4414">
                                <a:latin typeface="Cambria Math" panose="02040503050406030204" pitchFamily="18" charset="0"/>
                              </a:rPr>
                              <m:t>b</m:t>
                            </m:r>
                          </m:e>
                          <m:sub>
                            <m:r>
                              <a:rPr lang="en-US" sz="4414">
                                <a:latin typeface="Cambria Math" panose="02040503050406030204" pitchFamily="18" charset="0"/>
                              </a:rPr>
                              <m:t>2</m:t>
                            </m:r>
                          </m:sub>
                        </m:sSub>
                      </m:den>
                    </m:f>
                    <m:r>
                      <a:rPr lang="en-US" sz="4414">
                        <a:latin typeface="Cambria Math" panose="02040503050406030204" pitchFamily="18" charset="0"/>
                      </a:rPr>
                      <m:t>=</m:t>
                    </m:r>
                    <m:f>
                      <m:fPr>
                        <m:ctrlPr>
                          <a:rPr lang="en-US" sz="4414" i="1">
                            <a:latin typeface="Cambria Math" panose="02040503050406030204" pitchFamily="18" charset="0"/>
                          </a:rPr>
                        </m:ctrlPr>
                      </m:fPr>
                      <m:num>
                        <m:r>
                          <a:rPr lang="en-US" sz="4414">
                            <a:latin typeface="Cambria Math" panose="02040503050406030204" pitchFamily="18" charset="0"/>
                          </a:rPr>
                          <m:t>−</m:t>
                        </m:r>
                        <m:r>
                          <a:rPr lang="en-US" sz="4414">
                            <a:latin typeface="Cambria Math" panose="02040503050406030204" pitchFamily="18" charset="0"/>
                          </a:rPr>
                          <m:t>1</m:t>
                        </m:r>
                      </m:num>
                      <m:den>
                        <m:r>
                          <a:rPr lang="en-US" sz="4414" i="1">
                            <a:latin typeface="Cambria Math" panose="02040503050406030204" pitchFamily="18" charset="0"/>
                          </a:rPr>
                          <m:t>−</m:t>
                        </m:r>
                        <m:r>
                          <a:rPr lang="en-US" sz="4414">
                            <a:latin typeface="Cambria Math" panose="02040503050406030204" pitchFamily="18" charset="0"/>
                          </a:rPr>
                          <m:t>2</m:t>
                        </m:r>
                      </m:den>
                    </m:f>
                    <m:r>
                      <a:rPr lang="en-US" sz="4414" i="1">
                        <a:latin typeface="Cambria Math" panose="02040503050406030204" pitchFamily="18" charset="0"/>
                      </a:rPr>
                      <m:t>=</m:t>
                    </m:r>
                    <m:f>
                      <m:fPr>
                        <m:ctrlPr>
                          <a:rPr lang="en-US" sz="4414" i="1">
                            <a:latin typeface="Cambria Math" panose="02040503050406030204" pitchFamily="18" charset="0"/>
                          </a:rPr>
                        </m:ctrlPr>
                      </m:fPr>
                      <m:num>
                        <m:r>
                          <a:rPr lang="en-US" sz="4414">
                            <a:latin typeface="Cambria Math" panose="02040503050406030204" pitchFamily="18" charset="0"/>
                          </a:rPr>
                          <m:t>1</m:t>
                        </m:r>
                      </m:num>
                      <m:den>
                        <m:r>
                          <a:rPr lang="en-US" sz="4414" i="1">
                            <a:latin typeface="Cambria Math" panose="02040503050406030204" pitchFamily="18" charset="0"/>
                          </a:rPr>
                          <m:t>2</m:t>
                        </m:r>
                      </m:den>
                    </m:f>
                  </m:oMath>
                </a14:m>
                <a:r>
                  <a:rPr lang="en-US" sz="4414" dirty="0">
                    <a:ea typeface="Cambria Math" panose="02040503050406030204" pitchFamily="18" charset="0"/>
                  </a:rPr>
                  <a:t>		 </a:t>
                </a:r>
              </a:p>
              <a:p>
                <a:pPr algn="l"/>
                <a:r>
                  <a:rPr lang="en-US" sz="4414" dirty="0">
                    <a:ea typeface="Cambria Math" panose="02040503050406030204" pitchFamily="18" charset="0"/>
                  </a:rPr>
                  <a:t> </a:t>
                </a:r>
                <a:r>
                  <a:rPr lang="en-US" sz="3310" dirty="0" err="1"/>
                  <a:t>এবং</a:t>
                </a:r>
                <a:r>
                  <a:rPr lang="en-US" sz="4414" dirty="0"/>
                  <a:t>            </a:t>
                </a:r>
                <a14:m>
                  <m:oMath xmlns:m="http://schemas.openxmlformats.org/officeDocument/2006/math">
                    <m:f>
                      <m:fPr>
                        <m:ctrlPr>
                          <a:rPr lang="en-US" sz="4414" i="1">
                            <a:latin typeface="Cambria Math" panose="02040503050406030204" pitchFamily="18" charset="0"/>
                          </a:rPr>
                        </m:ctrlPr>
                      </m:fPr>
                      <m:num>
                        <m:sSub>
                          <m:sSubPr>
                            <m:ctrlPr>
                              <a:rPr lang="en-US" sz="4414" i="1">
                                <a:latin typeface="Cambria Math" panose="02040503050406030204" pitchFamily="18" charset="0"/>
                              </a:rPr>
                            </m:ctrlPr>
                          </m:sSubPr>
                          <m:e>
                            <m:r>
                              <m:rPr>
                                <m:sty m:val="p"/>
                              </m:rPr>
                              <a:rPr lang="en-US" sz="4414">
                                <a:latin typeface="Cambria Math" panose="02040503050406030204" pitchFamily="18" charset="0"/>
                              </a:rPr>
                              <m:t>c</m:t>
                            </m:r>
                          </m:e>
                          <m:sub>
                            <m:r>
                              <a:rPr lang="en-US" sz="4414">
                                <a:latin typeface="Cambria Math" panose="02040503050406030204" pitchFamily="18" charset="0"/>
                              </a:rPr>
                              <m:t>1</m:t>
                            </m:r>
                          </m:sub>
                        </m:sSub>
                      </m:num>
                      <m:den>
                        <m:sSub>
                          <m:sSubPr>
                            <m:ctrlPr>
                              <a:rPr lang="en-US" sz="4414" i="1">
                                <a:latin typeface="Cambria Math" panose="02040503050406030204" pitchFamily="18" charset="0"/>
                              </a:rPr>
                            </m:ctrlPr>
                          </m:sSubPr>
                          <m:e>
                            <m:r>
                              <m:rPr>
                                <m:sty m:val="p"/>
                              </m:rPr>
                              <a:rPr lang="en-US" sz="4414">
                                <a:latin typeface="Cambria Math" panose="02040503050406030204" pitchFamily="18" charset="0"/>
                              </a:rPr>
                              <m:t>c</m:t>
                            </m:r>
                          </m:e>
                          <m:sub>
                            <m:r>
                              <a:rPr lang="en-US" sz="4414">
                                <a:latin typeface="Cambria Math" panose="02040503050406030204" pitchFamily="18" charset="0"/>
                              </a:rPr>
                              <m:t>2</m:t>
                            </m:r>
                          </m:sub>
                        </m:sSub>
                      </m:den>
                    </m:f>
                    <m:r>
                      <a:rPr lang="en-US" sz="4414">
                        <a:latin typeface="Cambria Math" panose="02040503050406030204" pitchFamily="18" charset="0"/>
                      </a:rPr>
                      <m:t>=</m:t>
                    </m:r>
                    <m:f>
                      <m:fPr>
                        <m:ctrlPr>
                          <a:rPr lang="en-US" sz="4414" i="1">
                            <a:latin typeface="Cambria Math" panose="02040503050406030204" pitchFamily="18" charset="0"/>
                          </a:rPr>
                        </m:ctrlPr>
                      </m:fPr>
                      <m:num>
                        <m:r>
                          <a:rPr lang="en-US" sz="4414">
                            <a:latin typeface="Cambria Math" panose="02040503050406030204" pitchFamily="18" charset="0"/>
                          </a:rPr>
                          <m:t>0</m:t>
                        </m:r>
                      </m:num>
                      <m:den>
                        <m:r>
                          <a:rPr lang="en-US" sz="4414">
                            <a:latin typeface="Cambria Math" panose="02040503050406030204" pitchFamily="18" charset="0"/>
                          </a:rPr>
                          <m:t>6</m:t>
                        </m:r>
                      </m:den>
                    </m:f>
                    <m:r>
                      <a:rPr lang="en-US" sz="4414" i="1">
                        <a:latin typeface="Cambria Math" panose="02040503050406030204" pitchFamily="18" charset="0"/>
                      </a:rPr>
                      <m:t>=</m:t>
                    </m:r>
                    <m:r>
                      <a:rPr lang="en-US" sz="4414" i="1">
                        <a:latin typeface="Cambria Math" panose="02040503050406030204" pitchFamily="18" charset="0"/>
                      </a:rPr>
                      <m:t>0</m:t>
                    </m:r>
                  </m:oMath>
                </a14:m>
                <a:r>
                  <a:rPr lang="en-US" sz="4414" dirty="0">
                    <a:ea typeface="Cambria Math" panose="02040503050406030204" pitchFamily="18" charset="0"/>
                  </a:rPr>
                  <a:t> </a:t>
                </a:r>
              </a:p>
              <a:p>
                <a:pPr algn="l"/>
                <a:r>
                  <a:rPr lang="en-US" sz="4414" dirty="0">
                    <a:ea typeface="Cambria Math" panose="02040503050406030204" pitchFamily="18" charset="0"/>
                  </a:rPr>
                  <a:t>    </a:t>
                </a:r>
                <a14:m>
                  <m:oMath xmlns:m="http://schemas.openxmlformats.org/officeDocument/2006/math">
                    <m:r>
                      <a:rPr lang="en-US" sz="4414" i="1">
                        <a:latin typeface="Cambria Math" panose="02040503050406030204" pitchFamily="18" charset="0"/>
                        <a:ea typeface="Cambria Math" panose="02040503050406030204" pitchFamily="18" charset="0"/>
                      </a:rPr>
                      <m:t>∴</m:t>
                    </m:r>
                    <m:r>
                      <a:rPr lang="en-US" sz="4414">
                        <a:latin typeface="Cambria Math" panose="02040503050406030204" pitchFamily="18" charset="0"/>
                        <a:ea typeface="Cambria Math" panose="02040503050406030204" pitchFamily="18" charset="0"/>
                      </a:rPr>
                      <m:t>    </m:t>
                    </m:r>
                    <m:f>
                      <m:fPr>
                        <m:ctrlPr>
                          <a:rPr lang="en-US" sz="4414" i="1">
                            <a:latin typeface="Cambria Math" panose="02040503050406030204" pitchFamily="18" charset="0"/>
                          </a:rPr>
                        </m:ctrlPr>
                      </m:fPr>
                      <m:num>
                        <m:r>
                          <m:rPr>
                            <m:sty m:val="p"/>
                          </m:rPr>
                          <a:rPr lang="en-US" sz="4414">
                            <a:latin typeface="Cambria Math" panose="02040503050406030204" pitchFamily="18" charset="0"/>
                          </a:rPr>
                          <m:t>a</m:t>
                        </m:r>
                        <m:r>
                          <a:rPr lang="en-US" sz="4414" baseline="-25000">
                            <a:latin typeface="Cambria Math" panose="02040503050406030204" pitchFamily="18" charset="0"/>
                          </a:rPr>
                          <m:t>1</m:t>
                        </m:r>
                      </m:num>
                      <m:den>
                        <m:r>
                          <m:rPr>
                            <m:sty m:val="p"/>
                          </m:rPr>
                          <a:rPr lang="en-US" sz="4414">
                            <a:latin typeface="Cambria Math" panose="02040503050406030204" pitchFamily="18" charset="0"/>
                          </a:rPr>
                          <m:t>a</m:t>
                        </m:r>
                        <m:r>
                          <a:rPr lang="en-US" sz="4414" baseline="-25000">
                            <a:latin typeface="Cambria Math" panose="02040503050406030204" pitchFamily="18" charset="0"/>
                          </a:rPr>
                          <m:t>2</m:t>
                        </m:r>
                      </m:den>
                    </m:f>
                    <m:r>
                      <a:rPr lang="en-US" sz="4414" i="1">
                        <a:latin typeface="Cambria Math" panose="02040503050406030204" pitchFamily="18" charset="0"/>
                        <a:ea typeface="Cambria Math" panose="02040503050406030204" pitchFamily="18" charset="0"/>
                      </a:rPr>
                      <m:t>≠</m:t>
                    </m:r>
                    <m:f>
                      <m:fPr>
                        <m:ctrlPr>
                          <a:rPr lang="en-US" sz="4414" i="1">
                            <a:latin typeface="Cambria Math" panose="02040503050406030204" pitchFamily="18" charset="0"/>
                            <a:ea typeface="Cambria Math" panose="02040503050406030204" pitchFamily="18" charset="0"/>
                          </a:rPr>
                        </m:ctrlPr>
                      </m:fPr>
                      <m:num>
                        <m:sSub>
                          <m:sSubPr>
                            <m:ctrlPr>
                              <a:rPr lang="en-US" sz="4414" i="1">
                                <a:latin typeface="Cambria Math" panose="02040503050406030204" pitchFamily="18" charset="0"/>
                                <a:ea typeface="Cambria Math" panose="02040503050406030204" pitchFamily="18" charset="0"/>
                              </a:rPr>
                            </m:ctrlPr>
                          </m:sSubPr>
                          <m:e>
                            <m:r>
                              <m:rPr>
                                <m:sty m:val="p"/>
                              </m:rPr>
                              <a:rPr lang="en-US" sz="4414">
                                <a:latin typeface="Cambria Math" panose="02040503050406030204" pitchFamily="18" charset="0"/>
                                <a:ea typeface="Cambria Math" panose="02040503050406030204" pitchFamily="18" charset="0"/>
                              </a:rPr>
                              <m:t>b</m:t>
                            </m:r>
                          </m:e>
                          <m:sub>
                            <m:r>
                              <a:rPr lang="en-US" sz="4414">
                                <a:latin typeface="Cambria Math" panose="02040503050406030204" pitchFamily="18" charset="0"/>
                                <a:ea typeface="Cambria Math" panose="02040503050406030204" pitchFamily="18" charset="0"/>
                              </a:rPr>
                              <m:t>1</m:t>
                            </m:r>
                          </m:sub>
                        </m:sSub>
                      </m:num>
                      <m:den>
                        <m:sSub>
                          <m:sSubPr>
                            <m:ctrlPr>
                              <a:rPr lang="en-US" sz="4414" i="1">
                                <a:latin typeface="Cambria Math" panose="02040503050406030204" pitchFamily="18" charset="0"/>
                                <a:ea typeface="Cambria Math" panose="02040503050406030204" pitchFamily="18" charset="0"/>
                              </a:rPr>
                            </m:ctrlPr>
                          </m:sSubPr>
                          <m:e>
                            <m:r>
                              <m:rPr>
                                <m:sty m:val="p"/>
                              </m:rPr>
                              <a:rPr lang="en-US" sz="4414">
                                <a:latin typeface="Cambria Math" panose="02040503050406030204" pitchFamily="18" charset="0"/>
                                <a:ea typeface="Cambria Math" panose="02040503050406030204" pitchFamily="18" charset="0"/>
                              </a:rPr>
                              <m:t>b</m:t>
                            </m:r>
                          </m:e>
                          <m:sub>
                            <m:r>
                              <a:rPr lang="en-US" sz="4414">
                                <a:latin typeface="Cambria Math" panose="02040503050406030204" pitchFamily="18" charset="0"/>
                                <a:ea typeface="Cambria Math" panose="02040503050406030204" pitchFamily="18" charset="0"/>
                              </a:rPr>
                              <m:t>2</m:t>
                            </m:r>
                          </m:sub>
                        </m:sSub>
                      </m:den>
                    </m:f>
                  </m:oMath>
                </a14:m>
                <a:endParaRPr lang="en-US" sz="4414" dirty="0"/>
              </a:p>
              <a:p>
                <a:pPr algn="l"/>
                <a:r>
                  <a:rPr lang="en-US" sz="4966" dirty="0" err="1"/>
                  <a:t>সুতরাং</a:t>
                </a:r>
                <a:r>
                  <a:rPr lang="en-US" sz="4966" dirty="0"/>
                  <a:t> </a:t>
                </a:r>
                <a:r>
                  <a:rPr lang="en-US" sz="4966" dirty="0" err="1">
                    <a:latin typeface="Nirmala UI" panose="020B0502040204020203" pitchFamily="34" charset="0"/>
                    <a:cs typeface="Nirmala UI" panose="020B0502040204020203" pitchFamily="34" charset="0"/>
                  </a:rPr>
                  <a:t>প্রদত্ত</a:t>
                </a:r>
                <a:r>
                  <a:rPr lang="en-US" sz="4966" dirty="0"/>
                  <a:t> </a:t>
                </a:r>
                <a:r>
                  <a:rPr lang="en-US" sz="4966" dirty="0" err="1"/>
                  <a:t>সমীকরণ</a:t>
                </a:r>
                <a:r>
                  <a:rPr lang="en-US" sz="4966" dirty="0"/>
                  <a:t> </a:t>
                </a:r>
                <a:r>
                  <a:rPr lang="en-US" sz="4966" dirty="0" err="1"/>
                  <a:t>দ্বয়</a:t>
                </a:r>
                <a:r>
                  <a:rPr lang="en-US" sz="4966" dirty="0"/>
                  <a:t> </a:t>
                </a:r>
                <a:r>
                  <a:rPr lang="en-US" sz="4966" dirty="0" err="1"/>
                  <a:t>সমঞ্জস</a:t>
                </a:r>
                <a:r>
                  <a:rPr lang="en-US" sz="4966" dirty="0"/>
                  <a:t>, </a:t>
                </a:r>
                <a:r>
                  <a:rPr lang="en-US" sz="4966" dirty="0" err="1">
                    <a:latin typeface="+mj-lt"/>
                  </a:rPr>
                  <a:t>অ</a:t>
                </a:r>
                <a:r>
                  <a:rPr lang="en-US" sz="4966" dirty="0" err="1"/>
                  <a:t>নির্ভরশীল</a:t>
                </a:r>
                <a:r>
                  <a:rPr lang="en-US" sz="4966" dirty="0"/>
                  <a:t> </a:t>
                </a:r>
                <a:r>
                  <a:rPr lang="en-US" sz="4966" dirty="0" err="1"/>
                  <a:t>এবং</a:t>
                </a:r>
                <a:r>
                  <a:rPr lang="en-US" sz="4966" dirty="0"/>
                  <a:t> </a:t>
                </a:r>
                <a:r>
                  <a:rPr lang="en-US" sz="4966" dirty="0" err="1"/>
                  <a:t>একটিমাত্র</a:t>
                </a:r>
                <a:r>
                  <a:rPr lang="en-US" sz="4966" dirty="0"/>
                  <a:t> </a:t>
                </a:r>
                <a:r>
                  <a:rPr lang="en-US" sz="4966" dirty="0" err="1"/>
                  <a:t>সমাধান</a:t>
                </a:r>
                <a:r>
                  <a:rPr lang="en-US" sz="4966" dirty="0"/>
                  <a:t> </a:t>
                </a:r>
                <a:r>
                  <a:rPr lang="en-US" sz="4966" dirty="0" err="1"/>
                  <a:t>আছে</a:t>
                </a:r>
                <a:r>
                  <a:rPr lang="en-US" sz="4966" dirty="0"/>
                  <a:t>     </a:t>
                </a:r>
                <a:r>
                  <a:rPr lang="en-US" sz="3862" dirty="0">
                    <a:solidFill>
                      <a:srgbClr val="FF0000"/>
                    </a:solidFill>
                  </a:rPr>
                  <a:t>(</a:t>
                </a:r>
                <a:r>
                  <a:rPr lang="en-US" sz="3862" dirty="0" err="1">
                    <a:solidFill>
                      <a:srgbClr val="FF0000"/>
                    </a:solidFill>
                  </a:rPr>
                  <a:t>উত্তর</a:t>
                </a:r>
                <a:r>
                  <a:rPr lang="en-US" sz="3862" dirty="0">
                    <a:solidFill>
                      <a:srgbClr val="FF0000"/>
                    </a:solidFill>
                  </a:rPr>
                  <a:t>)</a:t>
                </a:r>
              </a:p>
              <a:p>
                <a:pPr algn="l"/>
                <a:endParaRPr lang="en-US" sz="4966" dirty="0"/>
              </a:p>
              <a:p>
                <a:pPr algn="l"/>
                <a:r>
                  <a:rPr lang="en-US" sz="4414" dirty="0"/>
                  <a:t> </a:t>
                </a:r>
              </a:p>
              <a:p>
                <a:pPr algn="l"/>
                <a:endParaRPr lang="en-US" sz="4414" dirty="0"/>
              </a:p>
              <a:p>
                <a:pPr algn="l"/>
                <a:endParaRPr lang="en-US" sz="4414" dirty="0"/>
              </a:p>
              <a:p>
                <a:pPr algn="l"/>
                <a:endParaRPr lang="en-US" sz="4414"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221226" y="235974"/>
                <a:ext cx="13258799" cy="6214232"/>
              </a:xfrm>
              <a:blipFill>
                <a:blip r:embed="rId2"/>
                <a:stretch>
                  <a:fillRect l="-2160" b="-294"/>
                </a:stretch>
              </a:blipFill>
            </p:spPr>
            <p:txBody>
              <a:bodyPr/>
              <a:lstStyle/>
              <a:p>
                <a:r>
                  <a:rPr lang="en-US">
                    <a:noFill/>
                  </a:rPr>
                  <a:t> </a:t>
                </a:r>
              </a:p>
            </p:txBody>
          </p:sp>
        </mc:Fallback>
      </mc:AlternateContent>
      <p:sp>
        <p:nvSpPr>
          <p:cNvPr id="2" name="Date Placeholder 1">
            <a:extLst>
              <a:ext uri="{FF2B5EF4-FFF2-40B4-BE49-F238E27FC236}">
                <a16:creationId xmlns:a16="http://schemas.microsoft.com/office/drawing/2014/main" id="{004B7C49-A842-4202-855E-F7E64DD1ED55}"/>
              </a:ext>
            </a:extLst>
          </p:cNvPr>
          <p:cNvSpPr>
            <a:spLocks noGrp="1"/>
          </p:cNvSpPr>
          <p:nvPr>
            <p:ph type="dt" sz="half" idx="10"/>
          </p:nvPr>
        </p:nvSpPr>
        <p:spPr/>
        <p:txBody>
          <a:bodyPr/>
          <a:lstStyle/>
          <a:p>
            <a:fld id="{F3C4695B-6EFD-4A73-A073-6F8D1976FB35}" type="datetime9">
              <a:rPr lang="en-US" smtClean="0"/>
              <a:t>04-Jun-20 20:57:34</a:t>
            </a:fld>
            <a:endParaRPr lang="en-US"/>
          </a:p>
        </p:txBody>
      </p:sp>
      <p:sp>
        <p:nvSpPr>
          <p:cNvPr id="7" name="Footer Placeholder 6">
            <a:extLst>
              <a:ext uri="{FF2B5EF4-FFF2-40B4-BE49-F238E27FC236}">
                <a16:creationId xmlns:a16="http://schemas.microsoft.com/office/drawing/2014/main" id="{7A0DE95C-CC41-4470-BA7F-3CE85192A25F}"/>
              </a:ext>
            </a:extLst>
          </p:cNvPr>
          <p:cNvSpPr>
            <a:spLocks noGrp="1"/>
          </p:cNvSpPr>
          <p:nvPr>
            <p:ph type="ftr" sz="quarter" idx="11"/>
          </p:nvPr>
        </p:nvSpPr>
        <p:spPr/>
        <p:txBody>
          <a:bodyPr/>
          <a:lstStyle/>
          <a:p>
            <a:r>
              <a:rPr lang="en-US"/>
              <a:t>Math Sir     Cell No +0881712898040</a:t>
            </a:r>
          </a:p>
        </p:txBody>
      </p:sp>
      <p:sp>
        <p:nvSpPr>
          <p:cNvPr id="8" name="Slide Number Placeholder 7">
            <a:extLst>
              <a:ext uri="{FF2B5EF4-FFF2-40B4-BE49-F238E27FC236}">
                <a16:creationId xmlns:a16="http://schemas.microsoft.com/office/drawing/2014/main" id="{4B191189-3B53-4A76-A68C-A687B3F787B8}"/>
              </a:ext>
            </a:extLst>
          </p:cNvPr>
          <p:cNvSpPr>
            <a:spLocks noGrp="1"/>
          </p:cNvSpPr>
          <p:nvPr>
            <p:ph type="sldNum" sz="quarter" idx="12"/>
          </p:nvPr>
        </p:nvSpPr>
        <p:spPr/>
        <p:txBody>
          <a:bodyPr/>
          <a:lstStyle/>
          <a:p>
            <a:fld id="{6E1B279D-798C-455D-99F2-F43337AAF2A1}" type="slidenum">
              <a:rPr lang="en-US" smtClean="0"/>
              <a:t>23</a:t>
            </a:fld>
            <a:endParaRPr lang="en-US"/>
          </a:p>
        </p:txBody>
      </p:sp>
    </p:spTree>
    <p:extLst>
      <p:ext uri="{BB962C8B-B14F-4D97-AF65-F5344CB8AC3E}">
        <p14:creationId xmlns:p14="http://schemas.microsoft.com/office/powerpoint/2010/main" val="148628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13" y="165839"/>
            <a:ext cx="13052322" cy="1631272"/>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8276" dirty="0" err="1"/>
              <a:t>বাড়ীর</a:t>
            </a:r>
            <a:r>
              <a:rPr lang="en-US" sz="8276" dirty="0"/>
              <a:t> </a:t>
            </a:r>
            <a:r>
              <a:rPr lang="en-US" sz="8276" dirty="0" err="1"/>
              <a:t>কাজ</a:t>
            </a:r>
            <a:r>
              <a:rPr lang="en-US" sz="8276" dirty="0"/>
              <a:t> </a:t>
            </a:r>
          </a:p>
        </p:txBody>
      </p:sp>
      <p:sp>
        <p:nvSpPr>
          <p:cNvPr id="3" name="Date Placeholder 2"/>
          <p:cNvSpPr>
            <a:spLocks noGrp="1"/>
          </p:cNvSpPr>
          <p:nvPr>
            <p:ph type="dt" sz="half" idx="10"/>
          </p:nvPr>
        </p:nvSpPr>
        <p:spPr/>
        <p:txBody>
          <a:bodyPr/>
          <a:lstStyle/>
          <a:p>
            <a:fld id="{B3930218-2B5D-4D18-9E8A-98B70B7BE1BC}" type="datetime9">
              <a:rPr lang="en-US" smtClean="0"/>
              <a:t>04-Jun-20 20:57:34</a:t>
            </a:fld>
            <a:endParaRPr lang="en-US"/>
          </a:p>
        </p:txBody>
      </p:sp>
      <p:sp>
        <p:nvSpPr>
          <p:cNvPr id="4" name="Footer Placeholder 3"/>
          <p:cNvSpPr>
            <a:spLocks noGrp="1"/>
          </p:cNvSpPr>
          <p:nvPr>
            <p:ph type="ftr" sz="quarter" idx="11"/>
          </p:nvPr>
        </p:nvSpPr>
        <p:spPr/>
        <p:txBody>
          <a:bodyPr/>
          <a:lstStyle/>
          <a:p>
            <a:r>
              <a:rPr lang="en-US"/>
              <a:t>Math Sir     Cell No +0881712898040</a:t>
            </a:r>
          </a:p>
        </p:txBody>
      </p:sp>
      <p:sp>
        <p:nvSpPr>
          <p:cNvPr id="5" name="Slide Number Placeholder 4"/>
          <p:cNvSpPr>
            <a:spLocks noGrp="1"/>
          </p:cNvSpPr>
          <p:nvPr>
            <p:ph type="sldNum" sz="quarter" idx="12"/>
          </p:nvPr>
        </p:nvSpPr>
        <p:spPr/>
        <p:txBody>
          <a:bodyPr/>
          <a:lstStyle/>
          <a:p>
            <a:fld id="{6E1B279D-798C-455D-99F2-F43337AAF2A1}" type="slidenum">
              <a:rPr lang="en-US" smtClean="0"/>
              <a:t>24</a:t>
            </a:fld>
            <a:endParaRPr lang="en-US"/>
          </a:p>
        </p:txBody>
      </p:sp>
      <p:sp>
        <p:nvSpPr>
          <p:cNvPr id="6" name="Title 1"/>
          <p:cNvSpPr txBox="1">
            <a:spLocks/>
          </p:cNvSpPr>
          <p:nvPr/>
        </p:nvSpPr>
        <p:spPr>
          <a:xfrm>
            <a:off x="339213" y="1941130"/>
            <a:ext cx="13096567" cy="4230021"/>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126124" tIns="63062" rIns="126124" bIns="63062" rtlCol="0" anchor="ctr">
            <a:norm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9104" dirty="0"/>
              <a:t>১২.১ </a:t>
            </a:r>
            <a:r>
              <a:rPr lang="en-US" sz="9104" dirty="0" err="1"/>
              <a:t>এর</a:t>
            </a:r>
            <a:r>
              <a:rPr lang="en-US" sz="9104" dirty="0"/>
              <a:t> </a:t>
            </a:r>
            <a:r>
              <a:rPr lang="en-US" sz="9104" dirty="0" err="1"/>
              <a:t>বাকীগুলো</a:t>
            </a:r>
            <a:r>
              <a:rPr lang="en-US" sz="9104" dirty="0"/>
              <a:t> </a:t>
            </a:r>
          </a:p>
          <a:p>
            <a:pPr algn="ctr"/>
            <a:r>
              <a:rPr lang="en-US" sz="9104" dirty="0"/>
              <a:t>( ৩,</a:t>
            </a:r>
            <a:r>
              <a:rPr lang="as-IN" sz="9104" dirty="0"/>
              <a:t>৪</a:t>
            </a:r>
            <a:r>
              <a:rPr lang="en-US" sz="9104" dirty="0"/>
              <a:t>,৫,৬,</a:t>
            </a:r>
            <a:r>
              <a:rPr lang="as-IN" sz="9104" dirty="0"/>
              <a:t>৭</a:t>
            </a:r>
            <a:r>
              <a:rPr lang="en-US" sz="9104" dirty="0"/>
              <a:t>,</a:t>
            </a:r>
            <a:r>
              <a:rPr lang="as-IN" sz="9104" dirty="0"/>
              <a:t>৯</a:t>
            </a:r>
            <a:r>
              <a:rPr lang="en-US" sz="9104" dirty="0"/>
              <a:t>,১০ )    </a:t>
            </a:r>
          </a:p>
        </p:txBody>
      </p:sp>
    </p:spTree>
    <p:extLst>
      <p:ext uri="{BB962C8B-B14F-4D97-AF65-F5344CB8AC3E}">
        <p14:creationId xmlns:p14="http://schemas.microsoft.com/office/powerpoint/2010/main" val="1301307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96D7FC-7D8C-4830-BD7C-030020D85110}"/>
              </a:ext>
            </a:extLst>
          </p:cNvPr>
          <p:cNvSpPr>
            <a:spLocks noGrp="1"/>
          </p:cNvSpPr>
          <p:nvPr>
            <p:ph type="dt" sz="half" idx="10"/>
          </p:nvPr>
        </p:nvSpPr>
        <p:spPr/>
        <p:txBody>
          <a:bodyPr/>
          <a:lstStyle/>
          <a:p>
            <a:fld id="{957B8C95-0A7E-4A9E-A107-0EEDEA83891E}" type="datetime9">
              <a:rPr lang="en-US" smtClean="0"/>
              <a:t>04-Jun-20 20:57:34</a:t>
            </a:fld>
            <a:endParaRPr lang="en-US"/>
          </a:p>
        </p:txBody>
      </p:sp>
      <p:sp>
        <p:nvSpPr>
          <p:cNvPr id="5" name="Footer Placeholder 4">
            <a:extLst>
              <a:ext uri="{FF2B5EF4-FFF2-40B4-BE49-F238E27FC236}">
                <a16:creationId xmlns:a16="http://schemas.microsoft.com/office/drawing/2014/main" id="{E794FEFF-A63C-438B-B33F-C478B9DE4F05}"/>
              </a:ext>
            </a:extLst>
          </p:cNvPr>
          <p:cNvSpPr>
            <a:spLocks noGrp="1"/>
          </p:cNvSpPr>
          <p:nvPr>
            <p:ph type="ftr" sz="quarter" idx="11"/>
          </p:nvPr>
        </p:nvSpPr>
        <p:spPr/>
        <p:txBody>
          <a:bodyPr/>
          <a:lstStyle/>
          <a:p>
            <a:r>
              <a:rPr lang="en-US"/>
              <a:t>Math Sir     Cell No +0881712898040</a:t>
            </a:r>
          </a:p>
        </p:txBody>
      </p:sp>
      <p:sp>
        <p:nvSpPr>
          <p:cNvPr id="6" name="Slide Number Placeholder 5">
            <a:extLst>
              <a:ext uri="{FF2B5EF4-FFF2-40B4-BE49-F238E27FC236}">
                <a16:creationId xmlns:a16="http://schemas.microsoft.com/office/drawing/2014/main" id="{5851C1BC-3D74-4A05-ABAA-7E0540E1C00B}"/>
              </a:ext>
            </a:extLst>
          </p:cNvPr>
          <p:cNvSpPr>
            <a:spLocks noGrp="1"/>
          </p:cNvSpPr>
          <p:nvPr>
            <p:ph type="sldNum" sz="quarter" idx="12"/>
          </p:nvPr>
        </p:nvSpPr>
        <p:spPr/>
        <p:txBody>
          <a:bodyPr/>
          <a:lstStyle/>
          <a:p>
            <a:fld id="{6E1B279D-798C-455D-99F2-F43337AAF2A1}" type="slidenum">
              <a:rPr lang="en-US" smtClean="0"/>
              <a:t>25</a:t>
            </a:fld>
            <a:endParaRPr lang="en-US"/>
          </a:p>
        </p:txBody>
      </p:sp>
      <p:pic>
        <p:nvPicPr>
          <p:cNvPr id="1028" name="Picture 4" descr="question mark | 3d human with a red question mark | Damián Navas ...">
            <a:extLst>
              <a:ext uri="{FF2B5EF4-FFF2-40B4-BE49-F238E27FC236}">
                <a16:creationId xmlns:a16="http://schemas.microsoft.com/office/drawing/2014/main" id="{6F17703D-95BF-4561-9AE3-9900D2C295A6}"/>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53961" y="128819"/>
            <a:ext cx="13067071" cy="630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14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768CDE-0BA0-415C-A81F-1A4262EB57E8}" type="datetime9">
              <a:rPr lang="en-US" smtClean="0"/>
              <a:t>04-Jun-20 20:57:34</a:t>
            </a:fld>
            <a:endParaRPr lang="en-US"/>
          </a:p>
        </p:txBody>
      </p:sp>
      <p:sp>
        <p:nvSpPr>
          <p:cNvPr id="4" name="Footer Placeholder 3"/>
          <p:cNvSpPr>
            <a:spLocks noGrp="1"/>
          </p:cNvSpPr>
          <p:nvPr>
            <p:ph type="ftr" sz="quarter" idx="11"/>
          </p:nvPr>
        </p:nvSpPr>
        <p:spPr/>
        <p:txBody>
          <a:bodyPr/>
          <a:lstStyle/>
          <a:p>
            <a:r>
              <a:rPr lang="en-US"/>
              <a:t>Math Sir     Cell No +0881712898040</a:t>
            </a:r>
          </a:p>
        </p:txBody>
      </p:sp>
      <p:sp>
        <p:nvSpPr>
          <p:cNvPr id="5" name="Slide Number Placeholder 4"/>
          <p:cNvSpPr>
            <a:spLocks noGrp="1"/>
          </p:cNvSpPr>
          <p:nvPr>
            <p:ph type="sldNum" sz="quarter" idx="12"/>
          </p:nvPr>
        </p:nvSpPr>
        <p:spPr/>
        <p:txBody>
          <a:bodyPr/>
          <a:lstStyle/>
          <a:p>
            <a:fld id="{6E1B279D-798C-455D-99F2-F43337AAF2A1}" type="slidenum">
              <a:rPr lang="en-US" smtClean="0"/>
              <a:t>26</a:t>
            </a:fld>
            <a:endParaRPr lang="en-US"/>
          </a:p>
        </p:txBody>
      </p:sp>
      <p:pic>
        <p:nvPicPr>
          <p:cNvPr id="7" name="Picture 6"/>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221226" y="235974"/>
            <a:ext cx="13096567" cy="6137199"/>
          </a:xfrm>
          <a:prstGeom prst="rect">
            <a:avLst/>
          </a:prstGeom>
        </p:spPr>
      </p:pic>
    </p:spTree>
    <p:extLst>
      <p:ext uri="{BB962C8B-B14F-4D97-AF65-F5344CB8AC3E}">
        <p14:creationId xmlns:p14="http://schemas.microsoft.com/office/powerpoint/2010/main" val="379054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729" y="162232"/>
            <a:ext cx="13288297" cy="6223820"/>
          </a:xfrm>
        </p:spPr>
        <p:style>
          <a:lnRef idx="1">
            <a:schemeClr val="accent6"/>
          </a:lnRef>
          <a:fillRef idx="2">
            <a:schemeClr val="accent6"/>
          </a:fillRef>
          <a:effectRef idx="1">
            <a:schemeClr val="accent6"/>
          </a:effectRef>
          <a:fontRef idx="minor">
            <a:schemeClr val="dk1"/>
          </a:fontRef>
        </p:style>
        <p:txBody>
          <a:bodyPr anchor="t" anchorCtr="0">
            <a:noAutofit/>
          </a:bodyPr>
          <a:lstStyle/>
          <a:p>
            <a:r>
              <a:rPr lang="en-US" sz="10100" dirty="0" err="1">
                <a:latin typeface="Times New Roman" panose="02020603050405020304" pitchFamily="18" charset="0"/>
                <a:cs typeface="Times New Roman" panose="02020603050405020304" pitchFamily="18" charset="0"/>
              </a:rPr>
              <a:t>Pneumono</a:t>
            </a:r>
            <a:br>
              <a:rPr lang="en-US" sz="10100" dirty="0">
                <a:latin typeface="Times New Roman" panose="02020603050405020304" pitchFamily="18" charset="0"/>
                <a:cs typeface="Times New Roman" panose="02020603050405020304" pitchFamily="18" charset="0"/>
              </a:rPr>
            </a:br>
            <a:r>
              <a:rPr lang="en-US" sz="10100" dirty="0">
                <a:latin typeface="Times New Roman" panose="02020603050405020304" pitchFamily="18" charset="0"/>
                <a:cs typeface="Times New Roman" panose="02020603050405020304" pitchFamily="18" charset="0"/>
              </a:rPr>
              <a:t>ultramicroscopic</a:t>
            </a:r>
            <a:br>
              <a:rPr lang="en-US" sz="10100" dirty="0">
                <a:latin typeface="Times New Roman" panose="02020603050405020304" pitchFamily="18" charset="0"/>
                <a:cs typeface="Times New Roman" panose="02020603050405020304" pitchFamily="18" charset="0"/>
              </a:rPr>
            </a:br>
            <a:r>
              <a:rPr lang="en-US" sz="10100" dirty="0" err="1">
                <a:latin typeface="Times New Roman" panose="02020603050405020304" pitchFamily="18" charset="0"/>
                <a:cs typeface="Times New Roman" panose="02020603050405020304" pitchFamily="18" charset="0"/>
              </a:rPr>
              <a:t>silicovolcano</a:t>
            </a:r>
            <a:br>
              <a:rPr lang="en-US" sz="10100" dirty="0">
                <a:latin typeface="Times New Roman" panose="02020603050405020304" pitchFamily="18" charset="0"/>
                <a:cs typeface="Times New Roman" panose="02020603050405020304" pitchFamily="18" charset="0"/>
              </a:rPr>
            </a:br>
            <a:r>
              <a:rPr lang="en-US" sz="10100" dirty="0" err="1">
                <a:latin typeface="Times New Roman" panose="02020603050405020304" pitchFamily="18" charset="0"/>
                <a:cs typeface="Times New Roman" panose="02020603050405020304" pitchFamily="18" charset="0"/>
              </a:rPr>
              <a:t>coniosis</a:t>
            </a:r>
            <a:endParaRPr lang="en-US" sz="10100" dirty="0">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3AF6A527-CCD1-4004-B7D3-5E4BC55E6EB3}"/>
              </a:ext>
            </a:extLst>
          </p:cNvPr>
          <p:cNvSpPr>
            <a:spLocks noGrp="1"/>
          </p:cNvSpPr>
          <p:nvPr>
            <p:ph type="dt" sz="half" idx="10"/>
          </p:nvPr>
        </p:nvSpPr>
        <p:spPr/>
        <p:txBody>
          <a:bodyPr/>
          <a:lstStyle/>
          <a:p>
            <a:fld id="{5F5CA78E-1451-4C91-9247-48291DC118FB}" type="datetime9">
              <a:rPr lang="en-US" smtClean="0"/>
              <a:t>04-Jun-20 20:57:33</a:t>
            </a:fld>
            <a:endParaRPr lang="en-US"/>
          </a:p>
        </p:txBody>
      </p:sp>
      <p:sp>
        <p:nvSpPr>
          <p:cNvPr id="4" name="Footer Placeholder 3">
            <a:extLst>
              <a:ext uri="{FF2B5EF4-FFF2-40B4-BE49-F238E27FC236}">
                <a16:creationId xmlns:a16="http://schemas.microsoft.com/office/drawing/2014/main" id="{4DA7795C-6EF0-4668-AFB4-DFA1DAB8E210}"/>
              </a:ext>
            </a:extLst>
          </p:cNvPr>
          <p:cNvSpPr>
            <a:spLocks noGrp="1"/>
          </p:cNvSpPr>
          <p:nvPr>
            <p:ph type="ftr" sz="quarter" idx="11"/>
          </p:nvPr>
        </p:nvSpPr>
        <p:spPr/>
        <p:txBody>
          <a:bodyPr/>
          <a:lstStyle/>
          <a:p>
            <a:r>
              <a:rPr lang="en-US"/>
              <a:t>Math Sir     Cell No +0881712898040</a:t>
            </a:r>
          </a:p>
        </p:txBody>
      </p:sp>
      <p:sp>
        <p:nvSpPr>
          <p:cNvPr id="5" name="Slide Number Placeholder 4">
            <a:extLst>
              <a:ext uri="{FF2B5EF4-FFF2-40B4-BE49-F238E27FC236}">
                <a16:creationId xmlns:a16="http://schemas.microsoft.com/office/drawing/2014/main" id="{47D0F8F5-A3E5-42F6-810B-6C4A6C80E216}"/>
              </a:ext>
            </a:extLst>
          </p:cNvPr>
          <p:cNvSpPr>
            <a:spLocks noGrp="1"/>
          </p:cNvSpPr>
          <p:nvPr>
            <p:ph type="sldNum" sz="quarter" idx="12"/>
          </p:nvPr>
        </p:nvSpPr>
        <p:spPr/>
        <p:txBody>
          <a:bodyPr/>
          <a:lstStyle/>
          <a:p>
            <a:fld id="{6E1B279D-798C-455D-99F2-F43337AAF2A1}" type="slidenum">
              <a:rPr lang="en-US" smtClean="0"/>
              <a:t>3</a:t>
            </a:fld>
            <a:endParaRPr lang="en-US"/>
          </a:p>
        </p:txBody>
      </p:sp>
    </p:spTree>
    <p:extLst>
      <p:ext uri="{BB962C8B-B14F-4D97-AF65-F5344CB8AC3E}">
        <p14:creationId xmlns:p14="http://schemas.microsoft.com/office/powerpoint/2010/main" val="192184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71" y="157825"/>
            <a:ext cx="13214555" cy="1493995"/>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9104" dirty="0" err="1"/>
              <a:t>চলক</a:t>
            </a:r>
            <a:r>
              <a:rPr lang="en-US" sz="9104" dirty="0"/>
              <a:t> </a:t>
            </a:r>
            <a:r>
              <a:rPr lang="en-US" sz="9104" dirty="0" err="1"/>
              <a:t>কী</a:t>
            </a:r>
            <a:r>
              <a:rPr lang="en-US" sz="9104" dirty="0"/>
              <a:t>??? </a:t>
            </a:r>
          </a:p>
        </p:txBody>
      </p:sp>
      <p:sp>
        <p:nvSpPr>
          <p:cNvPr id="3" name="Date Placeholder 2"/>
          <p:cNvSpPr>
            <a:spLocks noGrp="1"/>
          </p:cNvSpPr>
          <p:nvPr>
            <p:ph type="dt" sz="half" idx="10"/>
          </p:nvPr>
        </p:nvSpPr>
        <p:spPr/>
        <p:txBody>
          <a:bodyPr/>
          <a:lstStyle/>
          <a:p>
            <a:fld id="{6C51F502-57B6-4F76-A00C-84E4D3685F14}" type="datetime9">
              <a:rPr lang="en-US" smtClean="0"/>
              <a:t>04-Jun-20 20:57:33</a:t>
            </a:fld>
            <a:endParaRPr lang="en-US"/>
          </a:p>
        </p:txBody>
      </p:sp>
      <p:sp>
        <p:nvSpPr>
          <p:cNvPr id="4" name="Footer Placeholder 3"/>
          <p:cNvSpPr>
            <a:spLocks noGrp="1"/>
          </p:cNvSpPr>
          <p:nvPr>
            <p:ph type="ftr" sz="quarter" idx="11"/>
          </p:nvPr>
        </p:nvSpPr>
        <p:spPr/>
        <p:txBody>
          <a:bodyPr/>
          <a:lstStyle/>
          <a:p>
            <a:r>
              <a:rPr lang="en-US"/>
              <a:t>Math Sir     Cell No +0881712898040</a:t>
            </a:r>
          </a:p>
        </p:txBody>
      </p:sp>
      <p:sp>
        <p:nvSpPr>
          <p:cNvPr id="5" name="Slide Number Placeholder 4"/>
          <p:cNvSpPr>
            <a:spLocks noGrp="1"/>
          </p:cNvSpPr>
          <p:nvPr>
            <p:ph type="sldNum" sz="quarter" idx="12"/>
          </p:nvPr>
        </p:nvSpPr>
        <p:spPr/>
        <p:txBody>
          <a:bodyPr/>
          <a:lstStyle/>
          <a:p>
            <a:fld id="{6E1B279D-798C-455D-99F2-F43337AAF2A1}" type="slidenum">
              <a:rPr lang="en-US" smtClean="0"/>
              <a:t>4</a:t>
            </a:fld>
            <a:endParaRPr lang="en-US"/>
          </a:p>
        </p:txBody>
      </p:sp>
      <p:sp>
        <p:nvSpPr>
          <p:cNvPr id="6" name="Title 1"/>
          <p:cNvSpPr txBox="1">
            <a:spLocks/>
          </p:cNvSpPr>
          <p:nvPr/>
        </p:nvSpPr>
        <p:spPr>
          <a:xfrm>
            <a:off x="280219" y="2139540"/>
            <a:ext cx="13199807" cy="4422129"/>
          </a:xfrm>
          <a:prstGeom prst="rect">
            <a:avLst/>
          </a:prstGeom>
        </p:spPr>
        <p:style>
          <a:lnRef idx="1">
            <a:schemeClr val="accent4"/>
          </a:lnRef>
          <a:fillRef idx="2">
            <a:schemeClr val="accent4"/>
          </a:fillRef>
          <a:effectRef idx="1">
            <a:schemeClr val="accent4"/>
          </a:effectRef>
          <a:fontRef idx="minor">
            <a:schemeClr val="dk1"/>
          </a:fontRef>
        </p:style>
        <p:txBody>
          <a:bodyPr vert="horz" lIns="126124" tIns="63062" rIns="126124" bIns="63062" rtlCol="0" anchor="ctr">
            <a:no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as-IN" sz="4966" dirty="0">
                <a:latin typeface="Nirmala UI" panose="020B0502040204020203" pitchFamily="34" charset="0"/>
                <a:cs typeface="Nirmala UI" panose="020B0502040204020203" pitchFamily="34" charset="0"/>
              </a:rPr>
              <a:t>গণিতে </a:t>
            </a:r>
            <a:r>
              <a:rPr lang="as-IN" sz="4966" b="1" dirty="0">
                <a:latin typeface="Nirmala UI" panose="020B0502040204020203" pitchFamily="34" charset="0"/>
                <a:cs typeface="Nirmala UI" panose="020B0502040204020203" pitchFamily="34" charset="0"/>
              </a:rPr>
              <a:t>চলক</a:t>
            </a:r>
            <a:r>
              <a:rPr lang="as-IN" sz="4966" dirty="0">
                <a:latin typeface="Nirmala UI" panose="020B0502040204020203" pitchFamily="34" charset="0"/>
                <a:cs typeface="Nirmala UI" panose="020B0502040204020203" pitchFamily="34" charset="0"/>
              </a:rPr>
              <a:t> বা </a:t>
            </a:r>
            <a:r>
              <a:rPr lang="as-IN" sz="4966" b="1" dirty="0">
                <a:latin typeface="Nirmala UI" panose="020B0502040204020203" pitchFamily="34" charset="0"/>
                <a:cs typeface="Nirmala UI" panose="020B0502040204020203" pitchFamily="34" charset="0"/>
              </a:rPr>
              <a:t>চলরাশি</a:t>
            </a:r>
            <a:r>
              <a:rPr lang="as-IN" sz="4966" dirty="0">
                <a:latin typeface="Nirmala UI" panose="020B0502040204020203" pitchFamily="34" charset="0"/>
                <a:cs typeface="Nirmala UI" panose="020B0502040204020203" pitchFamily="34" charset="0"/>
              </a:rPr>
              <a:t> বলতে এমন একটি রাশিকে বোঝায়, যার মান কোনো গাণিতিক সমস্যা বা পরীক্ষণের প্রেক্ষাপটে অজ্ঞাত ও পরিবর্তনশীল</a:t>
            </a:r>
            <a:endParaRPr lang="en-US" sz="4966" dirty="0">
              <a:latin typeface="Nirmala UI" panose="020B0502040204020203" pitchFamily="34" charset="0"/>
              <a:cs typeface="Nirmala UI" panose="020B0502040204020203" pitchFamily="34" charset="0"/>
            </a:endParaRPr>
          </a:p>
          <a:p>
            <a:pPr algn="just"/>
            <a:r>
              <a:rPr lang="as-IN" sz="4966" dirty="0">
                <a:latin typeface="Nirmala UI" panose="020B0502040204020203" pitchFamily="34" charset="0"/>
                <a:cs typeface="Nirmala UI" panose="020B0502040204020203" pitchFamily="34" charset="0"/>
              </a:rPr>
              <a:t>সাধারণভাবে </a:t>
            </a:r>
            <a:r>
              <a:rPr lang="en-US" sz="4966" dirty="0">
                <a:latin typeface="Times New Roman" panose="02020603050405020304" pitchFamily="18" charset="0"/>
                <a:cs typeface="Times New Roman" panose="02020603050405020304" pitchFamily="18" charset="0"/>
              </a:rPr>
              <a:t>x, y, z </a:t>
            </a:r>
            <a:r>
              <a:rPr lang="as-IN" sz="4966" dirty="0">
                <a:latin typeface="Nirmala UI" panose="020B0502040204020203" pitchFamily="34" charset="0"/>
                <a:cs typeface="Nirmala UI" panose="020B0502040204020203" pitchFamily="34" charset="0"/>
              </a:rPr>
              <a:t>এই বর্ণগুলি ব্যাপকভাবে ব্যবহৃত হয়।</a:t>
            </a:r>
          </a:p>
        </p:txBody>
      </p:sp>
    </p:spTree>
    <p:extLst>
      <p:ext uri="{BB962C8B-B14F-4D97-AF65-F5344CB8AC3E}">
        <p14:creationId xmlns:p14="http://schemas.microsoft.com/office/powerpoint/2010/main" val="3828494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735" y="371476"/>
            <a:ext cx="11254403" cy="6026698"/>
          </a:xfrm>
        </p:spPr>
        <p:style>
          <a:lnRef idx="1">
            <a:schemeClr val="accent5"/>
          </a:lnRef>
          <a:fillRef idx="2">
            <a:schemeClr val="accent5"/>
          </a:fillRef>
          <a:effectRef idx="1">
            <a:schemeClr val="accent5"/>
          </a:effectRef>
          <a:fontRef idx="minor">
            <a:schemeClr val="dk1"/>
          </a:fontRef>
        </p:style>
        <p:txBody>
          <a:bodyPr anchor="t" anchorCtr="0">
            <a:noAutofit/>
          </a:bodyPr>
          <a:lstStyle/>
          <a:p>
            <a:pPr algn="just"/>
            <a:r>
              <a:rPr lang="as-IN" sz="3862" dirty="0"/>
              <a:t>এবং এটি কোনো প্রদত্ত সেটের বিভিন্ন মান গ্রহণ করতে পারে। সাধারণত একটিমাত্র বর্ণ দিয়ে একটি চলককে নির্দেশ করা হয়। এর বিপরীতে জ্ঞাত, অপরিবর্তনশীল রাশিকে ধ্রবক বলা হয়। বীজগাণিতিক গণন প্রক্রিয়াতে সংখ্যার পরিবর্তে চলক ব্যবহার করে একটিমাত্র গণনার মাধ্যমে অনেকগুলি সদৃশ গাণিতিক সমস্যার সমাধান করা হয়।</a:t>
            </a:r>
            <a:br>
              <a:rPr lang="as-IN" sz="3862" dirty="0"/>
            </a:br>
            <a:r>
              <a:rPr lang="as-IN" sz="3862" dirty="0"/>
              <a:t>সাধারণত যে পরিমাপযোগ্য রাশিটির মান অজানা ও পরিবর্তনশীল, সেটির নামের আদ্যবর্ণটি দিয়ে এর চলরাশিটিকে নির্দেশ করা হয়। যেমন - </a:t>
            </a:r>
            <a:r>
              <a:rPr lang="en-US" sz="3862" dirty="0"/>
              <a:t>E </a:t>
            </a:r>
            <a:r>
              <a:rPr lang="as-IN" sz="3862" dirty="0"/>
              <a:t>দিয়ে </a:t>
            </a:r>
            <a:r>
              <a:rPr lang="en-US" sz="3862" dirty="0"/>
              <a:t>Energy (</a:t>
            </a:r>
            <a:r>
              <a:rPr lang="as-IN" sz="3862" dirty="0"/>
              <a:t>শক্তি), </a:t>
            </a:r>
            <a:r>
              <a:rPr lang="en-US" sz="3862" dirty="0"/>
              <a:t>V </a:t>
            </a:r>
            <a:r>
              <a:rPr lang="as-IN" sz="3862" dirty="0"/>
              <a:t>দিয়ে </a:t>
            </a:r>
            <a:r>
              <a:rPr lang="en-US" sz="3862" dirty="0"/>
              <a:t>Volt (</a:t>
            </a:r>
            <a:r>
              <a:rPr lang="as-IN" sz="3862" dirty="0"/>
              <a:t>বিভব}), ইত্যাদি। </a:t>
            </a:r>
            <a:endParaRPr lang="en-US" sz="3862" dirty="0"/>
          </a:p>
        </p:txBody>
      </p:sp>
      <p:sp>
        <p:nvSpPr>
          <p:cNvPr id="3" name="Date Placeholder 2">
            <a:extLst>
              <a:ext uri="{FF2B5EF4-FFF2-40B4-BE49-F238E27FC236}">
                <a16:creationId xmlns:a16="http://schemas.microsoft.com/office/drawing/2014/main" id="{53A9869E-D686-429B-A7F8-3843BC2EB98D}"/>
              </a:ext>
            </a:extLst>
          </p:cNvPr>
          <p:cNvSpPr>
            <a:spLocks noGrp="1"/>
          </p:cNvSpPr>
          <p:nvPr>
            <p:ph type="dt" sz="half" idx="10"/>
          </p:nvPr>
        </p:nvSpPr>
        <p:spPr/>
        <p:txBody>
          <a:bodyPr/>
          <a:lstStyle/>
          <a:p>
            <a:fld id="{F4DECEEA-06E4-4E59-ADA7-2AC9315CCE85}" type="datetime9">
              <a:rPr lang="en-US" smtClean="0"/>
              <a:t>04-Jun-20 20:57:33</a:t>
            </a:fld>
            <a:endParaRPr lang="en-US" dirty="0"/>
          </a:p>
        </p:txBody>
      </p:sp>
      <p:sp>
        <p:nvSpPr>
          <p:cNvPr id="7" name="Footer Placeholder 6">
            <a:extLst>
              <a:ext uri="{FF2B5EF4-FFF2-40B4-BE49-F238E27FC236}">
                <a16:creationId xmlns:a16="http://schemas.microsoft.com/office/drawing/2014/main" id="{8A9416B9-4E9D-425F-9E4B-1EFB8F9EF7AB}"/>
              </a:ext>
            </a:extLst>
          </p:cNvPr>
          <p:cNvSpPr>
            <a:spLocks noGrp="1"/>
          </p:cNvSpPr>
          <p:nvPr>
            <p:ph type="ftr" sz="quarter" idx="11"/>
          </p:nvPr>
        </p:nvSpPr>
        <p:spPr/>
        <p:txBody>
          <a:bodyPr/>
          <a:lstStyle/>
          <a:p>
            <a:r>
              <a:rPr lang="en-US"/>
              <a:t>Math Sir     Cell No +0881712898040</a:t>
            </a:r>
          </a:p>
        </p:txBody>
      </p:sp>
      <p:sp>
        <p:nvSpPr>
          <p:cNvPr id="8" name="Slide Number Placeholder 7">
            <a:extLst>
              <a:ext uri="{FF2B5EF4-FFF2-40B4-BE49-F238E27FC236}">
                <a16:creationId xmlns:a16="http://schemas.microsoft.com/office/drawing/2014/main" id="{E737C334-A670-4A45-AE7B-320744811464}"/>
              </a:ext>
            </a:extLst>
          </p:cNvPr>
          <p:cNvSpPr>
            <a:spLocks noGrp="1"/>
          </p:cNvSpPr>
          <p:nvPr>
            <p:ph type="sldNum" sz="quarter" idx="12"/>
          </p:nvPr>
        </p:nvSpPr>
        <p:spPr/>
        <p:txBody>
          <a:bodyPr/>
          <a:lstStyle/>
          <a:p>
            <a:fld id="{6E1B279D-798C-455D-99F2-F43337AAF2A1}" type="slidenum">
              <a:rPr lang="en-US" smtClean="0"/>
              <a:t>5</a:t>
            </a:fld>
            <a:endParaRPr lang="en-US"/>
          </a:p>
        </p:txBody>
      </p:sp>
    </p:spTree>
    <p:extLst>
      <p:ext uri="{BB962C8B-B14F-4D97-AF65-F5344CB8AC3E}">
        <p14:creationId xmlns:p14="http://schemas.microsoft.com/office/powerpoint/2010/main" val="271284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972" y="81880"/>
            <a:ext cx="10555153" cy="1091152"/>
          </a:xfrm>
        </p:spPr>
        <p:style>
          <a:lnRef idx="1">
            <a:schemeClr val="accent6"/>
          </a:lnRef>
          <a:fillRef idx="2">
            <a:schemeClr val="accent6"/>
          </a:fillRef>
          <a:effectRef idx="1">
            <a:schemeClr val="accent6"/>
          </a:effectRef>
          <a:fontRef idx="minor">
            <a:schemeClr val="dk1"/>
          </a:fontRef>
        </p:style>
        <p:txBody>
          <a:bodyPr/>
          <a:lstStyle/>
          <a:p>
            <a:r>
              <a:rPr lang="en-US" dirty="0" err="1"/>
              <a:t>কম্পিউটার</a:t>
            </a:r>
            <a:r>
              <a:rPr lang="en-US" dirty="0"/>
              <a:t> </a:t>
            </a:r>
            <a:r>
              <a:rPr lang="en-US" dirty="0" err="1"/>
              <a:t>সাইন্স</a:t>
            </a:r>
            <a:r>
              <a:rPr lang="en-US" dirty="0"/>
              <a:t> </a:t>
            </a:r>
            <a:r>
              <a:rPr lang="en-US" dirty="0" err="1"/>
              <a:t>এর</a:t>
            </a:r>
            <a:r>
              <a:rPr lang="en-US" dirty="0"/>
              <a:t> </a:t>
            </a:r>
            <a:r>
              <a:rPr lang="en-US" dirty="0" err="1"/>
              <a:t>দৃষ্টিতে</a:t>
            </a:r>
            <a:r>
              <a:rPr lang="en-US" dirty="0"/>
              <a:t> </a:t>
            </a:r>
          </a:p>
        </p:txBody>
      </p:sp>
      <p:sp>
        <p:nvSpPr>
          <p:cNvPr id="3" name="Subtitle 2"/>
          <p:cNvSpPr>
            <a:spLocks noGrp="1"/>
          </p:cNvSpPr>
          <p:nvPr>
            <p:ph type="subTitle" idx="1"/>
          </p:nvPr>
        </p:nvSpPr>
        <p:spPr/>
        <p:txBody>
          <a:bodyPr/>
          <a:lstStyle/>
          <a:p>
            <a:endParaRPr lang="en-US"/>
          </a:p>
        </p:txBody>
      </p:sp>
      <p:sp>
        <p:nvSpPr>
          <p:cNvPr id="8" name="Date Placeholder 7">
            <a:extLst>
              <a:ext uri="{FF2B5EF4-FFF2-40B4-BE49-F238E27FC236}">
                <a16:creationId xmlns:a16="http://schemas.microsoft.com/office/drawing/2014/main" id="{200BAFD9-E9B0-4B0D-A732-91916D7FEB89}"/>
              </a:ext>
            </a:extLst>
          </p:cNvPr>
          <p:cNvSpPr>
            <a:spLocks noGrp="1"/>
          </p:cNvSpPr>
          <p:nvPr>
            <p:ph type="dt" sz="half" idx="10"/>
          </p:nvPr>
        </p:nvSpPr>
        <p:spPr/>
        <p:txBody>
          <a:bodyPr/>
          <a:lstStyle/>
          <a:p>
            <a:fld id="{31B830AD-96EC-48A1-8B24-DCD15DCE75BF}" type="datetime9">
              <a:rPr lang="en-US" smtClean="0"/>
              <a:t>04-Jun-20 20:57:33</a:t>
            </a:fld>
            <a:endParaRPr lang="en-US"/>
          </a:p>
        </p:txBody>
      </p:sp>
      <p:sp>
        <p:nvSpPr>
          <p:cNvPr id="9" name="Footer Placeholder 8">
            <a:extLst>
              <a:ext uri="{FF2B5EF4-FFF2-40B4-BE49-F238E27FC236}">
                <a16:creationId xmlns:a16="http://schemas.microsoft.com/office/drawing/2014/main" id="{DA671663-6302-47A7-99E7-698CACB36889}"/>
              </a:ext>
            </a:extLst>
          </p:cNvPr>
          <p:cNvSpPr>
            <a:spLocks noGrp="1"/>
          </p:cNvSpPr>
          <p:nvPr>
            <p:ph type="ftr" sz="quarter" idx="11"/>
          </p:nvPr>
        </p:nvSpPr>
        <p:spPr/>
        <p:txBody>
          <a:bodyPr/>
          <a:lstStyle/>
          <a:p>
            <a:r>
              <a:rPr lang="en-US"/>
              <a:t>Math Sir     Cell No +0881712898040</a:t>
            </a:r>
          </a:p>
        </p:txBody>
      </p:sp>
      <p:sp>
        <p:nvSpPr>
          <p:cNvPr id="10" name="Slide Number Placeholder 9">
            <a:extLst>
              <a:ext uri="{FF2B5EF4-FFF2-40B4-BE49-F238E27FC236}">
                <a16:creationId xmlns:a16="http://schemas.microsoft.com/office/drawing/2014/main" id="{DEBAC068-3079-4835-9A72-100F4A525702}"/>
              </a:ext>
            </a:extLst>
          </p:cNvPr>
          <p:cNvSpPr>
            <a:spLocks noGrp="1"/>
          </p:cNvSpPr>
          <p:nvPr>
            <p:ph type="sldNum" sz="quarter" idx="12"/>
          </p:nvPr>
        </p:nvSpPr>
        <p:spPr/>
        <p:txBody>
          <a:bodyPr/>
          <a:lstStyle/>
          <a:p>
            <a:fld id="{6E1B279D-798C-455D-99F2-F43337AAF2A1}" type="slidenum">
              <a:rPr lang="en-US" smtClean="0"/>
              <a:t>6</a:t>
            </a:fld>
            <a:endParaRPr lang="en-US"/>
          </a:p>
        </p:txBody>
      </p:sp>
      <p:pic>
        <p:nvPicPr>
          <p:cNvPr id="7" name="What is a Variable - Programming Basics - Computer Science Instructi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87554" y="1383239"/>
            <a:ext cx="12311492" cy="5435350"/>
          </a:xfrm>
          <a:prstGeom prst="rect">
            <a:avLst/>
          </a:prstGeom>
        </p:spPr>
      </p:pic>
    </p:spTree>
    <p:extLst>
      <p:ext uri="{BB962C8B-B14F-4D97-AF65-F5344CB8AC3E}">
        <p14:creationId xmlns:p14="http://schemas.microsoft.com/office/powerpoint/2010/main" val="3695010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7"/>
                </p:tgtEl>
              </p:cMediaNode>
            </p:video>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227" y="191731"/>
            <a:ext cx="10456605" cy="1268359"/>
          </a:xfrm>
        </p:spPr>
        <p:style>
          <a:lnRef idx="1">
            <a:schemeClr val="accent2"/>
          </a:lnRef>
          <a:fillRef idx="2">
            <a:schemeClr val="accent2"/>
          </a:fillRef>
          <a:effectRef idx="1">
            <a:schemeClr val="accent2"/>
          </a:effectRef>
          <a:fontRef idx="minor">
            <a:schemeClr val="dk1"/>
          </a:fontRef>
        </p:style>
        <p:txBody>
          <a:bodyPr>
            <a:noAutofit/>
          </a:bodyPr>
          <a:lstStyle/>
          <a:p>
            <a:r>
              <a:rPr lang="en-US" sz="8000" dirty="0" err="1"/>
              <a:t>সমীকরণ</a:t>
            </a:r>
            <a:r>
              <a:rPr lang="en-US" sz="8000" dirty="0"/>
              <a:t> </a:t>
            </a:r>
            <a:r>
              <a:rPr lang="en-US" sz="8000" dirty="0" err="1"/>
              <a:t>কাকে</a:t>
            </a:r>
            <a:r>
              <a:rPr lang="en-US" sz="8000" dirty="0"/>
              <a:t> </a:t>
            </a:r>
            <a:r>
              <a:rPr lang="en-US" sz="8000" dirty="0" err="1"/>
              <a:t>বলে</a:t>
            </a:r>
            <a:r>
              <a:rPr lang="en-US" sz="8000" dirty="0"/>
              <a:t>??? </a:t>
            </a:r>
          </a:p>
        </p:txBody>
      </p:sp>
      <p:sp>
        <p:nvSpPr>
          <p:cNvPr id="3" name="Date Placeholder 2"/>
          <p:cNvSpPr>
            <a:spLocks noGrp="1"/>
          </p:cNvSpPr>
          <p:nvPr>
            <p:ph type="dt" sz="half" idx="10"/>
          </p:nvPr>
        </p:nvSpPr>
        <p:spPr/>
        <p:txBody>
          <a:bodyPr/>
          <a:lstStyle/>
          <a:p>
            <a:fld id="{936E8801-B62B-4FC0-AD99-2AC87AF26499}" type="datetime9">
              <a:rPr lang="en-US" smtClean="0"/>
              <a:t>04-Jun-20 20:57:33</a:t>
            </a:fld>
            <a:endParaRPr lang="en-US"/>
          </a:p>
        </p:txBody>
      </p:sp>
      <p:sp>
        <p:nvSpPr>
          <p:cNvPr id="4" name="Footer Placeholder 3"/>
          <p:cNvSpPr>
            <a:spLocks noGrp="1"/>
          </p:cNvSpPr>
          <p:nvPr>
            <p:ph type="ftr" sz="quarter" idx="11"/>
          </p:nvPr>
        </p:nvSpPr>
        <p:spPr/>
        <p:txBody>
          <a:bodyPr/>
          <a:lstStyle/>
          <a:p>
            <a:r>
              <a:rPr lang="en-US"/>
              <a:t>Math Sir     Cell No +0881712898040</a:t>
            </a:r>
          </a:p>
        </p:txBody>
      </p:sp>
      <p:sp>
        <p:nvSpPr>
          <p:cNvPr id="5" name="Slide Number Placeholder 4"/>
          <p:cNvSpPr>
            <a:spLocks noGrp="1"/>
          </p:cNvSpPr>
          <p:nvPr>
            <p:ph type="sldNum" sz="quarter" idx="12"/>
          </p:nvPr>
        </p:nvSpPr>
        <p:spPr/>
        <p:txBody>
          <a:bodyPr/>
          <a:lstStyle/>
          <a:p>
            <a:fld id="{6E1B279D-798C-455D-99F2-F43337AAF2A1}" type="slidenum">
              <a:rPr lang="en-US" smtClean="0"/>
              <a:t>7</a:t>
            </a:fld>
            <a:endParaRPr lang="en-US"/>
          </a:p>
        </p:txBody>
      </p:sp>
      <p:sp>
        <p:nvSpPr>
          <p:cNvPr id="6" name="Title 1"/>
          <p:cNvSpPr txBox="1">
            <a:spLocks/>
          </p:cNvSpPr>
          <p:nvPr/>
        </p:nvSpPr>
        <p:spPr>
          <a:xfrm>
            <a:off x="234727" y="1858297"/>
            <a:ext cx="13142060" cy="4230631"/>
          </a:xfrm>
          <a:prstGeom prst="rect">
            <a:avLst/>
          </a:prstGeom>
        </p:spPr>
        <p:style>
          <a:lnRef idx="1">
            <a:schemeClr val="accent4"/>
          </a:lnRef>
          <a:fillRef idx="2">
            <a:schemeClr val="accent4"/>
          </a:fillRef>
          <a:effectRef idx="1">
            <a:schemeClr val="accent4"/>
          </a:effectRef>
          <a:fontRef idx="minor">
            <a:schemeClr val="dk1"/>
          </a:fontRef>
        </p:style>
        <p:txBody>
          <a:bodyPr vert="horz" lIns="126124" tIns="63062" rIns="126124" bIns="63062" rtlCol="0" anchor="ctr">
            <a:no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n-US" sz="4966" b="1" dirty="0"/>
              <a:t>		</a:t>
            </a:r>
            <a:r>
              <a:rPr lang="as-IN" sz="4966" b="1" dirty="0"/>
              <a:t>সমীকরণ</a:t>
            </a:r>
            <a:r>
              <a:rPr lang="en-US" sz="4966" dirty="0"/>
              <a:t> </a:t>
            </a:r>
            <a:r>
              <a:rPr lang="as-IN" sz="4966" dirty="0"/>
              <a:t>(ইংরেজি: </a:t>
            </a:r>
            <a:r>
              <a:rPr lang="en-US" sz="4966" dirty="0"/>
              <a:t>Equation) </a:t>
            </a:r>
            <a:r>
              <a:rPr lang="as-IN" sz="4966" dirty="0"/>
              <a:t>হলো সংখ্যা ও প্রতীক ব্যবহার করে লেখা এক ধরনের গাণিতিক বিবৃতি, যাতে দুইটি জিনিসকে গাণিতিকভাবে সমান বা সমতুল্য দেখানো হয়। সমান চিহ্ন (=) ব্যবহার করে সমীকরণ লেখা হয়, যেমন</a:t>
            </a:r>
            <a:endParaRPr lang="as-IN" sz="4966" dirty="0">
              <a:latin typeface="Nirmala UI" panose="020B0502040204020203" pitchFamily="34" charset="0"/>
              <a:cs typeface="Nirmala UI" panose="020B0502040204020203" pitchFamily="34" charset="0"/>
            </a:endParaRPr>
          </a:p>
        </p:txBody>
      </p:sp>
      <p:sp>
        <p:nvSpPr>
          <p:cNvPr id="8" name="AutoShape 3" descr="2 + 3 = 5."/>
          <p:cNvSpPr>
            <a:spLocks noChangeAspect="1" noChangeArrowheads="1"/>
          </p:cNvSpPr>
          <p:nvPr/>
        </p:nvSpPr>
        <p:spPr bwMode="auto">
          <a:xfrm>
            <a:off x="950311" y="102914"/>
            <a:ext cx="420414" cy="4204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6124" tIns="63062" rIns="126124" bIns="63062" numCol="1" anchor="t" anchorCtr="0" compatLnSpc="1">
            <a:prstTxWarp prst="textNoShape">
              <a:avLst/>
            </a:prstTxWarp>
          </a:bodyPr>
          <a:lstStyle/>
          <a:p>
            <a:endParaRPr lang="en-US" sz="2483"/>
          </a:p>
        </p:txBody>
      </p:sp>
    </p:spTree>
    <p:extLst>
      <p:ext uri="{BB962C8B-B14F-4D97-AF65-F5344CB8AC3E}">
        <p14:creationId xmlns:p14="http://schemas.microsoft.com/office/powerpoint/2010/main" val="42640930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Title 14"/>
              <p:cNvSpPr>
                <a:spLocks noGrp="1"/>
              </p:cNvSpPr>
              <p:nvPr>
                <p:ph type="title"/>
              </p:nvPr>
            </p:nvSpPr>
            <p:spPr>
              <a:xfrm>
                <a:off x="1448928" y="304519"/>
                <a:ext cx="3078827" cy="1371272"/>
              </a:xfrm>
            </p:spPr>
            <p:style>
              <a:lnRef idx="1">
                <a:schemeClr val="accent1"/>
              </a:lnRef>
              <a:fillRef idx="2">
                <a:schemeClr val="accent1"/>
              </a:fillRef>
              <a:effectRef idx="1">
                <a:schemeClr val="accent1"/>
              </a:effectRef>
              <a:fontRef idx="minor">
                <a:schemeClr val="dk1"/>
              </a:fontRef>
            </p:style>
            <p:txBody>
              <a:bodyPr>
                <a:noAutofit/>
              </a:bodyPr>
              <a:lstStyle/>
              <a:p>
                <a:pPr/>
                <a14:m>
                  <m:oMathPara xmlns:m="http://schemas.openxmlformats.org/officeDocument/2006/math">
                    <m:oMathParaPr>
                      <m:jc m:val="left"/>
                    </m:oMathParaPr>
                    <m:oMath xmlns:m="http://schemas.openxmlformats.org/officeDocument/2006/math">
                      <m:r>
                        <m:rPr>
                          <m:sty m:val="p"/>
                        </m:rPr>
                        <a:rPr lang="en-US" sz="9104">
                          <a:latin typeface="Cambria Math" panose="02040503050406030204" pitchFamily="18" charset="0"/>
                        </a:rPr>
                        <m:t>x</m:t>
                      </m:r>
                      <m:r>
                        <a:rPr lang="en-US" sz="9104">
                          <a:latin typeface="Cambria Math" panose="02040503050406030204" pitchFamily="18" charset="0"/>
                        </a:rPr>
                        <m:t>=</m:t>
                      </m:r>
                      <m:r>
                        <a:rPr lang="en-US" sz="9104">
                          <a:latin typeface="Cambria Math" panose="02040503050406030204" pitchFamily="18" charset="0"/>
                        </a:rPr>
                        <m:t>0</m:t>
                      </m:r>
                    </m:oMath>
                  </m:oMathPara>
                </a14:m>
                <a:endParaRPr lang="en-US" sz="9104" dirty="0"/>
              </a:p>
            </p:txBody>
          </p:sp>
        </mc:Choice>
        <mc:Fallback xmlns="">
          <p:sp>
            <p:nvSpPr>
              <p:cNvPr id="15" name="Title 14"/>
              <p:cNvSpPr>
                <a:spLocks noGrp="1" noRot="1" noChangeAspect="1" noMove="1" noResize="1" noEditPoints="1" noAdjustHandles="1" noChangeArrowheads="1" noChangeShapeType="1" noTextEdit="1"/>
              </p:cNvSpPr>
              <p:nvPr>
                <p:ph type="title"/>
              </p:nvPr>
            </p:nvSpPr>
            <p:spPr>
              <a:xfrm>
                <a:off x="1448928" y="304519"/>
                <a:ext cx="3078827" cy="1371272"/>
              </a:xfrm>
              <a:blipFill>
                <a:blip r:embed="rId4"/>
                <a:stretch>
                  <a:fillRect/>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BC1BABC4-AF01-4730-8FBB-D04BE844BFF4}" type="datetime9">
              <a:rPr lang="en-US" smtClean="0"/>
              <a:t>04-Jun-20 20:57:33</a:t>
            </a:fld>
            <a:endParaRPr lang="en-US"/>
          </a:p>
        </p:txBody>
      </p:sp>
      <p:sp>
        <p:nvSpPr>
          <p:cNvPr id="4" name="Footer Placeholder 3"/>
          <p:cNvSpPr>
            <a:spLocks noGrp="1"/>
          </p:cNvSpPr>
          <p:nvPr>
            <p:ph type="ftr" sz="quarter" idx="11"/>
          </p:nvPr>
        </p:nvSpPr>
        <p:spPr/>
        <p:txBody>
          <a:bodyPr/>
          <a:lstStyle/>
          <a:p>
            <a:r>
              <a:rPr lang="en-US"/>
              <a:t>Math Sir     Cell No +0881712898040</a:t>
            </a:r>
          </a:p>
        </p:txBody>
      </p:sp>
      <p:sp>
        <p:nvSpPr>
          <p:cNvPr id="5" name="Slide Number Placeholder 4"/>
          <p:cNvSpPr>
            <a:spLocks noGrp="1"/>
          </p:cNvSpPr>
          <p:nvPr>
            <p:ph type="sldNum" sz="quarter" idx="12"/>
          </p:nvPr>
        </p:nvSpPr>
        <p:spPr/>
        <p:txBody>
          <a:bodyPr/>
          <a:lstStyle/>
          <a:p>
            <a:fld id="{6E1B279D-798C-455D-99F2-F43337AAF2A1}" type="slidenum">
              <a:rPr lang="en-US" smtClean="0"/>
              <a:t>8</a:t>
            </a:fld>
            <a:endParaRPr lang="en-US"/>
          </a:p>
        </p:txBody>
      </p:sp>
      <p:sp>
        <p:nvSpPr>
          <p:cNvPr id="8" name="AutoShape 3" descr="2 + 3 = 5."/>
          <p:cNvSpPr>
            <a:spLocks noChangeAspect="1" noChangeArrowheads="1"/>
          </p:cNvSpPr>
          <p:nvPr/>
        </p:nvSpPr>
        <p:spPr bwMode="auto">
          <a:xfrm>
            <a:off x="950311" y="102914"/>
            <a:ext cx="420414" cy="4204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6124" tIns="63062" rIns="126124" bIns="63062" numCol="1" anchor="t" anchorCtr="0" compatLnSpc="1">
            <a:prstTxWarp prst="textNoShape">
              <a:avLst/>
            </a:prstTxWarp>
          </a:bodyPr>
          <a:lstStyle/>
          <a:p>
            <a:endParaRPr lang="en-US" sz="2483"/>
          </a:p>
        </p:txBody>
      </p:sp>
      <mc:AlternateContent xmlns:mc="http://schemas.openxmlformats.org/markup-compatibility/2006">
        <mc:Choice xmlns:a14="http://schemas.microsoft.com/office/drawing/2010/main" Requires="a14">
          <p:sp>
            <p:nvSpPr>
              <p:cNvPr id="24" name="Title 14"/>
              <p:cNvSpPr txBox="1">
                <a:spLocks/>
              </p:cNvSpPr>
              <p:nvPr/>
            </p:nvSpPr>
            <p:spPr>
              <a:xfrm>
                <a:off x="1388867" y="2355768"/>
                <a:ext cx="8440933" cy="1110103"/>
              </a:xfrm>
              <a:prstGeom prst="rect">
                <a:avLst/>
              </a:prstGeom>
            </p:spPr>
            <p:style>
              <a:lnRef idx="1">
                <a:schemeClr val="accent2"/>
              </a:lnRef>
              <a:fillRef idx="2">
                <a:schemeClr val="accent2"/>
              </a:fillRef>
              <a:effectRef idx="1">
                <a:schemeClr val="accent2"/>
              </a:effectRef>
              <a:fontRef idx="minor">
                <a:schemeClr val="dk1"/>
              </a:fontRef>
            </p:style>
            <p:txBody>
              <a:bodyPr vert="horz" lIns="126124" tIns="63062" rIns="126124" bIns="63062" rtlCol="0" anchor="ctr">
                <a:no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m:rPr>
                          <m:sty m:val="p"/>
                        </m:rPr>
                        <a:rPr lang="en-US" sz="9104">
                          <a:latin typeface="Cambria Math" panose="02040503050406030204" pitchFamily="18" charset="0"/>
                        </a:rPr>
                        <m:t>ax</m:t>
                      </m:r>
                      <m:r>
                        <a:rPr lang="en-US" sz="9104">
                          <a:latin typeface="Cambria Math" panose="02040503050406030204" pitchFamily="18" charset="0"/>
                        </a:rPr>
                        <m:t>+</m:t>
                      </m:r>
                      <m:r>
                        <m:rPr>
                          <m:sty m:val="p"/>
                        </m:rPr>
                        <a:rPr lang="en-US" sz="9104">
                          <a:latin typeface="Cambria Math" panose="02040503050406030204" pitchFamily="18" charset="0"/>
                        </a:rPr>
                        <m:t>b</m:t>
                      </m:r>
                      <m:r>
                        <a:rPr lang="en-US" sz="9104">
                          <a:latin typeface="Cambria Math" panose="02040503050406030204" pitchFamily="18" charset="0"/>
                        </a:rPr>
                        <m:t>=</m:t>
                      </m:r>
                      <m:r>
                        <a:rPr lang="en-US" sz="9104">
                          <a:latin typeface="Cambria Math" panose="02040503050406030204" pitchFamily="18" charset="0"/>
                        </a:rPr>
                        <m:t>0</m:t>
                      </m:r>
                    </m:oMath>
                  </m:oMathPara>
                </a14:m>
                <a:endParaRPr lang="en-US" sz="9104" dirty="0"/>
              </a:p>
            </p:txBody>
          </p:sp>
        </mc:Choice>
        <mc:Fallback>
          <p:sp>
            <p:nvSpPr>
              <p:cNvPr id="24" name="Title 14"/>
              <p:cNvSpPr txBox="1">
                <a:spLocks noRot="1" noChangeAspect="1" noMove="1" noResize="1" noEditPoints="1" noAdjustHandles="1" noChangeArrowheads="1" noChangeShapeType="1" noTextEdit="1"/>
              </p:cNvSpPr>
              <p:nvPr/>
            </p:nvSpPr>
            <p:spPr>
              <a:xfrm>
                <a:off x="1388867" y="2355768"/>
                <a:ext cx="8440933" cy="111010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itle 14"/>
              <p:cNvSpPr txBox="1">
                <a:spLocks/>
              </p:cNvSpPr>
              <p:nvPr/>
            </p:nvSpPr>
            <p:spPr>
              <a:xfrm>
                <a:off x="1418895" y="4402397"/>
                <a:ext cx="10878207" cy="1172493"/>
              </a:xfrm>
              <a:prstGeom prst="rect">
                <a:avLst/>
              </a:prstGeom>
            </p:spPr>
            <p:style>
              <a:lnRef idx="1">
                <a:schemeClr val="accent4"/>
              </a:lnRef>
              <a:fillRef idx="2">
                <a:schemeClr val="accent4"/>
              </a:fillRef>
              <a:effectRef idx="1">
                <a:schemeClr val="accent4"/>
              </a:effectRef>
              <a:fontRef idx="minor">
                <a:schemeClr val="dk1"/>
              </a:fontRef>
            </p:style>
            <p:txBody>
              <a:bodyPr vert="horz" lIns="126124" tIns="63062" rIns="126124" bIns="63062" rtlCol="0" anchor="ctr">
                <a:no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m:rPr>
                          <m:sty m:val="p"/>
                        </m:rPr>
                        <a:rPr lang="en-US" sz="9104">
                          <a:latin typeface="Cambria Math" panose="02040503050406030204" pitchFamily="18" charset="0"/>
                        </a:rPr>
                        <m:t>ax</m:t>
                      </m:r>
                      <m:r>
                        <a:rPr lang="en-US" sz="9104">
                          <a:latin typeface="Cambria Math" panose="02040503050406030204" pitchFamily="18" charset="0"/>
                        </a:rPr>
                        <m:t>+</m:t>
                      </m:r>
                      <m:r>
                        <m:rPr>
                          <m:sty m:val="p"/>
                        </m:rPr>
                        <a:rPr lang="en-US" sz="9104">
                          <a:latin typeface="Cambria Math" panose="02040503050406030204" pitchFamily="18" charset="0"/>
                        </a:rPr>
                        <m:t>by</m:t>
                      </m:r>
                      <m:r>
                        <a:rPr lang="en-US" sz="9104">
                          <a:latin typeface="Cambria Math" panose="02040503050406030204" pitchFamily="18" charset="0"/>
                        </a:rPr>
                        <m:t>+</m:t>
                      </m:r>
                      <m:r>
                        <m:rPr>
                          <m:sty m:val="p"/>
                        </m:rPr>
                        <a:rPr lang="en-US" sz="9104">
                          <a:latin typeface="Cambria Math" panose="02040503050406030204" pitchFamily="18" charset="0"/>
                        </a:rPr>
                        <m:t>c</m:t>
                      </m:r>
                      <m:r>
                        <a:rPr lang="en-US" sz="9104">
                          <a:latin typeface="Cambria Math" panose="02040503050406030204" pitchFamily="18" charset="0"/>
                        </a:rPr>
                        <m:t>=</m:t>
                      </m:r>
                      <m:r>
                        <a:rPr lang="en-US" sz="9104">
                          <a:latin typeface="Cambria Math" panose="02040503050406030204" pitchFamily="18" charset="0"/>
                        </a:rPr>
                        <m:t>0</m:t>
                      </m:r>
                    </m:oMath>
                  </m:oMathPara>
                </a14:m>
                <a:endParaRPr lang="en-US" sz="9104" dirty="0"/>
              </a:p>
            </p:txBody>
          </p:sp>
        </mc:Choice>
        <mc:Fallback xmlns="">
          <p:sp>
            <p:nvSpPr>
              <p:cNvPr id="25" name="Title 14"/>
              <p:cNvSpPr txBox="1">
                <a:spLocks noRot="1" noChangeAspect="1" noMove="1" noResize="1" noEditPoints="1" noAdjustHandles="1" noChangeArrowheads="1" noChangeShapeType="1" noTextEdit="1"/>
              </p:cNvSpPr>
              <p:nvPr/>
            </p:nvSpPr>
            <p:spPr>
              <a:xfrm>
                <a:off x="1418895" y="4402397"/>
                <a:ext cx="10878207" cy="117249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5763285"/>
      </p:ext>
    </p:extLst>
  </p:cSld>
  <p:clrMapOvr>
    <a:masterClrMapping/>
  </p:clrMapOvr>
  <p:transition spd="slow">
    <p:wipe/>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iterate type="lt">
                                    <p:tmPct val="0"/>
                                  </p:iterate>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4" presetClass="emph" presetSubtype="0" fill="hold" grpId="1" nodeType="clickEffect">
                                  <p:stCondLst>
                                    <p:cond delay="0"/>
                                  </p:stCondLst>
                                  <p:iterate type="lt">
                                    <p:tmPct val="10000"/>
                                  </p:iterate>
                                  <p:childTnLst>
                                    <p:animMotion origin="layout" path="M 0 -6.17284E-7 L 0 -0.07222 " pathEditMode="relative" rAng="0" ptsTypes="AA">
                                      <p:cBhvr>
                                        <p:cTn id="25" dur="250" accel="50000" decel="50000" autoRev="1" fill="hold">
                                          <p:stCondLst>
                                            <p:cond delay="0"/>
                                          </p:stCondLst>
                                        </p:cTn>
                                        <p:tgtEl>
                                          <p:spTgt spid="25"/>
                                        </p:tgtEl>
                                        <p:attrNameLst>
                                          <p:attrName>ppt_x</p:attrName>
                                          <p:attrName>ppt_y</p:attrName>
                                        </p:attrNameLst>
                                      </p:cBhvr>
                                      <p:rCtr x="0" y="-3611"/>
                                    </p:animMotion>
                                    <p:animRot by="1500000">
                                      <p:cBhvr>
                                        <p:cTn id="26" dur="125" fill="hold">
                                          <p:stCondLst>
                                            <p:cond delay="0"/>
                                          </p:stCondLst>
                                        </p:cTn>
                                        <p:tgtEl>
                                          <p:spTgt spid="25"/>
                                        </p:tgtEl>
                                        <p:attrNameLst>
                                          <p:attrName>r</p:attrName>
                                        </p:attrNameLst>
                                      </p:cBhvr>
                                    </p:animRot>
                                    <p:animRot by="-1500000">
                                      <p:cBhvr>
                                        <p:cTn id="27" dur="125" fill="hold">
                                          <p:stCondLst>
                                            <p:cond delay="125"/>
                                          </p:stCondLst>
                                        </p:cTn>
                                        <p:tgtEl>
                                          <p:spTgt spid="25"/>
                                        </p:tgtEl>
                                        <p:attrNameLst>
                                          <p:attrName>r</p:attrName>
                                        </p:attrNameLst>
                                      </p:cBhvr>
                                    </p:animRot>
                                    <p:animRot by="-1500000">
                                      <p:cBhvr>
                                        <p:cTn id="28" dur="125" fill="hold">
                                          <p:stCondLst>
                                            <p:cond delay="250"/>
                                          </p:stCondLst>
                                        </p:cTn>
                                        <p:tgtEl>
                                          <p:spTgt spid="25"/>
                                        </p:tgtEl>
                                        <p:attrNameLst>
                                          <p:attrName>r</p:attrName>
                                        </p:attrNameLst>
                                      </p:cBhvr>
                                    </p:animRot>
                                    <p:animRot by="1500000">
                                      <p:cBhvr>
                                        <p:cTn id="29" dur="125" fill="hold">
                                          <p:stCondLst>
                                            <p:cond delay="375"/>
                                          </p:stCondLst>
                                        </p:cTn>
                                        <p:tgtEl>
                                          <p:spTgt spid="25"/>
                                        </p:tgtEl>
                                        <p:attrNameLst>
                                          <p:attrName>r</p:attrName>
                                        </p:attrNameLst>
                                      </p:cBhvr>
                                    </p:animRot>
                                  </p:childTnLst>
                                  <p:subTnLst>
                                    <p:audio>
                                      <p:cMediaNode>
                                        <p:cTn display="0" masterRel="sameClick">
                                          <p:stCondLst>
                                            <p:cond evt="begin" delay="0">
                                              <p:tn val="2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5" grpId="0" animBg="1"/>
      <p:bldP spid="2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898" y="109934"/>
            <a:ext cx="12402207" cy="6621517"/>
          </a:xfrm>
        </p:spPr>
        <p:style>
          <a:lnRef idx="1">
            <a:schemeClr val="accent6"/>
          </a:lnRef>
          <a:fillRef idx="2">
            <a:schemeClr val="accent6"/>
          </a:fillRef>
          <a:effectRef idx="1">
            <a:schemeClr val="accent6"/>
          </a:effectRef>
          <a:fontRef idx="minor">
            <a:schemeClr val="dk1"/>
          </a:fontRef>
        </p:style>
        <p:txBody>
          <a:bodyPr anchor="ctr" anchorCtr="0">
            <a:noAutofit/>
          </a:bodyPr>
          <a:lstStyle/>
          <a:p>
            <a:r>
              <a:rPr lang="en-US" sz="13242" dirty="0" err="1">
                <a:solidFill>
                  <a:srgbClr val="7030A0"/>
                </a:solidFill>
              </a:rPr>
              <a:t>আজকের</a:t>
            </a:r>
            <a:r>
              <a:rPr lang="en-US" sz="13242" dirty="0">
                <a:solidFill>
                  <a:srgbClr val="7030A0"/>
                </a:solidFill>
              </a:rPr>
              <a:t> </a:t>
            </a:r>
            <a:r>
              <a:rPr lang="en-US" sz="13242" dirty="0" err="1">
                <a:solidFill>
                  <a:srgbClr val="7030A0"/>
                </a:solidFill>
              </a:rPr>
              <a:t>বিষয়ঃ</a:t>
            </a:r>
            <a:br>
              <a:rPr lang="en-US" sz="13242" dirty="0"/>
            </a:br>
            <a:r>
              <a:rPr lang="en-US" dirty="0" err="1"/>
              <a:t>দুই</a:t>
            </a:r>
            <a:r>
              <a:rPr lang="en-US" dirty="0"/>
              <a:t> </a:t>
            </a:r>
            <a:r>
              <a:rPr lang="en-US" dirty="0" err="1"/>
              <a:t>চলক</a:t>
            </a:r>
            <a:r>
              <a:rPr lang="en-US" dirty="0"/>
              <a:t> </a:t>
            </a:r>
            <a:r>
              <a:rPr lang="en-US" dirty="0" err="1"/>
              <a:t>বিশিষ্ট</a:t>
            </a:r>
            <a:r>
              <a:rPr lang="en-US" dirty="0"/>
              <a:t> </a:t>
            </a:r>
            <a:r>
              <a:rPr lang="en-US" dirty="0" err="1"/>
              <a:t>সরল</a:t>
            </a:r>
            <a:r>
              <a:rPr lang="en-US" dirty="0"/>
              <a:t> </a:t>
            </a:r>
            <a:r>
              <a:rPr lang="en-US" dirty="0" err="1"/>
              <a:t>সহসমীকরণ</a:t>
            </a:r>
            <a:br>
              <a:rPr lang="en-US" dirty="0"/>
            </a:br>
            <a:r>
              <a:rPr lang="en-US" dirty="0"/>
              <a:t>(Simple Simulation Equation in Two Variable)</a:t>
            </a:r>
          </a:p>
        </p:txBody>
      </p:sp>
      <p:sp>
        <p:nvSpPr>
          <p:cNvPr id="3" name="Date Placeholder 2">
            <a:extLst>
              <a:ext uri="{FF2B5EF4-FFF2-40B4-BE49-F238E27FC236}">
                <a16:creationId xmlns:a16="http://schemas.microsoft.com/office/drawing/2014/main" id="{4DD25CFF-6C1C-45D4-A20C-C571ACD2CA76}"/>
              </a:ext>
            </a:extLst>
          </p:cNvPr>
          <p:cNvSpPr>
            <a:spLocks noGrp="1"/>
          </p:cNvSpPr>
          <p:nvPr>
            <p:ph type="dt" sz="half" idx="10"/>
          </p:nvPr>
        </p:nvSpPr>
        <p:spPr/>
        <p:txBody>
          <a:bodyPr/>
          <a:lstStyle/>
          <a:p>
            <a:fld id="{EA034BC9-0C92-4F9F-A656-33F07E06C0F0}" type="datetime9">
              <a:rPr lang="en-US" smtClean="0"/>
              <a:t>04-Jun-20 20:57:33</a:t>
            </a:fld>
            <a:endParaRPr lang="en-US"/>
          </a:p>
        </p:txBody>
      </p:sp>
      <p:sp>
        <p:nvSpPr>
          <p:cNvPr id="4" name="Footer Placeholder 3">
            <a:extLst>
              <a:ext uri="{FF2B5EF4-FFF2-40B4-BE49-F238E27FC236}">
                <a16:creationId xmlns:a16="http://schemas.microsoft.com/office/drawing/2014/main" id="{02E53113-F3DA-41F3-9288-FABBFD93FB3F}"/>
              </a:ext>
            </a:extLst>
          </p:cNvPr>
          <p:cNvSpPr>
            <a:spLocks noGrp="1"/>
          </p:cNvSpPr>
          <p:nvPr>
            <p:ph type="ftr" sz="quarter" idx="11"/>
          </p:nvPr>
        </p:nvSpPr>
        <p:spPr/>
        <p:txBody>
          <a:bodyPr/>
          <a:lstStyle/>
          <a:p>
            <a:r>
              <a:rPr lang="en-US"/>
              <a:t>Math Sir     Cell No +0881712898040</a:t>
            </a:r>
          </a:p>
        </p:txBody>
      </p:sp>
      <p:sp>
        <p:nvSpPr>
          <p:cNvPr id="5" name="Slide Number Placeholder 4">
            <a:extLst>
              <a:ext uri="{FF2B5EF4-FFF2-40B4-BE49-F238E27FC236}">
                <a16:creationId xmlns:a16="http://schemas.microsoft.com/office/drawing/2014/main" id="{9C93DB95-A103-42CE-BD13-93B0C3E7BC56}"/>
              </a:ext>
            </a:extLst>
          </p:cNvPr>
          <p:cNvSpPr>
            <a:spLocks noGrp="1"/>
          </p:cNvSpPr>
          <p:nvPr>
            <p:ph type="sldNum" sz="quarter" idx="12"/>
          </p:nvPr>
        </p:nvSpPr>
        <p:spPr/>
        <p:txBody>
          <a:bodyPr/>
          <a:lstStyle/>
          <a:p>
            <a:fld id="{6E1B279D-798C-455D-99F2-F43337AAF2A1}" type="slidenum">
              <a:rPr lang="en-US" smtClean="0"/>
              <a:t>9</a:t>
            </a:fld>
            <a:endParaRPr lang="en-US"/>
          </a:p>
        </p:txBody>
      </p:sp>
    </p:spTree>
    <p:extLst>
      <p:ext uri="{BB962C8B-B14F-4D97-AF65-F5344CB8AC3E}">
        <p14:creationId xmlns:p14="http://schemas.microsoft.com/office/powerpoint/2010/main" val="10838524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2116</TotalTime>
  <Words>1112</Words>
  <Application>Microsoft Office PowerPoint</Application>
  <PresentationFormat>Custom</PresentationFormat>
  <Paragraphs>249</Paragraphs>
  <Slides>26</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Algerian</vt:lpstr>
      <vt:lpstr>Arial</vt:lpstr>
      <vt:lpstr>Calibri</vt:lpstr>
      <vt:lpstr>Calibri Light</vt:lpstr>
      <vt:lpstr>Cambria Math</vt:lpstr>
      <vt:lpstr>Nirmala UI</vt:lpstr>
      <vt:lpstr>SutonnyMJ</vt:lpstr>
      <vt:lpstr>Times New Roman</vt:lpstr>
      <vt:lpstr>Office Theme</vt:lpstr>
      <vt:lpstr>PowerPoint Presentation</vt:lpstr>
      <vt:lpstr>One Question??</vt:lpstr>
      <vt:lpstr>Pneumono ultramicroscopic silicovolcano coniosis</vt:lpstr>
      <vt:lpstr>চলক কী??? </vt:lpstr>
      <vt:lpstr>এবং এটি কোনো প্রদত্ত সেটের বিভিন্ন মান গ্রহণ করতে পারে। সাধারণত একটিমাত্র বর্ণ দিয়ে একটি চলককে নির্দেশ করা হয়। এর বিপরীতে জ্ঞাত, অপরিবর্তনশীল রাশিকে ধ্রবক বলা হয়। বীজগাণিতিক গণন প্রক্রিয়াতে সংখ্যার পরিবর্তে চলক ব্যবহার করে একটিমাত্র গণনার মাধ্যমে অনেকগুলি সদৃশ গাণিতিক সমস্যার সমাধান করা হয়। সাধারণত যে পরিমাপযোগ্য রাশিটির মান অজানা ও পরিবর্তনশীল, সেটির নামের আদ্যবর্ণটি দিয়ে এর চলরাশিটিকে নির্দেশ করা হয়। যেমন - E দিয়ে Energy (শক্তি), V দিয়ে Volt (বিভব}), ইত্যাদি। </vt:lpstr>
      <vt:lpstr>কম্পিউটার সাইন্স এর দৃষ্টিতে </vt:lpstr>
      <vt:lpstr>সমীকরণ কাকে বলে??? </vt:lpstr>
      <vt:lpstr>x=0</vt:lpstr>
      <vt:lpstr>আজকের বিষয়ঃ দুই চলক বিশিষ্ট সরল সহসমীকরণ (Simple Simulation Equation in Two Variable)</vt:lpstr>
      <vt:lpstr>এ অধ্যায় শেষে শিক্ষার্থীরা…  i)  দুই চলক বিশিষ্ট সরল সহসমীকরণের সঙ্গতি যাচাই                   করতে পারবে।  ii)  দুই চলক বিশিষ্ট দুইটি সমীকরণের পরস্পর                    নির্ভরশীলতা যাচাই করতে পারবে।  iii) সমাধানের আড়্গুন পদ্ধতি ব্যাখ্যা করতে পারবে।  iv) বাস্তবভিত্তিক গাণিতিক সমস্যার সহসমীকরণ গঠন         সমাধানে  করতে পারবে।           v) বাস্তবভিত্তিক গাণিতিক সমস্যার  সহসমীকরণ গঠন         সমাধানে  করতে পারবে।    </vt:lpstr>
      <vt:lpstr>সরল সহসমীকরণ কাকে বলে? </vt:lpstr>
      <vt:lpstr>PowerPoint Presentation</vt:lpstr>
      <vt:lpstr>PowerPoint Presentation</vt:lpstr>
      <vt:lpstr>PowerPoint Presentation</vt:lpstr>
      <vt:lpstr>সমাধান???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বাড়ীর কাজ </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343</cp:revision>
  <dcterms:created xsi:type="dcterms:W3CDTF">2020-03-28T05:45:06Z</dcterms:created>
  <dcterms:modified xsi:type="dcterms:W3CDTF">2020-06-04T17:47:55Z</dcterms:modified>
</cp:coreProperties>
</file>