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media/image69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8" r:id="rId2"/>
    <p:sldId id="257" r:id="rId3"/>
    <p:sldId id="259" r:id="rId4"/>
    <p:sldId id="260" r:id="rId5"/>
    <p:sldId id="261" r:id="rId6"/>
    <p:sldId id="263" r:id="rId7"/>
    <p:sldId id="264" r:id="rId8"/>
    <p:sldId id="268" r:id="rId9"/>
    <p:sldId id="266" r:id="rId10"/>
    <p:sldId id="267" r:id="rId11"/>
    <p:sldId id="269" r:id="rId12"/>
    <p:sldId id="271" r:id="rId13"/>
    <p:sldId id="272" r:id="rId14"/>
    <p:sldId id="274" r:id="rId15"/>
    <p:sldId id="275" r:id="rId16"/>
    <p:sldId id="276" r:id="rId17"/>
    <p:sldId id="277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36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B4C39E-AC45-434D-9C5F-EC297709BF39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23C07E-B13C-4311-A755-37836D36C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373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3C07E-B13C-4311-A755-37836D36C75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460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6B7C-8F11-4BDE-872A-376AA291CE97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A7C6-499F-43D9-9F77-DDE5CDCF0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817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6B7C-8F11-4BDE-872A-376AA291CE97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A7C6-499F-43D9-9F77-DDE5CDCF0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189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6B7C-8F11-4BDE-872A-376AA291CE97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A7C6-499F-43D9-9F77-DDE5CDCF0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256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6B7C-8F11-4BDE-872A-376AA291CE97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A7C6-499F-43D9-9F77-DDE5CDCF0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927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6B7C-8F11-4BDE-872A-376AA291CE97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A7C6-499F-43D9-9F77-DDE5CDCF0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70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6B7C-8F11-4BDE-872A-376AA291CE97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A7C6-499F-43D9-9F77-DDE5CDCF0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985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6B7C-8F11-4BDE-872A-376AA291CE97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A7C6-499F-43D9-9F77-DDE5CDCF0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639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6B7C-8F11-4BDE-872A-376AA291CE97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A7C6-499F-43D9-9F77-DDE5CDCF0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944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6B7C-8F11-4BDE-872A-376AA291CE97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A7C6-499F-43D9-9F77-DDE5CDCF0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766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6B7C-8F11-4BDE-872A-376AA291CE97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A7C6-499F-43D9-9F77-DDE5CDCF0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645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76B7C-8F11-4BDE-872A-376AA291CE97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A7C6-499F-43D9-9F77-DDE5CDCF0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550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76B7C-8F11-4BDE-872A-376AA291CE97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4A7C6-499F-43D9-9F77-DDE5CDCF0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179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7" Type="http://schemas.openxmlformats.org/officeDocument/2006/relationships/image" Target="../media/image49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7" Type="http://schemas.openxmlformats.org/officeDocument/2006/relationships/image" Target="../media/image57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4" Type="http://schemas.openxmlformats.org/officeDocument/2006/relationships/image" Target="../media/image54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png"/><Relationship Id="rId3" Type="http://schemas.openxmlformats.org/officeDocument/2006/relationships/image" Target="../media/image58.png"/><Relationship Id="rId7" Type="http://schemas.openxmlformats.org/officeDocument/2006/relationships/image" Target="../media/image62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1.png"/><Relationship Id="rId5" Type="http://schemas.openxmlformats.org/officeDocument/2006/relationships/image" Target="../media/image60.png"/><Relationship Id="rId4" Type="http://schemas.openxmlformats.org/officeDocument/2006/relationships/image" Target="../media/image59.png"/><Relationship Id="rId9" Type="http://schemas.openxmlformats.org/officeDocument/2006/relationships/image" Target="../media/image6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2" Type="http://schemas.openxmlformats.org/officeDocument/2006/relationships/image" Target="../media/image6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jpg"/><Relationship Id="rId2" Type="http://schemas.openxmlformats.org/officeDocument/2006/relationships/image" Target="../media/image6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17" Type="http://schemas.openxmlformats.org/officeDocument/2006/relationships/image" Target="../media/image23.png"/><Relationship Id="rId2" Type="http://schemas.openxmlformats.org/officeDocument/2006/relationships/image" Target="../media/image8.png"/><Relationship Id="rId16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2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35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12" Type="http://schemas.openxmlformats.org/officeDocument/2006/relationships/image" Target="../media/image34.png"/><Relationship Id="rId2" Type="http://schemas.openxmlformats.org/officeDocument/2006/relationships/image" Target="../media/image24.png"/><Relationship Id="rId16" Type="http://schemas.openxmlformats.org/officeDocument/2006/relationships/image" Target="../media/image3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5" Type="http://schemas.openxmlformats.org/officeDocument/2006/relationships/image" Target="../media/image3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Relationship Id="rId14" Type="http://schemas.openxmlformats.org/officeDocument/2006/relationships/image" Target="../media/image3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472070" y="145775"/>
            <a:ext cx="6135757" cy="6559826"/>
            <a:chOff x="3352800" y="145774"/>
            <a:chExt cx="6612835" cy="698780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52800" y="1838037"/>
              <a:ext cx="6612835" cy="5295537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</p:pic>
        <p:sp>
          <p:nvSpPr>
            <p:cNvPr id="7" name="TextBox 6"/>
            <p:cNvSpPr txBox="1"/>
            <p:nvPr/>
          </p:nvSpPr>
          <p:spPr>
            <a:xfrm>
              <a:off x="3352800" y="145774"/>
              <a:ext cx="6612835" cy="1497496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  <a:scene3d>
              <a:camera prst="perspectiveFront"/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88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স্বাগতম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632074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22243" y="29232"/>
                <a:ext cx="7954958" cy="7312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  <a:cs typeface="NikoshBAN" pitchFamily="2" charset="0"/>
                      </a:rPr>
                      <m:t>𝟒𝟓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cs typeface="NikoshBAN" pitchFamily="2" charset="0"/>
                      </a:rPr>
                      <m:t>.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cs typeface="NikoshBAN" pitchFamily="2" charset="0"/>
                      </a:rPr>
                      <m:t>𝟐</m:t>
                    </m:r>
                    <m:acc>
                      <m:accPr>
                        <m:chr m:val="̇"/>
                        <m:ctrlPr>
                          <a:rPr lang="en-US" sz="4000" b="1" i="1" smtClean="0">
                            <a:latin typeface="Cambria Math" panose="02040503050406030204" pitchFamily="18" charset="0"/>
                            <a:cs typeface="NikoshBAN" pitchFamily="2" charset="0"/>
                          </a:rPr>
                        </m:ctrlPr>
                      </m:acc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NikoshBAN" pitchFamily="2" charset="0"/>
                          </a:rPr>
                          <m:t>𝟑</m:t>
                        </m:r>
                      </m:e>
                    </m:acc>
                    <m:r>
                      <a:rPr lang="en-US" sz="4000" b="1" i="1" smtClean="0">
                        <a:latin typeface="Cambria Math" panose="02040503050406030204" pitchFamily="18" charset="0"/>
                        <a:cs typeface="NikoshBAN" pitchFamily="2" charset="0"/>
                      </a:rPr>
                      <m:t>𝟒</m:t>
                    </m:r>
                    <m:acc>
                      <m:accPr>
                        <m:chr m:val="̇"/>
                        <m:ctrlPr>
                          <a:rPr lang="en-US" sz="4000" b="1" i="1" smtClean="0">
                            <a:latin typeface="Cambria Math" panose="02040503050406030204" pitchFamily="18" charset="0"/>
                            <a:cs typeface="NikoshBAN" pitchFamily="2" charset="0"/>
                          </a:rPr>
                        </m:ctrlPr>
                      </m:acc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NikoshBAN" pitchFamily="2" charset="0"/>
                          </a:rPr>
                          <m:t>𝟔</m:t>
                        </m:r>
                      </m:e>
                    </m:acc>
                  </m:oMath>
                </a14:m>
                <a:r>
                  <a:rPr lang="en-US" sz="4000" b="1" dirty="0" smtClean="0">
                    <a:cs typeface="NikoshBAN" pitchFamily="2" charset="0"/>
                  </a:rPr>
                  <a:t> </a:t>
                </a:r>
                <a:r>
                  <a:rPr lang="bn-IN" sz="4000" b="1" dirty="0" smtClean="0">
                    <a:cs typeface="NikoshBAN" pitchFamily="2" charset="0"/>
                  </a:rPr>
                  <a:t>কে সাধারণ ভগ্নাংশে প্রকাশ কর।</a:t>
                </a:r>
                <a:endParaRPr lang="en-US" sz="4000" b="1" dirty="0"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243" y="29232"/>
                <a:ext cx="7954958" cy="731290"/>
              </a:xfrm>
              <a:prstGeom prst="rect">
                <a:avLst/>
              </a:prstGeom>
              <a:blipFill rotWithShape="0">
                <a:blip r:embed="rId3"/>
                <a:stretch>
                  <a:fillRect t="-10000" b="-3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Straight Connector 36"/>
          <p:cNvCxnSpPr/>
          <p:nvPr/>
        </p:nvCxnSpPr>
        <p:spPr>
          <a:xfrm flipV="1">
            <a:off x="1683025" y="2669804"/>
            <a:ext cx="2716697" cy="207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Group 57"/>
          <p:cNvGrpSpPr/>
          <p:nvPr/>
        </p:nvGrpSpPr>
        <p:grpSpPr>
          <a:xfrm>
            <a:off x="1683025" y="800924"/>
            <a:ext cx="9705561" cy="1825205"/>
            <a:chOff x="1683025" y="800924"/>
            <a:chExt cx="9705561" cy="1825205"/>
          </a:xfrm>
        </p:grpSpPr>
        <p:sp>
          <p:nvSpPr>
            <p:cNvPr id="6" name="TextBox 5"/>
            <p:cNvSpPr txBox="1"/>
            <p:nvPr/>
          </p:nvSpPr>
          <p:spPr>
            <a:xfrm>
              <a:off x="7349986" y="800924"/>
              <a:ext cx="40386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800" dirty="0">
                  <a:latin typeface="NikoshBAN" pitchFamily="2" charset="0"/>
                  <a:cs typeface="NikoshBAN" pitchFamily="2" charset="0"/>
                </a:rPr>
                <a:t>ধাপ- ১।  </a:t>
              </a:r>
            </a:p>
            <a:p>
              <a:r>
                <a:rPr lang="bn-BD" sz="2800" dirty="0">
                  <a:latin typeface="NikoshBAN" pitchFamily="2" charset="0"/>
                  <a:cs typeface="NikoshBAN" pitchFamily="2" charset="0"/>
                </a:rPr>
                <a:t>প্রথমে দশমিক ও পৌণপুনিক বাদ দিয়ে সংখ্যাটি লেখি।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7254286" y="940904"/>
              <a:ext cx="0" cy="107342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1683025" y="2041354"/>
              <a:ext cx="151074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452346</a:t>
              </a:r>
              <a:endParaRPr lang="en-US" sz="3200" dirty="0"/>
            </a:p>
          </p:txBody>
        </p:sp>
        <p:cxnSp>
          <p:nvCxnSpPr>
            <p:cNvPr id="50" name="Straight Arrow Connector 49"/>
            <p:cNvCxnSpPr/>
            <p:nvPr/>
          </p:nvCxnSpPr>
          <p:spPr>
            <a:xfrm flipV="1">
              <a:off x="2534476" y="1298714"/>
              <a:ext cx="4717252" cy="84353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/>
          <p:cNvGrpSpPr/>
          <p:nvPr/>
        </p:nvGrpSpPr>
        <p:grpSpPr>
          <a:xfrm>
            <a:off x="3038285" y="2057982"/>
            <a:ext cx="7955447" cy="1435316"/>
            <a:chOff x="3038285" y="2057982"/>
            <a:chExt cx="7955447" cy="1435316"/>
          </a:xfrm>
        </p:grpSpPr>
        <p:sp>
          <p:nvSpPr>
            <p:cNvPr id="7" name="TextBox 6"/>
            <p:cNvSpPr txBox="1"/>
            <p:nvPr/>
          </p:nvSpPr>
          <p:spPr>
            <a:xfrm>
              <a:off x="7336132" y="2108303"/>
              <a:ext cx="36576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800" dirty="0">
                  <a:latin typeface="NikoshBAN" pitchFamily="2" charset="0"/>
                  <a:cs typeface="NikoshBAN" pitchFamily="2" charset="0"/>
                </a:rPr>
                <a:t>ধাপ- ২।  </a:t>
              </a:r>
            </a:p>
            <a:p>
              <a:r>
                <a:rPr lang="bn-BD" sz="2800" dirty="0">
                  <a:latin typeface="NikoshBAN" pitchFamily="2" charset="0"/>
                  <a:cs typeface="NikoshBAN" pitchFamily="2" charset="0"/>
                </a:rPr>
                <a:t>পৌণপূনিকের আগের অংশ বিয়োগ করি।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7253007" y="2185919"/>
              <a:ext cx="0" cy="107342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3038285" y="2057982"/>
              <a:ext cx="151074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-452</a:t>
              </a:r>
              <a:endParaRPr lang="en-US" sz="3200" dirty="0"/>
            </a:p>
          </p:txBody>
        </p:sp>
        <p:cxnSp>
          <p:nvCxnSpPr>
            <p:cNvPr id="52" name="Straight Arrow Connector 51"/>
            <p:cNvCxnSpPr/>
            <p:nvPr/>
          </p:nvCxnSpPr>
          <p:spPr>
            <a:xfrm>
              <a:off x="3885823" y="2265947"/>
              <a:ext cx="3365905" cy="42458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oup 59"/>
          <p:cNvGrpSpPr/>
          <p:nvPr/>
        </p:nvGrpSpPr>
        <p:grpSpPr>
          <a:xfrm>
            <a:off x="2126971" y="2734204"/>
            <a:ext cx="9570742" cy="2130921"/>
            <a:chOff x="2126971" y="2734204"/>
            <a:chExt cx="9570742" cy="2130921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7251728" y="3430934"/>
              <a:ext cx="0" cy="124708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7278113" y="3480130"/>
              <a:ext cx="44196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800" dirty="0">
                  <a:latin typeface="NikoshBAN" pitchFamily="2" charset="0"/>
                  <a:cs typeface="NikoshBAN" pitchFamily="2" charset="0"/>
                </a:rPr>
                <a:t>ধাপ- ৩।  </a:t>
              </a:r>
            </a:p>
            <a:p>
              <a:r>
                <a:rPr lang="bn-BD" sz="2800" dirty="0">
                  <a:latin typeface="NikoshBAN" pitchFamily="2" charset="0"/>
                  <a:cs typeface="NikoshBAN" pitchFamily="2" charset="0"/>
                </a:rPr>
                <a:t>যতটি আবৃত দশমিক অঙ্ক আছে হরে ততটি </a:t>
              </a:r>
              <a:r>
                <a:rPr lang="en-US" sz="28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9</a:t>
              </a:r>
              <a:r>
                <a:rPr lang="bn-BD" sz="2800" dirty="0">
                  <a:latin typeface="NikoshBAN" pitchFamily="2" charset="0"/>
                  <a:cs typeface="NikoshBAN" pitchFamily="2" charset="0"/>
                </a:rPr>
                <a:t> বসাই। 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126971" y="2734204"/>
              <a:ext cx="81501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999</a:t>
              </a:r>
              <a:endParaRPr lang="en-US" sz="3200" dirty="0"/>
            </a:p>
          </p:txBody>
        </p:sp>
        <p:cxnSp>
          <p:nvCxnSpPr>
            <p:cNvPr id="54" name="Straight Arrow Connector 53"/>
            <p:cNvCxnSpPr/>
            <p:nvPr/>
          </p:nvCxnSpPr>
          <p:spPr>
            <a:xfrm>
              <a:off x="2576678" y="3189734"/>
              <a:ext cx="4572862" cy="98289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/>
          <p:cNvGrpSpPr/>
          <p:nvPr/>
        </p:nvGrpSpPr>
        <p:grpSpPr>
          <a:xfrm>
            <a:off x="2809464" y="2734203"/>
            <a:ext cx="9016822" cy="3919326"/>
            <a:chOff x="2809464" y="2734203"/>
            <a:chExt cx="9016822" cy="3919326"/>
          </a:xfrm>
        </p:grpSpPr>
        <p:sp>
          <p:nvSpPr>
            <p:cNvPr id="9" name="TextBox 8"/>
            <p:cNvSpPr txBox="1"/>
            <p:nvPr/>
          </p:nvSpPr>
          <p:spPr>
            <a:xfrm>
              <a:off x="7254286" y="4837647"/>
              <a:ext cx="4572000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800" dirty="0">
                  <a:latin typeface="NikoshBAN" pitchFamily="2" charset="0"/>
                  <a:cs typeface="NikoshBAN" pitchFamily="2" charset="0"/>
                </a:rPr>
                <a:t>ধাপ- ৪।  </a:t>
              </a:r>
            </a:p>
            <a:p>
              <a:r>
                <a:rPr lang="bn-BD" sz="2800" dirty="0">
                  <a:latin typeface="NikoshBAN" pitchFamily="2" charset="0"/>
                  <a:cs typeface="NikoshBAN" pitchFamily="2" charset="0"/>
                </a:rPr>
                <a:t>পৌণপূনিকের আগে কিন্তু দশমিকের পরে যতটি অঙ্ক আছে হরের ডানে  ততটি </a:t>
              </a:r>
              <a:r>
                <a:rPr lang="en-US" sz="28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0</a:t>
              </a:r>
              <a:r>
                <a:rPr lang="bn-BD" sz="2800" dirty="0">
                  <a:latin typeface="NikoshBAN" pitchFamily="2" charset="0"/>
                  <a:cs typeface="NikoshBAN" pitchFamily="2" charset="0"/>
                </a:rPr>
                <a:t> বসাই। 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7251728" y="4865125"/>
              <a:ext cx="26385" cy="150917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2809464" y="2734203"/>
              <a:ext cx="33130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0</a:t>
              </a:r>
            </a:p>
          </p:txBody>
        </p:sp>
        <p:cxnSp>
          <p:nvCxnSpPr>
            <p:cNvPr id="56" name="Straight Arrow Connector 55"/>
            <p:cNvCxnSpPr/>
            <p:nvPr/>
          </p:nvCxnSpPr>
          <p:spPr>
            <a:xfrm>
              <a:off x="3105376" y="3146059"/>
              <a:ext cx="4102183" cy="243173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1645721" y="3649130"/>
                <a:ext cx="1641860" cy="8182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451894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9990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5721" y="3649130"/>
                <a:ext cx="1641860" cy="81823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1617469" y="4613459"/>
                <a:ext cx="1641860" cy="8182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225947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4995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7469" y="4613459"/>
                <a:ext cx="1641860" cy="81823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1683024" y="5791338"/>
                <a:ext cx="1701684" cy="8094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45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1172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4995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3024" y="5791338"/>
                <a:ext cx="1701684" cy="80945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7395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3" grpId="0"/>
      <p:bldP spid="64" grpId="0"/>
      <p:bldP spid="6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740349" y="699358"/>
            <a:ext cx="7854301" cy="1133236"/>
            <a:chOff x="2740349" y="699358"/>
            <a:chExt cx="7854301" cy="1133236"/>
          </a:xfrm>
        </p:grpSpPr>
        <p:sp>
          <p:nvSpPr>
            <p:cNvPr id="45" name="TextBox 44"/>
            <p:cNvSpPr txBox="1"/>
            <p:nvPr/>
          </p:nvSpPr>
          <p:spPr>
            <a:xfrm>
              <a:off x="4924109" y="816931"/>
              <a:ext cx="3486781" cy="101566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bn-BD" sz="6000" dirty="0">
                  <a:latin typeface="NikoshBAN" pitchFamily="2" charset="0"/>
                  <a:cs typeface="NikoshBAN" pitchFamily="2" charset="0"/>
                </a:rPr>
                <a:t>জোড়ায় কাজ</a:t>
              </a:r>
              <a:endParaRPr lang="en-US" sz="6000" dirty="0"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40349" y="699358"/>
              <a:ext cx="2024666" cy="1133236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69984" y="699358"/>
              <a:ext cx="2024666" cy="1133236"/>
            </a:xfrm>
            <a:prstGeom prst="rect">
              <a:avLst/>
            </a:prstGeom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728623" y="3210338"/>
                <a:ext cx="6958716" cy="13468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বিকল্প পদ্ধতিতে</a:t>
                </a:r>
                <a:r>
                  <a:rPr lang="bn-IN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3.31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40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</m:acc>
                    <m:acc>
                      <m:accPr>
                        <m:chr m:val="̇"/>
                        <m:ctrlPr>
                          <a:rPr lang="en-US" sz="40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e>
                    </m:acc>
                  </m:oMath>
                </a14:m>
                <a:r>
                  <a:rPr lang="en-US" sz="4000" dirty="0" smtClean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 </a:t>
                </a:r>
                <a:r>
                  <a:rPr lang="bn-IN" sz="4000" dirty="0" smtClean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কে সাধারণ ভগ্নাংশে রূপান্তর কর।</a:t>
                </a:r>
                <a:endParaRPr lang="bn-IN" sz="6000" dirty="0" smtClean="0">
                  <a:latin typeface="Times New Roman" panose="02020603050405020304" pitchFamily="18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8623" y="3210338"/>
                <a:ext cx="6958716" cy="1346844"/>
              </a:xfrm>
              <a:prstGeom prst="rect">
                <a:avLst/>
              </a:prstGeom>
              <a:blipFill rotWithShape="0">
                <a:blip r:embed="rId3"/>
                <a:stretch>
                  <a:fillRect l="-3155" t="-8597" b="-185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8442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Box 48"/>
          <p:cNvSpPr txBox="1"/>
          <p:nvPr/>
        </p:nvSpPr>
        <p:spPr>
          <a:xfrm>
            <a:off x="3078595" y="76200"/>
            <a:ext cx="598170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সদৃশ আবৃত দশমিক ভগ্নাংশে প্রকাশঃ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343172" y="875920"/>
            <a:ext cx="5707625" cy="657236"/>
            <a:chOff x="3343172" y="875920"/>
            <a:chExt cx="5707625" cy="65723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Box 1"/>
                <p:cNvSpPr txBox="1"/>
                <p:nvPr/>
              </p:nvSpPr>
              <p:spPr>
                <a:xfrm>
                  <a:off x="3343172" y="929593"/>
                  <a:ext cx="861393" cy="60356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/>
                    <a:t>5.</a:t>
                  </a:r>
                  <a14:m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</m:acc>
                    </m:oMath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2" name="TextBox 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43172" y="929593"/>
                  <a:ext cx="861393" cy="603563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 l="-17606" t="-9000" b="-32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TextBox 63"/>
                <p:cNvSpPr txBox="1"/>
                <p:nvPr/>
              </p:nvSpPr>
              <p:spPr>
                <a:xfrm>
                  <a:off x="5035414" y="902175"/>
                  <a:ext cx="1543881" cy="6135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/>
                    <a:t>7.3</a:t>
                  </a:r>
                  <a14:m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acc>
                      <m:acc>
                        <m:accPr>
                          <m:chr m:val="̇"/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acc>
                    </m:oMath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64" name="TextBox 6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35414" y="902175"/>
                  <a:ext cx="1543881" cy="613566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9881" t="-6931" b="-3267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TextBox 64"/>
                <p:cNvSpPr txBox="1"/>
                <p:nvPr/>
              </p:nvSpPr>
              <p:spPr>
                <a:xfrm>
                  <a:off x="7164795" y="875920"/>
                  <a:ext cx="1886002" cy="60356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/>
                    <a:t>10.78</a:t>
                  </a:r>
                  <a14:m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acc>
                    </m:oMath>
                  </a14:m>
                  <a:r>
                    <a:rPr lang="en-US" sz="3200" dirty="0" smtClean="0"/>
                    <a:t>2</a:t>
                  </a:r>
                  <a14:m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sz="3200" i="1" dirty="0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acc>
                    </m:oMath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65" name="TextBox 6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64795" y="875920"/>
                  <a:ext cx="1886002" cy="603563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l="-8065" t="-9091" b="-33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" name="TextBox 2"/>
          <p:cNvSpPr txBox="1"/>
          <p:nvPr/>
        </p:nvSpPr>
        <p:spPr>
          <a:xfrm>
            <a:off x="234444" y="1457681"/>
            <a:ext cx="225967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অনাবৃত্ত দশমিক  অঙ্ক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129168" y="1431860"/>
            <a:ext cx="2478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সর্বোচ্চ ২ টি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0189" y="2569884"/>
            <a:ext cx="20061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আবৃত্ত দশমিক  অঙ্ক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631589" y="2478627"/>
            <a:ext cx="3517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১,২ ও ৩ এর ল.সা.গু .=৬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34880" y="3739275"/>
            <a:ext cx="63967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তাহলে দশমিকের পরে মোট অঙ্ক হবে ২+৬=৮টি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239297" y="1515741"/>
            <a:ext cx="6792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নাই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36507" y="1436756"/>
            <a:ext cx="6792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১টি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657666" y="1431128"/>
            <a:ext cx="6792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২টি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66658" y="2573237"/>
            <a:ext cx="6792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১টি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36507" y="2478628"/>
            <a:ext cx="6792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২টি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57666" y="2517836"/>
            <a:ext cx="6792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৩টি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078595" y="4591233"/>
                <a:ext cx="4797287" cy="6035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5.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e>
                    </m:acc>
                  </m:oMath>
                </a14:m>
                <a:r>
                  <a:rPr lang="en-US" sz="3200" dirty="0" smtClean="0"/>
                  <a:t>=5.66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e>
                    </m:acc>
                  </m:oMath>
                </a14:m>
                <a:r>
                  <a:rPr lang="en-US" sz="3200" dirty="0" smtClean="0"/>
                  <a:t>6666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320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6</m:t>
                        </m:r>
                      </m:e>
                    </m:acc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8595" y="4591233"/>
                <a:ext cx="4797287" cy="603563"/>
              </a:xfrm>
              <a:prstGeom prst="rect">
                <a:avLst/>
              </a:prstGeom>
              <a:blipFill rotWithShape="0">
                <a:blip r:embed="rId5"/>
                <a:stretch>
                  <a:fillRect l="-3177" t="-9091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640017" y="5342720"/>
                <a:ext cx="3572390" cy="6135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7.3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</m:acc>
                    <m:acc>
                      <m:accPr>
                        <m:chr m:val="̇"/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acc>
                  </m:oMath>
                </a14:m>
                <a:r>
                  <a:rPr lang="en-US" sz="3200" dirty="0" smtClean="0"/>
                  <a:t>=7.34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acc>
                  </m:oMath>
                </a14:m>
                <a:r>
                  <a:rPr lang="en-US" sz="3200" dirty="0" smtClean="0"/>
                  <a:t>4545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320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</m:acc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0017" y="5342720"/>
                <a:ext cx="3572390" cy="613566"/>
              </a:xfrm>
              <a:prstGeom prst="rect">
                <a:avLst/>
              </a:prstGeom>
              <a:blipFill rotWithShape="0">
                <a:blip r:embed="rId6"/>
                <a:stretch>
                  <a:fillRect l="-4266" t="-6931" b="-326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830468" y="6144774"/>
                <a:ext cx="4381939" cy="6035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10.78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</m:acc>
                  </m:oMath>
                </a14:m>
                <a:r>
                  <a:rPr lang="en-US" sz="3200" dirty="0" smtClean="0"/>
                  <a:t>2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320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acc>
                  </m:oMath>
                </a14:m>
                <a:r>
                  <a:rPr lang="en-US" sz="3200" dirty="0" smtClean="0"/>
                  <a:t>=10.78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</m:acc>
                  </m:oMath>
                </a14:m>
                <a:r>
                  <a:rPr lang="en-US" sz="3200" dirty="0" smtClean="0"/>
                  <a:t>2342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320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acc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0468" y="6144774"/>
                <a:ext cx="4381939" cy="603563"/>
              </a:xfrm>
              <a:prstGeom prst="rect">
                <a:avLst/>
              </a:prstGeom>
              <a:blipFill rotWithShape="0">
                <a:blip r:embed="rId7"/>
                <a:stretch>
                  <a:fillRect l="-3477" t="-9091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371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3" grpId="0"/>
      <p:bldP spid="7" grpId="0"/>
      <p:bldP spid="8" grpId="0"/>
      <p:bldP spid="9" grpId="0"/>
      <p:bldP spid="10" grpId="0"/>
      <p:bldP spid="23" grpId="0"/>
      <p:bldP spid="24" grpId="0"/>
      <p:bldP spid="25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676422" y="589798"/>
            <a:ext cx="7216325" cy="1286347"/>
            <a:chOff x="2676422" y="589798"/>
            <a:chExt cx="7216325" cy="1286347"/>
          </a:xfrm>
        </p:grpSpPr>
        <p:sp>
          <p:nvSpPr>
            <p:cNvPr id="3" name="TextBox 2"/>
            <p:cNvSpPr txBox="1"/>
            <p:nvPr/>
          </p:nvSpPr>
          <p:spPr>
            <a:xfrm>
              <a:off x="4784035" y="816931"/>
              <a:ext cx="2862469" cy="101566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bn-IN" sz="6000" dirty="0" smtClean="0">
                  <a:latin typeface="NikoshBAN" pitchFamily="2" charset="0"/>
                  <a:cs typeface="NikoshBAN" pitchFamily="2" charset="0"/>
                </a:rPr>
                <a:t>দলীয়</a:t>
              </a:r>
              <a:r>
                <a:rPr lang="bn-BD" sz="60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6000" dirty="0">
                  <a:latin typeface="NikoshBAN" pitchFamily="2" charset="0"/>
                  <a:cs typeface="NikoshBAN" pitchFamily="2" charset="0"/>
                </a:rPr>
                <a:t>কাজ</a:t>
              </a:r>
              <a:endParaRPr lang="en-US" sz="6000" dirty="0"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76422" y="589798"/>
              <a:ext cx="1902722" cy="1286347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90025" y="589798"/>
              <a:ext cx="1902722" cy="1286347"/>
            </a:xfrm>
            <a:prstGeom prst="rect">
              <a:avLst/>
            </a:prstGeom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418520" y="3041375"/>
                <a:ext cx="8501271" cy="126701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.</m:t>
                    </m:r>
                    <m:acc>
                      <m:accPr>
                        <m:chr m:val="̇"/>
                        <m:ctrlPr>
                          <a:rPr lang="en-US" sz="40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e>
                    </m:acc>
                  </m:oMath>
                </a14:m>
                <a:r>
                  <a:rPr lang="en-US" sz="4000" dirty="0" smtClean="0"/>
                  <a:t>, 8.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acc>
                    <m:acc>
                      <m:accPr>
                        <m:chr m:val="̇"/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</m:acc>
                  </m:oMath>
                </a14:m>
                <a:r>
                  <a:rPr lang="en-US" sz="4000" dirty="0" smtClean="0"/>
                  <a:t>, 6.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acc>
                  </m:oMath>
                </a14:m>
                <a:r>
                  <a:rPr lang="en-US" sz="4000" dirty="0" smtClean="0"/>
                  <a:t>4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400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0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acc>
                  </m:oMath>
                </a14:m>
                <a:r>
                  <a:rPr lang="en-US" sz="4000" dirty="0" smtClean="0"/>
                  <a:t> </a:t>
                </a:r>
                <a:r>
                  <a:rPr lang="bn-IN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কে সদৃশ আবৃত্ত দশমিক ভগ্নাংশে প্রকাশ কর।</a:t>
                </a:r>
                <a:endParaRPr lang="en-US" sz="4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8520" y="3041375"/>
                <a:ext cx="8501271" cy="1267014"/>
              </a:xfrm>
              <a:prstGeom prst="rect">
                <a:avLst/>
              </a:prstGeom>
              <a:blipFill rotWithShape="0">
                <a:blip r:embed="rId3"/>
                <a:stretch>
                  <a:fillRect l="-3659" t="-11058" r="-4448" b="-240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1837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291697" y="747144"/>
                <a:ext cx="6718852" cy="6035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.</m:t>
                    </m:r>
                    <m:acc>
                      <m:accPr>
                        <m:chr m:val="̇"/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e>
                    </m:acc>
                    <m:acc>
                      <m:accPr>
                        <m:chr m:val="̇"/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,</m:t>
                        </m:r>
                      </m:e>
                    </m:acc>
                  </m:oMath>
                </a14:m>
                <a:r>
                  <a:rPr lang="bn-IN" sz="3200" dirty="0" smtClean="0"/>
                  <a:t> </a:t>
                </a:r>
                <a:r>
                  <a:rPr lang="en-US" sz="3200" dirty="0" smtClean="0"/>
                  <a:t>2.1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320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7</m:t>
                        </m:r>
                      </m:e>
                    </m:acc>
                    <m:acc>
                      <m:accPr>
                        <m:chr m:val="̇"/>
                        <m:ctrlPr>
                          <a:rPr lang="en-US" sz="320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,</m:t>
                        </m:r>
                      </m:e>
                    </m:acc>
                  </m:oMath>
                </a14:m>
                <a:r>
                  <a:rPr lang="en-US" sz="3200" dirty="0" smtClean="0"/>
                  <a:t> 5.89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320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7</m:t>
                        </m:r>
                      </m:e>
                    </m:acc>
                  </m:oMath>
                </a14:m>
                <a:r>
                  <a:rPr lang="en-US" sz="3200" dirty="0" smtClean="0"/>
                  <a:t>9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320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8</m:t>
                        </m:r>
                      </m:e>
                    </m:acc>
                  </m:oMath>
                </a14:m>
                <a:r>
                  <a:rPr lang="bn-IN" sz="3200" dirty="0" smtClean="0"/>
                  <a:t> </a:t>
                </a:r>
                <a:r>
                  <a:rPr lang="en-US" sz="3200" dirty="0" smtClean="0"/>
                  <a:t> </a:t>
                </a:r>
                <a:r>
                  <a:rPr lang="bn-IN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যোগ কর।</a:t>
                </a:r>
                <a:endParaRPr lang="en-US" sz="32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1697" y="747144"/>
                <a:ext cx="6718852" cy="603563"/>
              </a:xfrm>
              <a:prstGeom prst="rect">
                <a:avLst/>
              </a:prstGeom>
              <a:blipFill rotWithShape="0">
                <a:blip r:embed="rId2"/>
                <a:stretch>
                  <a:fillRect t="-15152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83872" y="1510129"/>
            <a:ext cx="893450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সমাধানঃ প্রথমে সদৃশ আবৃত্ত দশমিক ভগ্নাংশে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রূ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পান্তর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করি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86169" y="38604"/>
            <a:ext cx="481970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আবৃত দশমিক ভগ্নাংশে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যোগ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1352057" y="2444918"/>
            <a:ext cx="4598504" cy="607009"/>
            <a:chOff x="2650435" y="3500249"/>
            <a:chExt cx="4598504" cy="60700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/>
                <p:cNvSpPr txBox="1"/>
                <p:nvPr/>
              </p:nvSpPr>
              <p:spPr>
                <a:xfrm>
                  <a:off x="2650435" y="3537491"/>
                  <a:ext cx="4598504" cy="524808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.</m:t>
                      </m:r>
                      <m:acc>
                        <m:accPr>
                          <m:chr m:val="̇"/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</m:acc>
                      <m:acc>
                        <m:accPr>
                          <m:chr m:val="̇"/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e>
                      </m:acc>
                    </m:oMath>
                  </a14:m>
                  <a:r>
                    <a:rPr lang="en-US" sz="3200" dirty="0" smtClean="0"/>
                    <a:t>    =3.89</a:t>
                  </a:r>
                  <a14:m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</m:acc>
                      <m:r>
                        <a:rPr lang="en-US" sz="3200" b="0" i="0" smtClean="0">
                          <a:latin typeface="Cambria Math" panose="02040503050406030204" pitchFamily="18" charset="0"/>
                        </a:rPr>
                        <m:t>9898</m:t>
                      </m:r>
                      <m:acc>
                        <m:accPr>
                          <m:chr m:val="̇"/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e>
                      </m:acc>
                    </m:oMath>
                  </a14:m>
                  <a:r>
                    <a:rPr lang="en-US" sz="3200" dirty="0" smtClean="0"/>
                    <a:t>   89</a:t>
                  </a:r>
                  <a:endParaRPr lang="en-US" sz="3200" dirty="0"/>
                </a:p>
              </p:txBody>
            </p:sp>
          </mc:Choice>
          <mc:Fallback xmlns="">
            <p:sp>
              <p:nvSpPr>
                <p:cNvPr id="5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50435" y="3537491"/>
                  <a:ext cx="4598504" cy="524808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t="-18605" b="-4534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" name="Straight Connector 6"/>
            <p:cNvCxnSpPr/>
            <p:nvPr/>
          </p:nvCxnSpPr>
          <p:spPr>
            <a:xfrm>
              <a:off x="6294783" y="3500249"/>
              <a:ext cx="13251" cy="607009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1352057" y="3251154"/>
            <a:ext cx="4598504" cy="601745"/>
            <a:chOff x="2650435" y="4306485"/>
            <a:chExt cx="4598504" cy="60174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2650435" y="4306485"/>
                  <a:ext cx="4598504" cy="511230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320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1</m:t>
                      </m:r>
                      <m:acc>
                        <m:accPr>
                          <m:chr m:val="̇"/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</m:acc>
                      <m:acc>
                        <m:accPr>
                          <m:chr m:val="̇"/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</m:acc>
                    </m:oMath>
                  </a14:m>
                  <a:r>
                    <a:rPr lang="en-US" sz="3200" dirty="0" smtClean="0"/>
                    <a:t>   =2.17</a:t>
                  </a:r>
                  <a14:m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</m:acc>
                      <m:r>
                        <a:rPr lang="en-US" sz="3200" b="0" i="0" smtClean="0">
                          <a:latin typeface="Cambria Math" panose="02040503050406030204" pitchFamily="18" charset="0"/>
                        </a:rPr>
                        <m:t>7878</m:t>
                      </m:r>
                      <m:acc>
                        <m:accPr>
                          <m:chr m:val="̇"/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</m:acc>
                    </m:oMath>
                  </a14:m>
                  <a:r>
                    <a:rPr lang="en-US" sz="3200" dirty="0" smtClean="0"/>
                    <a:t>   87</a:t>
                  </a:r>
                  <a:endParaRPr lang="en-US" sz="3200" dirty="0"/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50435" y="4306485"/>
                  <a:ext cx="4598504" cy="511230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t="-19048" b="-4881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4" name="Straight Connector 13"/>
            <p:cNvCxnSpPr/>
            <p:nvPr/>
          </p:nvCxnSpPr>
          <p:spPr>
            <a:xfrm>
              <a:off x="6294783" y="4306485"/>
              <a:ext cx="0" cy="60174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1034005" y="3979133"/>
            <a:ext cx="4697895" cy="637466"/>
            <a:chOff x="2332383" y="5034464"/>
            <a:chExt cx="4697895" cy="63746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2332383" y="5034466"/>
                  <a:ext cx="4697895" cy="511230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320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89</m:t>
                      </m:r>
                      <m:acc>
                        <m:accPr>
                          <m:chr m:val="̇"/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</m:acc>
                      <m:r>
                        <a:rPr lang="en-US" sz="3200" b="0" i="0" smtClean="0">
                          <a:latin typeface="Cambria Math" panose="02040503050406030204" pitchFamily="18" charset="0"/>
                        </a:rPr>
                        <m:t>9</m:t>
                      </m:r>
                      <m:acc>
                        <m:accPr>
                          <m:chr m:val="̇"/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</m:acc>
                    </m:oMath>
                  </a14:m>
                  <a:r>
                    <a:rPr lang="en-US" sz="3200" dirty="0" smtClean="0"/>
                    <a:t>  =5.89</a:t>
                  </a:r>
                  <a14:m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</m:acc>
                      <m:r>
                        <a:rPr lang="en-US" sz="3200" b="0" i="0" smtClean="0">
                          <a:latin typeface="Cambria Math" panose="02040503050406030204" pitchFamily="18" charset="0"/>
                        </a:rPr>
                        <m:t>9879</m:t>
                      </m:r>
                      <m:acc>
                        <m:accPr>
                          <m:chr m:val="̇"/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</m:acc>
                    </m:oMath>
                  </a14:m>
                  <a:r>
                    <a:rPr lang="en-US" sz="3200" dirty="0" smtClean="0"/>
                    <a:t>  79</a:t>
                  </a:r>
                  <a:endParaRPr lang="en-US" sz="3200" dirty="0"/>
                </a:p>
              </p:txBody>
            </p:sp>
          </mc:Choice>
          <mc:Fallback xmlns=""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32383" y="5034466"/>
                  <a:ext cx="4697895" cy="511230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t="-20238" r="-1039" b="-4761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8" name="Straight Connector 17"/>
            <p:cNvCxnSpPr/>
            <p:nvPr/>
          </p:nvCxnSpPr>
          <p:spPr>
            <a:xfrm>
              <a:off x="6293515" y="5034464"/>
              <a:ext cx="14519" cy="637466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/>
          <p:cNvGrpSpPr/>
          <p:nvPr/>
        </p:nvGrpSpPr>
        <p:grpSpPr>
          <a:xfrm>
            <a:off x="2660708" y="4939450"/>
            <a:ext cx="4697895" cy="637466"/>
            <a:chOff x="3414091" y="5401746"/>
            <a:chExt cx="4697895" cy="63746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TextBox 38"/>
                <p:cNvSpPr txBox="1"/>
                <p:nvPr/>
              </p:nvSpPr>
              <p:spPr>
                <a:xfrm>
                  <a:off x="3414091" y="5437467"/>
                  <a:ext cx="4697895" cy="521233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3200" dirty="0" smtClean="0"/>
                    <a:t>11.97</a:t>
                  </a:r>
                  <a14:m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acc>
                    </m:oMath>
                  </a14:m>
                  <a:r>
                    <a:rPr lang="en-US" sz="3200" dirty="0" smtClean="0"/>
                    <a:t>7657</a:t>
                  </a:r>
                  <a14:m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sz="3200" i="1" dirty="0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</m:acc>
                    </m:oMath>
                  </a14:m>
                  <a:r>
                    <a:rPr lang="en-US" sz="3200" dirty="0" smtClean="0"/>
                    <a:t>  55</a:t>
                  </a:r>
                  <a:endParaRPr lang="en-US" sz="3200" dirty="0"/>
                </a:p>
              </p:txBody>
            </p:sp>
          </mc:Choice>
          <mc:Fallback xmlns="">
            <p:sp>
              <p:nvSpPr>
                <p:cNvPr id="39" name="TextBox 3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14091" y="5437467"/>
                  <a:ext cx="4697895" cy="521233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l="-5188" t="-16279" b="-4767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0" name="Straight Connector 39"/>
            <p:cNvCxnSpPr/>
            <p:nvPr/>
          </p:nvCxnSpPr>
          <p:spPr>
            <a:xfrm>
              <a:off x="5746471" y="5401746"/>
              <a:ext cx="14519" cy="637466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3" name="Straight Connector 42"/>
          <p:cNvCxnSpPr/>
          <p:nvPr/>
        </p:nvCxnSpPr>
        <p:spPr>
          <a:xfrm>
            <a:off x="1034005" y="4734551"/>
            <a:ext cx="4916556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Group 61"/>
          <p:cNvGrpSpPr/>
          <p:nvPr/>
        </p:nvGrpSpPr>
        <p:grpSpPr>
          <a:xfrm>
            <a:off x="5846200" y="2444918"/>
            <a:ext cx="3124588" cy="2045447"/>
            <a:chOff x="5846200" y="2444918"/>
            <a:chExt cx="3124588" cy="2045447"/>
          </a:xfrm>
        </p:grpSpPr>
        <p:sp>
          <p:nvSpPr>
            <p:cNvPr id="49" name="TextBox 48"/>
            <p:cNvSpPr txBox="1"/>
            <p:nvPr/>
          </p:nvSpPr>
          <p:spPr>
            <a:xfrm>
              <a:off x="6825204" y="2707263"/>
              <a:ext cx="2145584" cy="1592766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bn-BD" sz="3200" dirty="0">
                  <a:latin typeface="NikoshBAN" pitchFamily="2" charset="0"/>
                  <a:cs typeface="NikoshBAN" pitchFamily="2" charset="0"/>
                </a:rPr>
                <a:t>প্রতি ক্ষেত্রে দাগ দিয়ে অতিরিক্ত দুই ঘর নিব।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50" name="Right Brace 49"/>
            <p:cNvSpPr/>
            <p:nvPr/>
          </p:nvSpPr>
          <p:spPr>
            <a:xfrm>
              <a:off x="5846200" y="2444918"/>
              <a:ext cx="795130" cy="2045447"/>
            </a:xfrm>
            <a:prstGeom prst="righ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2191918" y="6011333"/>
                <a:ext cx="2652087" cy="52123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3200" dirty="0" smtClean="0"/>
                  <a:t>11.97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acc>
                  </m:oMath>
                </a14:m>
                <a:r>
                  <a:rPr lang="en-US" sz="3200" dirty="0" smtClean="0"/>
                  <a:t>7657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320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6</m:t>
                        </m:r>
                      </m:e>
                    </m:acc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1918" y="6011333"/>
                <a:ext cx="2652087" cy="521233"/>
              </a:xfrm>
              <a:prstGeom prst="rect">
                <a:avLst/>
              </a:prstGeom>
              <a:blipFill rotWithShape="0">
                <a:blip r:embed="rId7"/>
                <a:stretch>
                  <a:fillRect l="-9425" t="-16279" b="-476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TextBox 59"/>
          <p:cNvSpPr txBox="1"/>
          <p:nvPr/>
        </p:nvSpPr>
        <p:spPr>
          <a:xfrm>
            <a:off x="341779" y="5958700"/>
            <a:ext cx="1850139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যোগফলঃ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053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8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3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2" grpId="0" animBg="1"/>
      <p:bldP spid="57" grpId="0"/>
      <p:bldP spid="6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417740" y="34540"/>
            <a:ext cx="5287048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আবৃত দশমিক ভগ্নাংশে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বিয়োগঃ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7556" y="1397718"/>
            <a:ext cx="9463436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সমাধানঃ প্রথমে সদৃশ আবৃত্ত দশমিক ভগ্নাংশে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রূ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পান্তর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করি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/>
              <p:cNvSpPr txBox="1"/>
              <p:nvPr/>
            </p:nvSpPr>
            <p:spPr>
              <a:xfrm>
                <a:off x="6449386" y="151438"/>
                <a:ext cx="3723292" cy="58181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24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45</m:t>
                    </m:r>
                    <m:acc>
                      <m:accPr>
                        <m:chr m:val="̇"/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e>
                    </m:acc>
                  </m:oMath>
                </a14:m>
                <a:r>
                  <a:rPr lang="en-US" sz="3600" dirty="0" smtClean="0"/>
                  <a:t>4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360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acc>
                  </m:oMath>
                </a14:m>
                <a:r>
                  <a:rPr lang="en-US" sz="3600" dirty="0" smtClean="0"/>
                  <a:t>-16.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</m:acc>
                  </m:oMath>
                </a14:m>
                <a:r>
                  <a:rPr lang="en-US" sz="3600" dirty="0" smtClean="0"/>
                  <a:t>3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360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7</m:t>
                        </m:r>
                      </m:e>
                    </m:acc>
                  </m:oMath>
                </a14:m>
                <a:r>
                  <a:rPr lang="en-US" sz="3600" dirty="0" smtClean="0"/>
                  <a:t> </a:t>
                </a:r>
                <a:endParaRPr lang="en-US" sz="3600" dirty="0"/>
              </a:p>
            </p:txBody>
          </p:sp>
        </mc:Choice>
        <mc:Fallback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9386" y="151438"/>
                <a:ext cx="3723292" cy="581812"/>
              </a:xfrm>
              <a:prstGeom prst="rect">
                <a:avLst/>
              </a:prstGeom>
              <a:blipFill rotWithShape="0">
                <a:blip r:embed="rId2"/>
                <a:stretch>
                  <a:fillRect t="-17895" b="-4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Rectangle 35"/>
              <p:cNvSpPr/>
              <p:nvPr/>
            </p:nvSpPr>
            <p:spPr>
              <a:xfrm>
                <a:off x="2696544" y="3028026"/>
                <a:ext cx="3919663" cy="6035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dirty="0" smtClean="0"/>
                  <a:t>16.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4</m:t>
                        </m:r>
                      </m:e>
                    </m:acc>
                  </m:oMath>
                </a14:m>
                <a:r>
                  <a:rPr lang="en-US" sz="3200" dirty="0"/>
                  <a:t>3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3200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7</m:t>
                        </m:r>
                      </m:e>
                    </m:acc>
                  </m:oMath>
                </a14:m>
                <a:r>
                  <a:rPr lang="en-US" sz="3200" dirty="0" smtClean="0"/>
                  <a:t>      =16.43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e>
                    </m:acc>
                  </m:oMath>
                </a14:m>
                <a:r>
                  <a:rPr lang="en-US" sz="3200" dirty="0" smtClean="0"/>
                  <a:t>4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320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acc>
                  </m:oMath>
                </a14:m>
                <a:r>
                  <a:rPr lang="en-US" sz="3200" dirty="0" smtClean="0"/>
                  <a:t>  </a:t>
                </a:r>
                <a:endParaRPr lang="en-US" sz="3200" dirty="0"/>
              </a:p>
            </p:txBody>
          </p:sp>
        </mc:Choice>
        <mc:Fallback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6544" y="3028026"/>
                <a:ext cx="3919663" cy="603563"/>
              </a:xfrm>
              <a:prstGeom prst="rect">
                <a:avLst/>
              </a:prstGeom>
              <a:blipFill rotWithShape="0">
                <a:blip r:embed="rId3"/>
                <a:stretch>
                  <a:fillRect l="-3888" t="-9091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Straight Connector 41"/>
          <p:cNvCxnSpPr/>
          <p:nvPr/>
        </p:nvCxnSpPr>
        <p:spPr>
          <a:xfrm>
            <a:off x="6546571" y="3121178"/>
            <a:ext cx="1" cy="36690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oup 55"/>
          <p:cNvGrpSpPr/>
          <p:nvPr/>
        </p:nvGrpSpPr>
        <p:grpSpPr>
          <a:xfrm>
            <a:off x="2281827" y="2414460"/>
            <a:ext cx="4919936" cy="613566"/>
            <a:chOff x="2281827" y="2414460"/>
            <a:chExt cx="4919936" cy="613566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5" name="Rectangle 34"/>
                <p:cNvSpPr/>
                <p:nvPr/>
              </p:nvSpPr>
              <p:spPr>
                <a:xfrm>
                  <a:off x="2281827" y="2414460"/>
                  <a:ext cx="4358886" cy="61356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3200" i="1" smtClean="0">
                          <a:latin typeface="Cambria Math" panose="02040503050406030204" pitchFamily="18" charset="0"/>
                        </a:rPr>
                        <m:t>24</m:t>
                      </m:r>
                      <m:r>
                        <a:rPr lang="en-US" sz="320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3200" i="1" smtClean="0">
                          <a:latin typeface="Cambria Math" panose="02040503050406030204" pitchFamily="18" charset="0"/>
                        </a:rPr>
                        <m:t>45</m:t>
                      </m:r>
                      <m:acc>
                        <m:accPr>
                          <m:chr m:val="̇"/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</m:acc>
                    </m:oMath>
                  </a14:m>
                  <a:r>
                    <a:rPr lang="en-US" sz="3200" dirty="0"/>
                    <a:t>4</a:t>
                  </a:r>
                  <a14:m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sz="3200" i="1" dirty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i="1" dirty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acc>
                    </m:oMath>
                  </a14:m>
                  <a:r>
                    <a:rPr lang="en-US" sz="3200" dirty="0" smtClean="0"/>
                    <a:t>      =</a:t>
                  </a:r>
                  <a14:m>
                    <m:oMath xmlns:m="http://schemas.openxmlformats.org/officeDocument/2006/math">
                      <m:r>
                        <a:rPr lang="en-US" sz="3200" i="1">
                          <a:latin typeface="Cambria Math" panose="02040503050406030204" pitchFamily="18" charset="0"/>
                        </a:rPr>
                        <m:t>24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45</m:t>
                      </m:r>
                      <m:acc>
                        <m:accPr>
                          <m:chr m:val="̇"/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</m:acc>
                    </m:oMath>
                  </a14:m>
                  <a:r>
                    <a:rPr lang="en-US" sz="3200" dirty="0"/>
                    <a:t>4</a:t>
                  </a:r>
                  <a14:m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sz="3200" i="1" dirty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i="1" dirty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acc>
                    </m:oMath>
                  </a14:m>
                  <a:r>
                    <a:rPr lang="en-US" sz="3200" dirty="0" smtClean="0"/>
                    <a:t> </a:t>
                  </a:r>
                  <a:endParaRPr lang="en-US" sz="3200" dirty="0"/>
                </a:p>
              </p:txBody>
            </p:sp>
          </mc:Choice>
          <mc:Fallback>
            <p:sp>
              <p:nvSpPr>
                <p:cNvPr id="35" name="Rectangle 3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81827" y="2414460"/>
                  <a:ext cx="4358886" cy="613566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t="-6931" b="-3267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8" name="Straight Connector 37"/>
            <p:cNvCxnSpPr/>
            <p:nvPr/>
          </p:nvCxnSpPr>
          <p:spPr>
            <a:xfrm>
              <a:off x="6583901" y="2490035"/>
              <a:ext cx="2" cy="41505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5" name="TextBox 44"/>
                <p:cNvSpPr txBox="1"/>
                <p:nvPr/>
              </p:nvSpPr>
              <p:spPr>
                <a:xfrm>
                  <a:off x="6653536" y="2446721"/>
                  <a:ext cx="548227" cy="49244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64</m:t>
                        </m:r>
                      </m:oMath>
                    </m:oMathPara>
                  </a14:m>
                  <a:endParaRPr lang="en-US" sz="3200" dirty="0"/>
                </a:p>
              </p:txBody>
            </p:sp>
          </mc:Choice>
          <mc:Fallback>
            <p:sp>
              <p:nvSpPr>
                <p:cNvPr id="45" name="TextBox 4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53536" y="2446721"/>
                  <a:ext cx="548227" cy="492443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Box 45"/>
              <p:cNvSpPr txBox="1"/>
              <p:nvPr/>
            </p:nvSpPr>
            <p:spPr>
              <a:xfrm>
                <a:off x="6616207" y="3058408"/>
                <a:ext cx="54822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6207" y="3058408"/>
                <a:ext cx="548227" cy="49244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Box 46"/>
              <p:cNvSpPr txBox="1"/>
              <p:nvPr/>
            </p:nvSpPr>
            <p:spPr>
              <a:xfrm>
                <a:off x="4872614" y="3653457"/>
                <a:ext cx="1524456" cy="5112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01</m:t>
                    </m:r>
                    <m:acc>
                      <m:accPr>
                        <m:chr m:val="̇"/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e>
                    </m:acc>
                  </m:oMath>
                </a14:m>
                <a:r>
                  <a:rPr lang="en-US" sz="3200" dirty="0" smtClean="0"/>
                  <a:t>0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320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acc>
                  </m:oMath>
                </a14:m>
                <a:r>
                  <a:rPr lang="en-US" sz="3200" dirty="0" smtClean="0"/>
                  <a:t> </a:t>
                </a:r>
                <a:endParaRPr lang="en-US" sz="3200" dirty="0"/>
              </a:p>
            </p:txBody>
          </p:sp>
        </mc:Choice>
        <mc:Fallback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2614" y="3653457"/>
                <a:ext cx="1524456" cy="511230"/>
              </a:xfrm>
              <a:prstGeom prst="rect">
                <a:avLst/>
              </a:prstGeom>
              <a:blipFill rotWithShape="0">
                <a:blip r:embed="rId7"/>
                <a:stretch>
                  <a:fillRect t="-19048" b="-488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Straight Connector 48"/>
          <p:cNvCxnSpPr/>
          <p:nvPr/>
        </p:nvCxnSpPr>
        <p:spPr>
          <a:xfrm flipV="1">
            <a:off x="2244498" y="3564595"/>
            <a:ext cx="5256232" cy="669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546570" y="3693791"/>
            <a:ext cx="1" cy="36690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Box 51"/>
              <p:cNvSpPr txBox="1"/>
              <p:nvPr/>
            </p:nvSpPr>
            <p:spPr>
              <a:xfrm>
                <a:off x="6627842" y="3645333"/>
                <a:ext cx="54822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90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7842" y="3645333"/>
                <a:ext cx="548227" cy="49244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5" name="Group 54"/>
          <p:cNvGrpSpPr/>
          <p:nvPr/>
        </p:nvGrpSpPr>
        <p:grpSpPr>
          <a:xfrm>
            <a:off x="778328" y="4926440"/>
            <a:ext cx="3836431" cy="646331"/>
            <a:chOff x="527556" y="4661928"/>
            <a:chExt cx="3836431" cy="646331"/>
          </a:xfrm>
        </p:grpSpPr>
        <p:sp>
          <p:nvSpPr>
            <p:cNvPr id="29" name="TextBox 28"/>
            <p:cNvSpPr txBox="1"/>
            <p:nvPr/>
          </p:nvSpPr>
          <p:spPr>
            <a:xfrm>
              <a:off x="527556" y="4661928"/>
              <a:ext cx="1973691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bn-BD" sz="36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IN" sz="3600" dirty="0" smtClean="0">
                  <a:latin typeface="NikoshBAN" pitchFamily="2" charset="0"/>
                  <a:cs typeface="NikoshBAN" pitchFamily="2" charset="0"/>
                </a:rPr>
                <a:t>বিয়োগ</a:t>
              </a:r>
              <a:r>
                <a:rPr lang="bn-IN" sz="3600" dirty="0" smtClean="0">
                  <a:latin typeface="NikoshBAN" pitchFamily="2" charset="0"/>
                  <a:cs typeface="NikoshBAN" pitchFamily="2" charset="0"/>
                </a:rPr>
                <a:t>ফলঃ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3" name="TextBox 52"/>
                <p:cNvSpPr txBox="1"/>
                <p:nvPr/>
              </p:nvSpPr>
              <p:spPr>
                <a:xfrm>
                  <a:off x="2656788" y="4731361"/>
                  <a:ext cx="1707199" cy="57509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01</m:t>
                      </m:r>
                      <m:acc>
                        <m:accPr>
                          <m:chr m:val="̇"/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e>
                      </m:acc>
                    </m:oMath>
                  </a14:m>
                  <a:r>
                    <a:rPr lang="en-US" sz="3600" dirty="0" smtClean="0"/>
                    <a:t>0</a:t>
                  </a:r>
                  <a14:m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sz="3600" i="1" dirty="0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acc>
                    </m:oMath>
                  </a14:m>
                  <a:r>
                    <a:rPr lang="en-US" sz="3600" dirty="0" smtClean="0"/>
                    <a:t> </a:t>
                  </a:r>
                  <a:endParaRPr lang="en-US" sz="3600" dirty="0"/>
                </a:p>
              </p:txBody>
            </p:sp>
          </mc:Choice>
          <mc:Fallback>
            <p:sp>
              <p:nvSpPr>
                <p:cNvPr id="53" name="TextBox 5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56788" y="4731361"/>
                  <a:ext cx="1707199" cy="575094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 t="-20213" b="-4787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09147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5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0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1" grpId="0" animBg="1"/>
      <p:bldP spid="34" grpId="0"/>
      <p:bldP spid="36" grpId="0"/>
      <p:bldP spid="46" grpId="0"/>
      <p:bldP spid="47" grpId="0"/>
      <p:bldP spid="5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054985" y="72215"/>
            <a:ext cx="7473188" cy="1728422"/>
            <a:chOff x="2477351" y="24445"/>
            <a:chExt cx="7473188" cy="1728422"/>
          </a:xfrm>
        </p:grpSpPr>
        <p:sp>
          <p:nvSpPr>
            <p:cNvPr id="3" name="TextBox 2"/>
            <p:cNvSpPr txBox="1"/>
            <p:nvPr/>
          </p:nvSpPr>
          <p:spPr>
            <a:xfrm>
              <a:off x="4194976" y="429428"/>
              <a:ext cx="397764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80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বাড়ির কাজ</a:t>
              </a:r>
              <a:endParaRPr lang="en-US" sz="80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77351" y="24445"/>
              <a:ext cx="1717625" cy="1728422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32914" y="24445"/>
              <a:ext cx="1717625" cy="1728422"/>
            </a:xfrm>
            <a:prstGeom prst="rect">
              <a:avLst/>
            </a:prstGeom>
          </p:spPr>
        </p:pic>
      </p:grpSp>
      <p:grpSp>
        <p:nvGrpSpPr>
          <p:cNvPr id="21" name="Group 20"/>
          <p:cNvGrpSpPr/>
          <p:nvPr/>
        </p:nvGrpSpPr>
        <p:grpSpPr>
          <a:xfrm>
            <a:off x="7858207" y="2537368"/>
            <a:ext cx="3179953" cy="2040614"/>
            <a:chOff x="7858207" y="2537368"/>
            <a:chExt cx="3179953" cy="2040614"/>
          </a:xfrm>
        </p:grpSpPr>
        <p:sp>
          <p:nvSpPr>
            <p:cNvPr id="9" name="TextBox 8"/>
            <p:cNvSpPr txBox="1"/>
            <p:nvPr/>
          </p:nvSpPr>
          <p:spPr>
            <a:xfrm>
              <a:off x="7889921" y="2537368"/>
              <a:ext cx="2497738" cy="70788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bn-IN" sz="4000" dirty="0" smtClean="0">
                  <a:latin typeface="NikoshBAN" pitchFamily="2" charset="0"/>
                  <a:cs typeface="NikoshBAN" pitchFamily="2" charset="0"/>
                </a:rPr>
                <a:t>বিয়োগ করঃ </a:t>
              </a:r>
              <a:endParaRPr lang="en-US" sz="4000" dirty="0">
                <a:latin typeface="NikoshBAN" pitchFamily="2" charset="0"/>
                <a:cs typeface="NikoshBAN" pitchFamily="2" charset="0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7858207" y="3991603"/>
                  <a:ext cx="3179953" cy="58637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360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75</m:t>
                      </m:r>
                      <m:acc>
                        <m:accPr>
                          <m:chr m:val="̇"/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e>
                      </m:acc>
                    </m:oMath>
                  </a14:m>
                  <a:r>
                    <a:rPr lang="en-US" sz="3600" dirty="0" smtClean="0"/>
                    <a:t>4</a:t>
                  </a:r>
                  <a14:m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sz="3600" i="1" dirty="0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acc>
                    </m:oMath>
                  </a14:m>
                  <a:r>
                    <a:rPr lang="en-US" sz="3600" dirty="0" smtClean="0"/>
                    <a:t>-1.</a:t>
                  </a:r>
                  <a14:m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acc>
                      <m:acc>
                        <m:accPr>
                          <m:chr m:val="̇"/>
                          <m:ctrlPr>
                            <a:rPr lang="en-US" sz="3600" i="1" dirty="0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acc>
                    </m:oMath>
                  </a14:m>
                  <a:r>
                    <a:rPr lang="en-US" sz="3600" dirty="0" smtClean="0"/>
                    <a:t> </a:t>
                  </a:r>
                  <a:endParaRPr lang="en-US" sz="3600" dirty="0"/>
                </a:p>
              </p:txBody>
            </p:sp>
          </mc:Choice>
          <mc:Fallback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58207" y="3991603"/>
                  <a:ext cx="3179953" cy="586379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t="-17708" b="-4687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0" name="Group 19"/>
          <p:cNvGrpSpPr/>
          <p:nvPr/>
        </p:nvGrpSpPr>
        <p:grpSpPr>
          <a:xfrm>
            <a:off x="1677064" y="2537368"/>
            <a:ext cx="3120224" cy="2086353"/>
            <a:chOff x="1677064" y="2537368"/>
            <a:chExt cx="3120224" cy="2086353"/>
          </a:xfrm>
        </p:grpSpPr>
        <p:sp>
          <p:nvSpPr>
            <p:cNvPr id="11" name="TextBox 10"/>
            <p:cNvSpPr txBox="1"/>
            <p:nvPr/>
          </p:nvSpPr>
          <p:spPr>
            <a:xfrm>
              <a:off x="1983863" y="2537368"/>
              <a:ext cx="1788747" cy="70788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bn-IN" sz="4000" dirty="0" smtClean="0">
                  <a:latin typeface="NikoshBAN" pitchFamily="2" charset="0"/>
                  <a:cs typeface="NikoshBAN" pitchFamily="2" charset="0"/>
                </a:rPr>
                <a:t>যোগ করঃ </a:t>
              </a:r>
              <a:endParaRPr lang="en-US" sz="4000" dirty="0">
                <a:latin typeface="NikoshBAN" pitchFamily="2" charset="0"/>
                <a:cs typeface="NikoshBAN" pitchFamily="2" charset="0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1677064" y="4037342"/>
                  <a:ext cx="3120224" cy="58637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360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75</m:t>
                      </m:r>
                      <m:acc>
                        <m:accPr>
                          <m:chr m:val="̇"/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e>
                      </m:acc>
                    </m:oMath>
                  </a14:m>
                  <a:r>
                    <a:rPr lang="en-US" sz="3600" dirty="0" smtClean="0"/>
                    <a:t>4</a:t>
                  </a:r>
                  <a14:m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sz="3600" i="1" dirty="0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acc>
                      <m:r>
                        <a:rPr lang="en-US" sz="3600" b="0" i="0" dirty="0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a14:m>
                  <a:r>
                    <a:rPr lang="en-US" sz="3600" dirty="0" smtClean="0"/>
                    <a:t>1.</a:t>
                  </a:r>
                  <a14:m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acc>
                      <m:acc>
                        <m:accPr>
                          <m:chr m:val="̇"/>
                          <m:ctrlPr>
                            <a:rPr lang="en-US" sz="3600" i="1" dirty="0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acc>
                    </m:oMath>
                  </a14:m>
                  <a:r>
                    <a:rPr lang="en-US" sz="3600" dirty="0" smtClean="0"/>
                    <a:t> </a:t>
                  </a:r>
                  <a:endParaRPr lang="en-US" sz="3600" dirty="0"/>
                </a:p>
              </p:txBody>
            </p:sp>
          </mc:Choice>
          <mc:Fallback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77064" y="4037342"/>
                  <a:ext cx="3120224" cy="586379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t="-17708" b="-4791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14" name="Straight Connector 13"/>
          <p:cNvCxnSpPr/>
          <p:nvPr/>
        </p:nvCxnSpPr>
        <p:spPr>
          <a:xfrm>
            <a:off x="6162260" y="2205620"/>
            <a:ext cx="1" cy="28169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9116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392" b="5867"/>
          <a:stretch/>
        </p:blipFill>
        <p:spPr>
          <a:xfrm>
            <a:off x="1205948" y="137386"/>
            <a:ext cx="10217426" cy="672061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0601" y="1919674"/>
            <a:ext cx="5307936" cy="2539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541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450573" y="212032"/>
            <a:ext cx="11476383" cy="6539949"/>
            <a:chOff x="967408" y="556591"/>
            <a:chExt cx="11012557" cy="5690222"/>
          </a:xfrm>
        </p:grpSpPr>
        <p:sp>
          <p:nvSpPr>
            <p:cNvPr id="2" name="TextBox 1"/>
            <p:cNvSpPr txBox="1"/>
            <p:nvPr/>
          </p:nvSpPr>
          <p:spPr>
            <a:xfrm>
              <a:off x="1364973" y="556591"/>
              <a:ext cx="913074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54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পরিচিতি</a:t>
              </a:r>
              <a:endParaRPr lang="en-US" sz="54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967408" y="2166731"/>
              <a:ext cx="9130748" cy="18774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44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বাস্তব সংখ্যা </a:t>
              </a:r>
            </a:p>
            <a:p>
              <a:r>
                <a:rPr lang="bn-IN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দশম শ্রেণি, গণিত</a:t>
              </a:r>
            </a:p>
            <a:p>
              <a:r>
                <a:rPr lang="bn-IN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অধ্যায় ১</a:t>
              </a:r>
              <a:endParaRPr lang="en-US" sz="3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828799" y="4492487"/>
              <a:ext cx="10151166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bn-IN" sz="36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মোঃ ইকরাম</a:t>
              </a:r>
            </a:p>
            <a:p>
              <a:pPr algn="r"/>
              <a:r>
                <a:rPr lang="bn-IN" sz="3600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সহকারী শিক্ষক(গণিত)</a:t>
              </a:r>
            </a:p>
            <a:p>
              <a:pPr algn="r"/>
              <a:r>
                <a:rPr lang="bn-IN" sz="3600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বখ্‌তিয়ার পাড়া চারপীর আউলিয়া আলিম মাদ্‌রাসা,আনোয়ারা,চট্টগ্রাম।</a:t>
              </a:r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967408" y="4267764"/>
              <a:ext cx="11012557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59496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24400" y="304801"/>
            <a:ext cx="1981200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লক্ষ্য কর,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165491" y="2105911"/>
                <a:ext cx="3290455" cy="584775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3</m:t>
                    </m:r>
                  </m:oMath>
                </a14:m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.22222222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,,,,,, 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5491" y="2105911"/>
                <a:ext cx="3290455" cy="584775"/>
              </a:xfrm>
              <a:prstGeom prst="rect">
                <a:avLst/>
              </a:prstGeom>
              <a:blipFill rotWithShape="0">
                <a:blip r:embed="rId2"/>
                <a:stretch>
                  <a:fillRect t="-13265" r="-3690" b="-306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151635" y="4488892"/>
                <a:ext cx="4495800" cy="667427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2</m:t>
                    </m:r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567567567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,,,,,, 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1635" y="4488892"/>
                <a:ext cx="4495800" cy="667427"/>
              </a:xfrm>
              <a:prstGeom prst="rect">
                <a:avLst/>
              </a:prstGeom>
              <a:blipFill rotWithShape="0">
                <a:blip r:embed="rId3"/>
                <a:stretch>
                  <a:fillRect t="-13393" b="-276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2131011" y="1937152"/>
                <a:ext cx="593432" cy="786177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29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1011" y="1937152"/>
                <a:ext cx="593432" cy="78617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169453" y="2161329"/>
                <a:ext cx="1053494" cy="603563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= 3.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32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2</m:t>
                        </m:r>
                      </m:e>
                    </m:acc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9453" y="2161329"/>
                <a:ext cx="1053494" cy="603563"/>
              </a:xfrm>
              <a:prstGeom prst="rect">
                <a:avLst/>
              </a:prstGeom>
              <a:blipFill rotWithShape="0">
                <a:blip r:embed="rId5"/>
                <a:stretch>
                  <a:fillRect l="-13714" t="-10891" b="-287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2195466" y="4468111"/>
                <a:ext cx="663964" cy="909031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9</m:t>
                          </m:r>
                          <m:r>
                            <a:rPr lang="en-US" sz="2800" i="1">
                              <a:latin typeface="Cambria Math"/>
                              <a:cs typeface="Times New Roman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3</m:t>
                          </m:r>
                          <m:r>
                            <a:rPr lang="en-US" sz="2800" i="1">
                              <a:latin typeface="Cambria Math"/>
                              <a:cs typeface="Times New Roman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466" y="4468111"/>
                <a:ext cx="663964" cy="90903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7848600" y="4468110"/>
                <a:ext cx="1670650" cy="678712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= 2.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360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5</m:t>
                        </m:r>
                      </m:e>
                    </m:acc>
                    <m:r>
                      <a:rPr lang="en-US" sz="3600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6</m:t>
                    </m:r>
                    <m:acc>
                      <m:accPr>
                        <m:chr m:val="̇"/>
                        <m:ctrlPr>
                          <a:rPr lang="en-US" sz="36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3600" i="1">
                            <a:latin typeface="Cambria Math"/>
                            <a:cs typeface="Times New Roman" pitchFamily="18" charset="0"/>
                          </a:rPr>
                          <m:t>7</m:t>
                        </m:r>
                      </m:e>
                    </m:acc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8600" y="4468110"/>
                <a:ext cx="1670650" cy="678712"/>
              </a:xfrm>
              <a:prstGeom prst="rect">
                <a:avLst/>
              </a:prstGeom>
              <a:blipFill rotWithShape="0">
                <a:blip r:embed="rId7"/>
                <a:stretch>
                  <a:fillRect l="-10870" t="-10619" b="-300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1703401" y="3329575"/>
            <a:ext cx="164809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সামান্য ভগ্নাংশ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2" name="Straight Arrow Connector 11"/>
          <p:cNvCxnSpPr>
            <a:stCxn id="6" idx="2"/>
          </p:cNvCxnSpPr>
          <p:nvPr/>
        </p:nvCxnSpPr>
        <p:spPr>
          <a:xfrm>
            <a:off x="2427727" y="2723329"/>
            <a:ext cx="0" cy="6062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2403199" y="3835819"/>
            <a:ext cx="0" cy="6045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986672" y="3329574"/>
            <a:ext cx="2337929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অসীম দশমিক ভগ্নাংশ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391401" y="3329573"/>
            <a:ext cx="2337929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আবৃত দশমিক ভগ্নাংশ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4786189" y="2737181"/>
            <a:ext cx="0" cy="6062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4761661" y="3877382"/>
            <a:ext cx="0" cy="6045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8101728" y="2695618"/>
            <a:ext cx="0" cy="6062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8077200" y="3835819"/>
            <a:ext cx="0" cy="6045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895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5156" y="1922770"/>
            <a:ext cx="8610600" cy="286232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সা</a:t>
            </a:r>
            <a:r>
              <a:rPr lang="bn-IN" sz="60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ধারণ</a:t>
            </a:r>
            <a:r>
              <a:rPr lang="bn-BD" sz="60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ভগ্নাংশ ও আবৃত দশমিক ভগ্নাংশের পারস্পারিক রূপান্তর </a:t>
            </a:r>
            <a:r>
              <a:rPr lang="bn-IN" sz="60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এবং</a:t>
            </a:r>
            <a:r>
              <a:rPr lang="bn-BD" sz="60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এদের যোগ-বিয়োগ</a:t>
            </a:r>
            <a:endParaRPr lang="en-US" sz="60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02234" y="614356"/>
            <a:ext cx="7391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আজ</a:t>
            </a:r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কের পাঠ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036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41913" y="139740"/>
            <a:ext cx="5028853" cy="120032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7200" u="sng" dirty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7200" u="sng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127314" y="1470626"/>
            <a:ext cx="8362726" cy="4398527"/>
            <a:chOff x="3127314" y="1470626"/>
            <a:chExt cx="8362726" cy="4398527"/>
          </a:xfrm>
        </p:grpSpPr>
        <p:sp>
          <p:nvSpPr>
            <p:cNvPr id="3" name="TextBox 2"/>
            <p:cNvSpPr txBox="1"/>
            <p:nvPr/>
          </p:nvSpPr>
          <p:spPr>
            <a:xfrm>
              <a:off x="3127314" y="2376385"/>
              <a:ext cx="8362726" cy="1077218"/>
            </a:xfrm>
            <a:prstGeom prst="rect">
              <a:avLst/>
            </a:prstGeom>
            <a:noFill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bn-IN" sz="3200" dirty="0" smtClean="0">
                  <a:latin typeface="NikoshBAN" pitchFamily="2" charset="0"/>
                  <a:cs typeface="NikoshBAN" pitchFamily="2" charset="0"/>
                </a:rPr>
                <a:t>১। </a:t>
              </a:r>
              <a:r>
                <a:rPr lang="bn-BD" sz="3200" dirty="0" smtClean="0">
                  <a:latin typeface="NikoshBAN" pitchFamily="2" charset="0"/>
                  <a:cs typeface="NikoshBAN" pitchFamily="2" charset="0"/>
                </a:rPr>
                <a:t>আবৃত </a:t>
              </a:r>
              <a:r>
                <a:rPr lang="bn-BD" sz="3200" dirty="0">
                  <a:latin typeface="NikoshBAN" pitchFamily="2" charset="0"/>
                  <a:cs typeface="NikoshBAN" pitchFamily="2" charset="0"/>
                </a:rPr>
                <a:t>দশমিক ভগ্নাংশকে </a:t>
              </a:r>
              <a:r>
                <a:rPr lang="bn-BD" sz="3200" dirty="0" smtClean="0">
                  <a:latin typeface="NikoshBAN" pitchFamily="2" charset="0"/>
                  <a:cs typeface="NikoshBAN" pitchFamily="2" charset="0"/>
                </a:rPr>
                <a:t>সা</a:t>
              </a:r>
              <a:r>
                <a:rPr lang="bn-IN" sz="3200" dirty="0" smtClean="0">
                  <a:latin typeface="NikoshBAN" pitchFamily="2" charset="0"/>
                  <a:cs typeface="NikoshBAN" pitchFamily="2" charset="0"/>
                </a:rPr>
                <a:t>ধারণ</a:t>
              </a:r>
              <a:r>
                <a:rPr lang="bn-BD" sz="32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3200" dirty="0">
                  <a:latin typeface="NikoshBAN" pitchFamily="2" charset="0"/>
                  <a:cs typeface="NikoshBAN" pitchFamily="2" charset="0"/>
                </a:rPr>
                <a:t>ভগ্নাংশে রূপান্তর করতে পারবে।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127314" y="3584160"/>
              <a:ext cx="6778339" cy="1077218"/>
            </a:xfrm>
            <a:prstGeom prst="rect">
              <a:avLst/>
            </a:prstGeom>
            <a:noFill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bn-IN" sz="3200" dirty="0" smtClean="0">
                  <a:latin typeface="NikoshBAN" pitchFamily="2" charset="0"/>
                  <a:cs typeface="NikoshBAN" pitchFamily="2" charset="0"/>
                </a:rPr>
                <a:t>২। </a:t>
              </a:r>
              <a:r>
                <a:rPr lang="bn-BD" sz="3200" dirty="0" smtClean="0">
                  <a:latin typeface="NikoshBAN" pitchFamily="2" charset="0"/>
                  <a:cs typeface="NikoshBAN" pitchFamily="2" charset="0"/>
                </a:rPr>
                <a:t>সদৃশ </a:t>
              </a:r>
              <a:r>
                <a:rPr lang="bn-BD" sz="3200" dirty="0">
                  <a:latin typeface="NikoshBAN" pitchFamily="2" charset="0"/>
                  <a:cs typeface="NikoshBAN" pitchFamily="2" charset="0"/>
                </a:rPr>
                <a:t>আবৃত দশমিক ভগ্নাংশে পরিণত করতে পারবে।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127314" y="4791935"/>
              <a:ext cx="7454650" cy="1077218"/>
            </a:xfrm>
            <a:prstGeom prst="rect">
              <a:avLst/>
            </a:prstGeom>
            <a:noFill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bn-IN" sz="3200" dirty="0" smtClean="0">
                  <a:latin typeface="NikoshBAN" pitchFamily="2" charset="0"/>
                  <a:cs typeface="NikoshBAN" pitchFamily="2" charset="0"/>
                </a:rPr>
                <a:t>৩। </a:t>
              </a:r>
              <a:r>
                <a:rPr lang="bn-BD" sz="3200" dirty="0" smtClean="0">
                  <a:latin typeface="NikoshBAN" pitchFamily="2" charset="0"/>
                  <a:cs typeface="NikoshBAN" pitchFamily="2" charset="0"/>
                </a:rPr>
                <a:t>আবৃত </a:t>
              </a:r>
              <a:r>
                <a:rPr lang="bn-BD" sz="3200" dirty="0">
                  <a:latin typeface="NikoshBAN" pitchFamily="2" charset="0"/>
                  <a:cs typeface="NikoshBAN" pitchFamily="2" charset="0"/>
                </a:rPr>
                <a:t>দশমিক ভগ্নাংশের যোগ ও বিয়োগ করতে পারবে।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127314" y="1470626"/>
              <a:ext cx="414528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4000" dirty="0">
                  <a:latin typeface="NikoshBAN" pitchFamily="2" charset="0"/>
                  <a:cs typeface="NikoshBAN" pitchFamily="2" charset="0"/>
                </a:rPr>
                <a:t>এ পাঠ শেষে </a:t>
              </a:r>
              <a:r>
                <a:rPr lang="bn-BD" sz="4000" dirty="0" smtClean="0">
                  <a:latin typeface="NikoshBAN" pitchFamily="2" charset="0"/>
                  <a:cs typeface="NikoshBAN" pitchFamily="2" charset="0"/>
                </a:rPr>
                <a:t>শিক্ষার্থীরা</a:t>
              </a:r>
              <a:r>
                <a:rPr lang="bn-IN" sz="4000" dirty="0" smtClean="0">
                  <a:latin typeface="NikoshBAN" pitchFamily="2" charset="0"/>
                  <a:cs typeface="NikoshBAN" pitchFamily="2" charset="0"/>
                </a:rPr>
                <a:t>ঃ</a:t>
              </a:r>
              <a:r>
                <a:rPr lang="bn-BD" sz="4000" dirty="0" smtClean="0">
                  <a:latin typeface="NikoshBAN" pitchFamily="2" charset="0"/>
                  <a:cs typeface="NikoshBAN" pitchFamily="2" charset="0"/>
                </a:rPr>
                <a:t> </a:t>
              </a:r>
              <a:endParaRPr lang="en-US" sz="4000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5140257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/>
          <p:cNvGrpSpPr/>
          <p:nvPr/>
        </p:nvGrpSpPr>
        <p:grpSpPr>
          <a:xfrm>
            <a:off x="661127" y="1107803"/>
            <a:ext cx="3168064" cy="603563"/>
            <a:chOff x="661127" y="1107803"/>
            <a:chExt cx="3168064" cy="603563"/>
          </a:xfrm>
        </p:grpSpPr>
        <p:sp>
          <p:nvSpPr>
            <p:cNvPr id="6" name="Rectangle 5"/>
            <p:cNvSpPr/>
            <p:nvPr/>
          </p:nvSpPr>
          <p:spPr>
            <a:xfrm>
              <a:off x="661127" y="1153111"/>
              <a:ext cx="103846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bn-IN" sz="2400" dirty="0" smtClean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rPr>
                <a:t>মনেকরি,</a:t>
              </a:r>
              <a:r>
                <a:rPr lang="bn-BD" sz="2400" dirty="0" smtClean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endParaRPr lang="en-US" sz="14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2081592" y="1107803"/>
                  <a:ext cx="1747599" cy="603563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 lvl="0"/>
                  <a:r>
                    <a:rPr lang="en-US" sz="3200" dirty="0" smtClean="0">
                      <a:cs typeface="NikoshBAN" pitchFamily="2" charset="0"/>
                    </a:rPr>
                    <a:t>0.</a:t>
                  </a:r>
                  <a14:m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bn-BD" sz="3200" i="1">
                              <a:latin typeface="Cambria Math" panose="02040503050406030204" pitchFamily="18" charset="0"/>
                              <a:cs typeface="NikoshBAN" pitchFamily="2" charset="0"/>
                            </a:rPr>
                          </m:ctrlPr>
                        </m:acc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NikoshBAN" pitchFamily="2" charset="0"/>
                            </a:rPr>
                            <m:t>3</m:t>
                          </m:r>
                        </m:e>
                      </m:acc>
                      <m:r>
                        <a:rPr lang="en-US" sz="3200" i="1">
                          <a:latin typeface="Cambria Math"/>
                          <a:cs typeface="NikoshBAN" pitchFamily="2" charset="0"/>
                        </a:rPr>
                        <m:t> =</m:t>
                      </m:r>
                      <m:r>
                        <a:rPr lang="en-US" sz="3200" i="1">
                          <a:solidFill>
                            <a:prstClr val="black"/>
                          </a:solidFill>
                          <a:latin typeface="Cambria Math"/>
                          <a:cs typeface="NikoshBAN" pitchFamily="2" charset="0"/>
                        </a:rPr>
                        <m:t>𝑥</m:t>
                      </m:r>
                    </m:oMath>
                  </a14:m>
                  <a:endParaRPr lang="en-US" sz="32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endParaRPr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81592" y="1107803"/>
                  <a:ext cx="1747599" cy="603563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 l="-8711" t="-12121" b="-30303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2" name="Group 31"/>
          <p:cNvGrpSpPr/>
          <p:nvPr/>
        </p:nvGrpSpPr>
        <p:grpSpPr>
          <a:xfrm>
            <a:off x="784632" y="1924353"/>
            <a:ext cx="3955846" cy="618503"/>
            <a:chOff x="784632" y="1924353"/>
            <a:chExt cx="3955846" cy="61850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Box 1"/>
                <p:cNvSpPr txBox="1"/>
                <p:nvPr/>
              </p:nvSpPr>
              <p:spPr>
                <a:xfrm>
                  <a:off x="2497102" y="1958081"/>
                  <a:ext cx="2243376" cy="584775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>
                      <a:cs typeface="NikoshBAN" pitchFamily="2" charset="0"/>
                    </a:rPr>
                    <a:t>0.</a:t>
                  </a:r>
                  <a14:m>
                    <m:oMath xmlns:m="http://schemas.openxmlformats.org/officeDocument/2006/math">
                      <m:r>
                        <a:rPr lang="en-US" sz="3200" i="1" dirty="0" smtClean="0">
                          <a:latin typeface="Cambria Math" panose="02040503050406030204" pitchFamily="18" charset="0"/>
                          <a:cs typeface="NikoshBAN" pitchFamily="2" charset="0"/>
                        </a:rPr>
                        <m:t>3</m:t>
                      </m:r>
                      <m:r>
                        <a:rPr lang="en-US" sz="3200" b="0" i="1" dirty="0" smtClean="0">
                          <a:latin typeface="Cambria Math" panose="02040503050406030204" pitchFamily="18" charset="0"/>
                          <a:cs typeface="NikoshBAN" pitchFamily="2" charset="0"/>
                        </a:rPr>
                        <m:t>333</m:t>
                      </m:r>
                      <m:r>
                        <a:rPr lang="en-US" sz="3200" i="1">
                          <a:latin typeface="Cambria Math"/>
                          <a:cs typeface="NikoshBAN" pitchFamily="2" charset="0"/>
                        </a:rPr>
                        <m:t>,,,,,</m:t>
                      </m:r>
                    </m:oMath>
                  </a14:m>
                  <a:endParaRPr lang="en-US" sz="3200" dirty="0">
                    <a:latin typeface="NikoshBAN" pitchFamily="2" charset="0"/>
                    <a:cs typeface="NikoshBAN" pitchFamily="2" charset="0"/>
                  </a:endParaRPr>
                </a:p>
              </p:txBody>
            </p:sp>
          </mc:Choice>
          <mc:Fallback xmlns="">
            <p:sp>
              <p:nvSpPr>
                <p:cNvPr id="2" name="TextBox 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97102" y="1958081"/>
                  <a:ext cx="2243376" cy="584775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7065" t="-15625" b="-31250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Rectangle 2"/>
                <p:cNvSpPr/>
                <p:nvPr/>
              </p:nvSpPr>
              <p:spPr>
                <a:xfrm>
                  <a:off x="1789685" y="1949219"/>
                  <a:ext cx="583814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</a:rPr>
                          <m:t>=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" name="Rectangle 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89685" y="1949219"/>
                  <a:ext cx="583814" cy="584775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Rectangle 7"/>
                <p:cNvSpPr/>
                <p:nvPr/>
              </p:nvSpPr>
              <p:spPr>
                <a:xfrm>
                  <a:off x="784632" y="1924353"/>
                  <a:ext cx="862352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/>
                  <a:r>
                    <a:rPr lang="en-US" sz="3200" dirty="0">
                      <a:solidFill>
                        <a:prstClr val="black"/>
                      </a:solidFill>
                      <a:cs typeface="NikoshBAN" pitchFamily="2" charset="0"/>
                      <a:sym typeface="Symbol"/>
                    </a:rPr>
                    <a:t> </a:t>
                  </a:r>
                  <a14:m>
                    <m:oMath xmlns:m="http://schemas.openxmlformats.org/officeDocument/2006/math">
                      <m:r>
                        <a:rPr lang="en-US" sz="3200" i="1">
                          <a:solidFill>
                            <a:prstClr val="black"/>
                          </a:solidFill>
                          <a:latin typeface="Cambria Math"/>
                          <a:cs typeface="NikoshBAN" pitchFamily="2" charset="0"/>
                        </a:rPr>
                        <m:t>𝑥</m:t>
                      </m:r>
                    </m:oMath>
                  </a14:m>
                  <a:endParaRPr lang="en-US" sz="32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endParaRPr>
                </a:p>
              </p:txBody>
            </p:sp>
          </mc:Choice>
          <mc:Fallback xmlns="">
            <p:sp>
              <p:nvSpPr>
                <p:cNvPr id="8" name="Rectangle 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4632" y="1924353"/>
                  <a:ext cx="862352" cy="584775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l="-18440" t="-17708" b="-291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309047" y="4323873"/>
                <a:ext cx="257711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sz="3200" dirty="0">
                    <a:solidFill>
                      <a:prstClr val="black"/>
                    </a:solidFill>
                    <a:cs typeface="NikoshBAN" pitchFamily="2" charset="0"/>
                    <a:sym typeface="Symbol"/>
                  </a:rPr>
                  <a:t>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itchFamily="2" charset="0"/>
                          </a:rPr>
                        </m:ctrlPr>
                      </m:dPr>
                      <m:e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</a:rPr>
                          <m:t>𝑖</m:t>
                        </m:r>
                      </m:e>
                    </m:d>
                    <m:r>
                      <a:rPr lang="en-US" sz="3200" i="1">
                        <a:solidFill>
                          <a:prstClr val="black"/>
                        </a:solidFill>
                        <a:latin typeface="Cambria Math"/>
                        <a:cs typeface="NikoshBAN" pitchFamily="2" charset="0"/>
                      </a:rPr>
                      <m:t>−(</m:t>
                    </m:r>
                    <m:r>
                      <a:rPr lang="en-US" sz="3200" i="1">
                        <a:solidFill>
                          <a:prstClr val="black"/>
                        </a:solidFill>
                        <a:latin typeface="Cambria Math"/>
                        <a:cs typeface="NikoshBAN" pitchFamily="2" charset="0"/>
                      </a:rPr>
                      <m:t>𝑖𝑖</m:t>
                    </m:r>
                    <m:r>
                      <a:rPr lang="en-US" sz="3200" i="1">
                        <a:solidFill>
                          <a:prstClr val="black"/>
                        </a:solidFill>
                        <a:latin typeface="Cambria Math"/>
                        <a:cs typeface="NikoshBAN" pitchFamily="2" charset="0"/>
                      </a:rPr>
                      <m:t>) </m:t>
                    </m:r>
                  </m:oMath>
                </a14:m>
                <a:endParaRPr lang="en-US" sz="3200" dirty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047" y="4323873"/>
                <a:ext cx="2577116" cy="584775"/>
              </a:xfrm>
              <a:prstGeom prst="rect">
                <a:avLst/>
              </a:prstGeom>
              <a:blipFill rotWithShape="0">
                <a:blip r:embed="rId6"/>
                <a:stretch>
                  <a:fillRect l="-6161" t="-17708" b="-291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2938568" y="4286596"/>
                <a:ext cx="2776337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 xmlns:m="http://schemas.openxmlformats.org/officeDocument/2006/math">
                    <m:r>
                      <a:rPr lang="en-US" sz="3200">
                        <a:solidFill>
                          <a:prstClr val="black"/>
                        </a:solidFill>
                        <a:latin typeface="Cambria Math"/>
                        <a:cs typeface="NikoshBAN" pitchFamily="2" charset="0"/>
                      </a:rPr>
                      <m:t> </m:t>
                    </m:r>
                    <m:r>
                      <a:rPr lang="en-US" sz="3200" i="1">
                        <a:solidFill>
                          <a:prstClr val="black"/>
                        </a:solidFill>
                        <a:latin typeface="Cambria Math"/>
                        <a:cs typeface="NikoshBAN" pitchFamily="2" charset="0"/>
                      </a:rPr>
                      <m:t>𝑥</m:t>
                    </m:r>
                  </m:oMath>
                </a14:m>
                <a:r>
                  <a:rPr lang="en-US" sz="32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 (</a:t>
                </a:r>
                <a:r>
                  <a:rPr lang="en-US" sz="32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10 - 1) = </a:t>
                </a:r>
                <a:r>
                  <a:rPr lang="en-US" sz="3200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3</a:t>
                </a:r>
                <a:endParaRPr lang="en-US" sz="3200" dirty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8568" y="4286596"/>
                <a:ext cx="2776337" cy="584775"/>
              </a:xfrm>
              <a:prstGeom prst="rect">
                <a:avLst/>
              </a:prstGeom>
              <a:blipFill rotWithShape="0">
                <a:blip r:embed="rId7"/>
                <a:stretch>
                  <a:fillRect t="-17708" r="-5055" b="-354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0" name="Group 29"/>
          <p:cNvGrpSpPr/>
          <p:nvPr/>
        </p:nvGrpSpPr>
        <p:grpSpPr>
          <a:xfrm>
            <a:off x="997990" y="395903"/>
            <a:ext cx="4472180" cy="531184"/>
            <a:chOff x="997990" y="395903"/>
            <a:chExt cx="4472180" cy="531184"/>
          </a:xfrm>
        </p:grpSpPr>
        <p:sp>
          <p:nvSpPr>
            <p:cNvPr id="5" name="Rectangle 4"/>
            <p:cNvSpPr/>
            <p:nvPr/>
          </p:nvSpPr>
          <p:spPr>
            <a:xfrm>
              <a:off x="2050638" y="465422"/>
              <a:ext cx="341953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bn-BD" sz="2400" dirty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rPr>
                <a:t>কে </a:t>
              </a:r>
              <a:r>
                <a:rPr lang="bn-BD" sz="2400" dirty="0" smtClean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rPr>
                <a:t>সা</a:t>
              </a:r>
              <a:r>
                <a:rPr lang="bn-IN" sz="2400" dirty="0" smtClean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rPr>
                <a:t>ধারণ</a:t>
              </a:r>
              <a:r>
                <a:rPr lang="bn-BD" sz="2400" dirty="0" smtClean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2400" dirty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rPr>
                <a:t>ভগ্নাংশে প্রকাশ </a:t>
              </a:r>
              <a:r>
                <a:rPr lang="bn-IN" sz="2400" dirty="0" smtClean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rPr>
                <a:t>কর।</a:t>
              </a:r>
              <a:endParaRPr lang="en-US" sz="14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/>
                <p:cNvSpPr txBox="1"/>
                <p:nvPr/>
              </p:nvSpPr>
              <p:spPr>
                <a:xfrm>
                  <a:off x="997990" y="395903"/>
                  <a:ext cx="701602" cy="511230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acc>
                          <m:accPr>
                            <m:chr m:val="̇"/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acc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3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97990" y="395903"/>
                  <a:ext cx="701602" cy="511230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3" name="Group 32"/>
          <p:cNvGrpSpPr/>
          <p:nvPr/>
        </p:nvGrpSpPr>
        <p:grpSpPr>
          <a:xfrm>
            <a:off x="333758" y="2938966"/>
            <a:ext cx="5999532" cy="637659"/>
            <a:chOff x="333758" y="2938966"/>
            <a:chExt cx="5999532" cy="63765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3032012" y="2991850"/>
                  <a:ext cx="3301278" cy="584775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3200" i="1" smtClean="0">
                          <a:latin typeface="Cambria Math" panose="02040503050406030204" pitchFamily="18" charset="0"/>
                          <a:cs typeface="NikoshBAN" pitchFamily="2" charset="0"/>
                        </a:rPr>
                        <m:t>3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cs typeface="NikoshBAN" pitchFamily="2" charset="0"/>
                        </a:rPr>
                        <m:t>.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cs typeface="NikoshBAN" pitchFamily="2" charset="0"/>
                        </a:rPr>
                        <m:t>3333</m:t>
                      </m:r>
                      <m:r>
                        <a:rPr lang="en-US" sz="3200" i="1">
                          <a:latin typeface="Cambria Math"/>
                          <a:cs typeface="NikoshBAN" pitchFamily="2" charset="0"/>
                        </a:rPr>
                        <m:t>,,,,</m:t>
                      </m:r>
                    </m:oMath>
                  </a14:m>
                  <a:r>
                    <a:rPr lang="en-US" sz="3200" dirty="0">
                      <a:latin typeface="NikoshBAN" pitchFamily="2" charset="0"/>
                      <a:cs typeface="NikoshBAN" pitchFamily="2" charset="0"/>
                    </a:rPr>
                    <a:t>   .....(i)</a:t>
                  </a:r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32012" y="2991850"/>
                  <a:ext cx="3301278" cy="584775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 t="-12500" b="-34375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Rectangle 9"/>
                <p:cNvSpPr/>
                <p:nvPr/>
              </p:nvSpPr>
              <p:spPr>
                <a:xfrm>
                  <a:off x="2216283" y="2981112"/>
                  <a:ext cx="583814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</a:rPr>
                          <m:t>=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0" name="Rectangle 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16283" y="2981112"/>
                  <a:ext cx="583814" cy="584775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Rectangle 10"/>
                <p:cNvSpPr/>
                <p:nvPr/>
              </p:nvSpPr>
              <p:spPr>
                <a:xfrm>
                  <a:off x="848228" y="2938966"/>
                  <a:ext cx="1253485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/>
                  <a14:m>
                    <m:oMath xmlns:m="http://schemas.openxmlformats.org/officeDocument/2006/math">
                      <m:r>
                        <a:rPr lang="en-US" sz="3200" i="1">
                          <a:solidFill>
                            <a:prstClr val="black"/>
                          </a:solidFill>
                          <a:latin typeface="Cambria Math"/>
                          <a:cs typeface="NikoshBAN" pitchFamily="2" charset="0"/>
                        </a:rPr>
                        <m:t>𝑥</m:t>
                      </m:r>
                    </m:oMath>
                  </a14:m>
                  <a:r>
                    <a:rPr lang="en-US" sz="3200" dirty="0">
                      <a:solidFill>
                        <a:prstClr val="black"/>
                      </a:solidFill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en-US" sz="3200" dirty="0">
                      <a:solidFill>
                        <a:prstClr val="black"/>
                      </a:solidFill>
                      <a:latin typeface="NikoshBAN" pitchFamily="2" charset="0"/>
                      <a:cs typeface="NikoshBAN" pitchFamily="2" charset="0"/>
                      <a:sym typeface="Symbol"/>
                    </a:rPr>
                    <a:t> </a:t>
                  </a:r>
                  <a:r>
                    <a:rPr lang="en-US" sz="3200" dirty="0">
                      <a:solidFill>
                        <a:prstClr val="black"/>
                      </a:solidFill>
                      <a:latin typeface="Times New Roman" pitchFamily="18" charset="0"/>
                      <a:cs typeface="Times New Roman" pitchFamily="18" charset="0"/>
                      <a:sym typeface="Symbol"/>
                    </a:rPr>
                    <a:t>10</a:t>
                  </a:r>
                  <a:endParaRPr lang="en-US" sz="32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endParaRPr>
                </a:p>
              </p:txBody>
            </p:sp>
          </mc:Choice>
          <mc:Fallback xmlns="">
            <p:sp>
              <p:nvSpPr>
                <p:cNvPr id="11" name="Rectangle 1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8228" y="2938966"/>
                  <a:ext cx="1253485" cy="584775"/>
                </a:xfrm>
                <a:prstGeom prst="rect">
                  <a:avLst/>
                </a:prstGeom>
                <a:blipFill rotWithShape="0">
                  <a:blip r:embed="rId11"/>
                  <a:stretch>
                    <a:fillRect t="-17708" r="-12136" b="-291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4" name="Rectangle 23"/>
            <p:cNvSpPr/>
            <p:nvPr/>
          </p:nvSpPr>
          <p:spPr>
            <a:xfrm>
              <a:off x="333758" y="2947196"/>
              <a:ext cx="73595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bn-IN" sz="2400" dirty="0" smtClean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rPr>
                <a:t>বা, </a:t>
              </a:r>
              <a:endParaRPr lang="en-US" sz="1400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337798" y="3539606"/>
            <a:ext cx="5573133" cy="615358"/>
            <a:chOff x="337798" y="3539606"/>
            <a:chExt cx="5573133" cy="61535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2837592" y="3545215"/>
                  <a:ext cx="3073339" cy="584775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i="1" smtClean="0">
                            <a:latin typeface="Cambria Math"/>
                            <a:cs typeface="NikoshBAN" pitchFamily="2" charset="0"/>
                          </a:rPr>
                          <m:t>0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NikoshBAN" pitchFamily="2" charset="0"/>
                          </a:rPr>
                          <m:t>.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NikoshBAN" pitchFamily="2" charset="0"/>
                          </a:rPr>
                          <m:t>3333</m:t>
                        </m:r>
                        <m:r>
                          <a:rPr lang="en-US" sz="3200" i="1">
                            <a:latin typeface="Cambria Math"/>
                            <a:cs typeface="NikoshBAN" pitchFamily="2" charset="0"/>
                          </a:rPr>
                          <m:t>,,,,</m:t>
                        </m:r>
                        <m:r>
                          <m:rPr>
                            <m:nor/>
                          </m:rPr>
                          <a:rPr lang="en-US" sz="3200" dirty="0">
                            <a:latin typeface="NikoshBAN" pitchFamily="2" charset="0"/>
                            <a:cs typeface="NikoshBAN" pitchFamily="2" charset="0"/>
                          </a:rPr>
                          <m:t>.....(</m:t>
                        </m:r>
                        <m:r>
                          <m:rPr>
                            <m:nor/>
                          </m:rPr>
                          <a:rPr lang="en-US" sz="3200" dirty="0">
                            <a:latin typeface="NikoshBAN" pitchFamily="2" charset="0"/>
                            <a:cs typeface="NikoshBAN" pitchFamily="2" charset="0"/>
                          </a:rPr>
                          <m:t>ii</m:t>
                        </m:r>
                        <m:r>
                          <m:rPr>
                            <m:nor/>
                          </m:rPr>
                          <a:rPr lang="en-US" sz="3200" dirty="0">
                            <a:latin typeface="NikoshBAN" pitchFamily="2" charset="0"/>
                            <a:cs typeface="NikoshBAN" pitchFamily="2" charset="0"/>
                          </a:rPr>
                          <m:t>)</m:t>
                        </m:r>
                      </m:oMath>
                    </m:oMathPara>
                  </a14:m>
                  <a:endParaRPr lang="en-US" sz="3200" dirty="0">
                    <a:latin typeface="NikoshBAN" pitchFamily="2" charset="0"/>
                    <a:cs typeface="NikoshBAN" pitchFamily="2" charset="0"/>
                  </a:endParaRPr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37592" y="3545215"/>
                  <a:ext cx="3073339" cy="584775"/>
                </a:xfrm>
                <a:prstGeom prst="rect">
                  <a:avLst/>
                </a:prstGeom>
                <a:blipFill rotWithShape="0">
                  <a:blip r:embed="rId12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Rectangle 12"/>
                <p:cNvSpPr/>
                <p:nvPr/>
              </p:nvSpPr>
              <p:spPr>
                <a:xfrm>
                  <a:off x="2101713" y="3539606"/>
                  <a:ext cx="583814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</a:rPr>
                          <m:t>=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3" name="Rectangle 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01713" y="3539606"/>
                  <a:ext cx="583814" cy="584775"/>
                </a:xfrm>
                <a:prstGeom prst="rect">
                  <a:avLst/>
                </a:prstGeom>
                <a:blipFill rotWithShape="0"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Rectangle 13"/>
                <p:cNvSpPr/>
                <p:nvPr/>
              </p:nvSpPr>
              <p:spPr>
                <a:xfrm>
                  <a:off x="886042" y="3570189"/>
                  <a:ext cx="1048300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/>
                  <a14:m>
                    <m:oMath xmlns:m="http://schemas.openxmlformats.org/officeDocument/2006/math">
                      <m:r>
                        <a:rPr lang="en-US" sz="3200" i="1">
                          <a:solidFill>
                            <a:prstClr val="black"/>
                          </a:solidFill>
                          <a:latin typeface="Cambria Math"/>
                          <a:cs typeface="NikoshBAN" pitchFamily="2" charset="0"/>
                        </a:rPr>
                        <m:t>𝑥</m:t>
                      </m:r>
                    </m:oMath>
                  </a14:m>
                  <a:r>
                    <a:rPr lang="en-US" sz="3200" dirty="0">
                      <a:solidFill>
                        <a:prstClr val="black"/>
                      </a:solidFill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en-US" sz="3200" dirty="0">
                      <a:solidFill>
                        <a:prstClr val="black"/>
                      </a:solidFill>
                      <a:latin typeface="NikoshBAN" pitchFamily="2" charset="0"/>
                      <a:cs typeface="NikoshBAN" pitchFamily="2" charset="0"/>
                      <a:sym typeface="Symbol"/>
                    </a:rPr>
                    <a:t> </a:t>
                  </a:r>
                  <a:r>
                    <a:rPr lang="en-US" sz="3200" dirty="0">
                      <a:solidFill>
                        <a:prstClr val="black"/>
                      </a:solidFill>
                      <a:latin typeface="Times New Roman" pitchFamily="18" charset="0"/>
                      <a:cs typeface="Times New Roman" pitchFamily="18" charset="0"/>
                      <a:sym typeface="Symbol"/>
                    </a:rPr>
                    <a:t>1</a:t>
                  </a:r>
                  <a:endParaRPr lang="en-US" sz="32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endParaRPr>
                </a:p>
              </p:txBody>
            </p:sp>
          </mc:Choice>
          <mc:Fallback xmlns="">
            <p:sp>
              <p:nvSpPr>
                <p:cNvPr id="14" name="Rectangle 1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86042" y="3570189"/>
                  <a:ext cx="1048300" cy="584775"/>
                </a:xfrm>
                <a:prstGeom prst="rect">
                  <a:avLst/>
                </a:prstGeom>
                <a:blipFill rotWithShape="0">
                  <a:blip r:embed="rId14"/>
                  <a:stretch>
                    <a:fillRect t="-17708" r="-14535" b="-291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5" name="Rectangle 24"/>
            <p:cNvSpPr/>
            <p:nvPr/>
          </p:nvSpPr>
          <p:spPr>
            <a:xfrm>
              <a:off x="337798" y="3641475"/>
              <a:ext cx="73595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bn-IN" sz="2400" dirty="0" smtClean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rPr>
                <a:t>বা, </a:t>
              </a:r>
              <a:endParaRPr lang="en-US" sz="1400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2800097" y="4868665"/>
            <a:ext cx="2354675" cy="584775"/>
            <a:chOff x="2587415" y="5042136"/>
            <a:chExt cx="2354675" cy="58477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Rectangle 19"/>
                <p:cNvSpPr/>
                <p:nvPr/>
              </p:nvSpPr>
              <p:spPr>
                <a:xfrm>
                  <a:off x="3162820" y="5042136"/>
                  <a:ext cx="1779270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/>
                  <a14:m>
                    <m:oMath xmlns:m="http://schemas.openxmlformats.org/officeDocument/2006/math">
                      <m:r>
                        <a:rPr lang="en-US" sz="3200">
                          <a:solidFill>
                            <a:prstClr val="black"/>
                          </a:solidFill>
                          <a:latin typeface="Cambria Math"/>
                          <a:cs typeface="NikoshBAN" pitchFamily="2" charset="0"/>
                        </a:rPr>
                        <m:t> </m:t>
                      </m:r>
                      <m:r>
                        <a:rPr lang="en-US" sz="3200" i="1">
                          <a:solidFill>
                            <a:prstClr val="black"/>
                          </a:solidFill>
                          <a:latin typeface="Cambria Math"/>
                          <a:cs typeface="NikoshBAN" pitchFamily="2" charset="0"/>
                        </a:rPr>
                        <m:t>𝑥</m:t>
                      </m:r>
                    </m:oMath>
                  </a14:m>
                  <a:r>
                    <a:rPr lang="en-US" sz="3200" dirty="0">
                      <a:solidFill>
                        <a:prstClr val="black"/>
                      </a:solidFill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en-US" sz="3200" dirty="0">
                      <a:solidFill>
                        <a:prstClr val="black"/>
                      </a:solidFill>
                      <a:latin typeface="NikoshBAN" pitchFamily="2" charset="0"/>
                      <a:cs typeface="NikoshBAN" pitchFamily="2" charset="0"/>
                      <a:sym typeface="Symbol"/>
                    </a:rPr>
                    <a:t> </a:t>
                  </a:r>
                  <a:r>
                    <a:rPr lang="en-US" sz="3200" dirty="0">
                      <a:solidFill>
                        <a:prstClr val="black"/>
                      </a:solidFill>
                      <a:latin typeface="Times New Roman" pitchFamily="18" charset="0"/>
                      <a:cs typeface="Times New Roman" pitchFamily="18" charset="0"/>
                      <a:sym typeface="Symbol"/>
                    </a:rPr>
                    <a:t>9 = </a:t>
                  </a:r>
                  <a:r>
                    <a:rPr lang="en-US" sz="3200" dirty="0" smtClean="0">
                      <a:solidFill>
                        <a:prstClr val="black"/>
                      </a:solidFill>
                      <a:latin typeface="Times New Roman" pitchFamily="18" charset="0"/>
                      <a:cs typeface="Times New Roman" pitchFamily="18" charset="0"/>
                      <a:sym typeface="Symbol"/>
                    </a:rPr>
                    <a:t>3</a:t>
                  </a:r>
                  <a:endParaRPr lang="en-US" sz="32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endParaRPr>
                </a:p>
              </p:txBody>
            </p:sp>
          </mc:Choice>
          <mc:Fallback xmlns="">
            <p:sp>
              <p:nvSpPr>
                <p:cNvPr id="20" name="Rectangle 1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62820" y="5042136"/>
                  <a:ext cx="1779270" cy="584775"/>
                </a:xfrm>
                <a:prstGeom prst="rect">
                  <a:avLst/>
                </a:prstGeom>
                <a:blipFill rotWithShape="0">
                  <a:blip r:embed="rId15"/>
                  <a:stretch>
                    <a:fillRect t="-17708" r="-7877" b="-291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6" name="Rectangle 25"/>
            <p:cNvSpPr/>
            <p:nvPr/>
          </p:nvSpPr>
          <p:spPr>
            <a:xfrm>
              <a:off x="2587415" y="5125285"/>
              <a:ext cx="73595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bn-IN" sz="2400" dirty="0" smtClean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rPr>
                <a:t>বা, </a:t>
              </a:r>
              <a:endParaRPr lang="en-US" sz="1400" dirty="0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2615466" y="6066630"/>
            <a:ext cx="2699201" cy="791370"/>
            <a:chOff x="2659052" y="6128467"/>
            <a:chExt cx="2699201" cy="79137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Rectangle 21"/>
                <p:cNvSpPr/>
                <p:nvPr/>
              </p:nvSpPr>
              <p:spPr>
                <a:xfrm>
                  <a:off x="3504861" y="6128467"/>
                  <a:ext cx="1853392" cy="79137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/>
                  <a14:m>
                    <m:oMath xmlns:m="http://schemas.openxmlformats.org/officeDocument/2006/math">
                      <m:r>
                        <a:rPr lang="en-US" sz="3200" smtClean="0">
                          <a:solidFill>
                            <a:prstClr val="black"/>
                          </a:solidFill>
                          <a:latin typeface="Cambria Math"/>
                          <a:cs typeface="NikoshBAN" pitchFamily="2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3200" dirty="0">
                          <a:cs typeface="NikoshBAN" pitchFamily="2" charset="0"/>
                        </a:rPr>
                        <m:t>0</m:t>
                      </m:r>
                      <m:r>
                        <m:rPr>
                          <m:nor/>
                        </m:rPr>
                        <a:rPr lang="en-US" sz="3200" dirty="0">
                          <a:cs typeface="NikoshBAN" pitchFamily="2" charset="0"/>
                        </a:rPr>
                        <m:t>.</m:t>
                      </m:r>
                      <m:acc>
                        <m:accPr>
                          <m:chr m:val="̇"/>
                          <m:ctrlPr>
                            <a:rPr lang="bn-BD" sz="3200" i="1">
                              <a:latin typeface="Cambria Math" panose="02040503050406030204" pitchFamily="18" charset="0"/>
                              <a:cs typeface="NikoshBAN" pitchFamily="2" charset="0"/>
                            </a:rPr>
                          </m:ctrlPr>
                        </m:acc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NikoshBAN" pitchFamily="2" charset="0"/>
                            </a:rPr>
                            <m:t>3</m:t>
                          </m:r>
                        </m:e>
                      </m:acc>
                    </m:oMath>
                  </a14:m>
                  <a:r>
                    <a:rPr lang="en-US" sz="3200" dirty="0">
                      <a:solidFill>
                        <a:prstClr val="black"/>
                      </a:solidFill>
                      <a:latin typeface="Times New Roman" pitchFamily="18" charset="0"/>
                      <a:cs typeface="Times New Roman" pitchFamily="18" charset="0"/>
                      <a:sym typeface="Symbol"/>
                    </a:rPr>
                    <a:t>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3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  <a:sym typeface="Symbol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  <a:sym typeface="Symbol"/>
                            </a:rPr>
                            <m:t>3</m:t>
                          </m:r>
                        </m:num>
                        <m:den>
                          <m:r>
                            <a:rPr lang="en-US" sz="3200" i="1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  <a:sym typeface="Symbol"/>
                            </a:rPr>
                            <m:t>9</m:t>
                          </m:r>
                        </m:den>
                      </m:f>
                    </m:oMath>
                  </a14:m>
                  <a:r>
                    <a:rPr lang="en-US" sz="3200" dirty="0" smtClean="0">
                      <a:solidFill>
                        <a:prstClr val="black"/>
                      </a:solidFill>
                      <a:latin typeface="NikoshBAN" pitchFamily="2" charset="0"/>
                      <a:cs typeface="NikoshBAN" pitchFamily="2" charset="0"/>
                    </a:rPr>
                    <a:t>=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320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NikoshBAN" pitchFamily="2" charset="0"/>
                            </a:rPr>
                          </m:ctrlPr>
                        </m:fPr>
                        <m:num>
                          <m:r>
                            <a:rPr lang="en-US" sz="3200" b="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NikoshBAN" pitchFamily="2" charset="0"/>
                            </a:rPr>
                            <m:t>1</m:t>
                          </m:r>
                        </m:num>
                        <m:den>
                          <m:r>
                            <a:rPr lang="en-US" sz="3200" b="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NikoshBAN" pitchFamily="2" charset="0"/>
                            </a:rPr>
                            <m:t>3</m:t>
                          </m:r>
                        </m:den>
                      </m:f>
                    </m:oMath>
                  </a14:m>
                  <a:endParaRPr lang="en-US" sz="32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endParaRPr>
                </a:p>
              </p:txBody>
            </p:sp>
          </mc:Choice>
          <mc:Fallback xmlns="">
            <p:sp>
              <p:nvSpPr>
                <p:cNvPr id="22" name="Rectangle 2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04861" y="6128467"/>
                  <a:ext cx="1853392" cy="791370"/>
                </a:xfrm>
                <a:prstGeom prst="rect">
                  <a:avLst/>
                </a:prstGeom>
                <a:blipFill rotWithShape="0">
                  <a:blip r:embed="rId16"/>
                  <a:stretch>
                    <a:fillRect b="-146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7" name="Rectangle 26"/>
            <p:cNvSpPr/>
            <p:nvPr/>
          </p:nvSpPr>
          <p:spPr>
            <a:xfrm>
              <a:off x="2659052" y="6297492"/>
              <a:ext cx="73595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bn-IN" sz="2400" dirty="0" smtClean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rPr>
                <a:t>বা, </a:t>
              </a:r>
              <a:endParaRPr lang="en-US" sz="1400" dirty="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815369" y="5377486"/>
            <a:ext cx="1616188" cy="791370"/>
            <a:chOff x="2659052" y="5546083"/>
            <a:chExt cx="1616188" cy="79137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Rectangle 20"/>
                <p:cNvSpPr/>
                <p:nvPr/>
              </p:nvSpPr>
              <p:spPr>
                <a:xfrm>
                  <a:off x="3162820" y="5546083"/>
                  <a:ext cx="1112420" cy="79137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/>
                  <a14:m>
                    <m:oMath xmlns:m="http://schemas.openxmlformats.org/officeDocument/2006/math">
                      <m:r>
                        <a:rPr lang="en-US" sz="3200" smtClean="0">
                          <a:solidFill>
                            <a:prstClr val="black"/>
                          </a:solidFill>
                          <a:latin typeface="Cambria Math"/>
                          <a:cs typeface="NikoshBAN" pitchFamily="2" charset="0"/>
                        </a:rPr>
                        <m:t> </m:t>
                      </m:r>
                      <m:r>
                        <a:rPr lang="en-US" sz="3200" i="1">
                          <a:solidFill>
                            <a:prstClr val="black"/>
                          </a:solidFill>
                          <a:latin typeface="Cambria Math"/>
                          <a:cs typeface="NikoshBAN" pitchFamily="2" charset="0"/>
                        </a:rPr>
                        <m:t>𝑥</m:t>
                      </m:r>
                    </m:oMath>
                  </a14:m>
                  <a:r>
                    <a:rPr lang="en-US" sz="3200" dirty="0">
                      <a:solidFill>
                        <a:prstClr val="black"/>
                      </a:solidFill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en-US" sz="3200" dirty="0">
                      <a:solidFill>
                        <a:prstClr val="black"/>
                      </a:solidFill>
                      <a:latin typeface="Times New Roman" pitchFamily="18" charset="0"/>
                      <a:cs typeface="Times New Roman" pitchFamily="18" charset="0"/>
                      <a:sym typeface="Symbol"/>
                    </a:rPr>
                    <a:t>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3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  <a:sym typeface="Symbol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  <a:sym typeface="Symbol"/>
                            </a:rPr>
                            <m:t>3</m:t>
                          </m:r>
                        </m:num>
                        <m:den>
                          <m:r>
                            <a:rPr lang="en-US" sz="3200" i="1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  <a:sym typeface="Symbol"/>
                            </a:rPr>
                            <m:t>9</m:t>
                          </m:r>
                        </m:den>
                      </m:f>
                    </m:oMath>
                  </a14:m>
                  <a:endParaRPr lang="en-US" sz="32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endParaRPr>
                </a:p>
              </p:txBody>
            </p:sp>
          </mc:Choice>
          <mc:Fallback xmlns="">
            <p:sp>
              <p:nvSpPr>
                <p:cNvPr id="21" name="Rectangle 2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62820" y="5546083"/>
                  <a:ext cx="1112420" cy="791370"/>
                </a:xfrm>
                <a:prstGeom prst="rect">
                  <a:avLst/>
                </a:prstGeom>
                <a:blipFill rotWithShape="0">
                  <a:blip r:embed="rId17"/>
                  <a:stretch>
                    <a:fillRect b="-1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8" name="Rectangle 27"/>
            <p:cNvSpPr/>
            <p:nvPr/>
          </p:nvSpPr>
          <p:spPr>
            <a:xfrm>
              <a:off x="2659052" y="5731369"/>
              <a:ext cx="73595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bn-IN" sz="2400" dirty="0" smtClean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rPr>
                <a:t>বা, </a:t>
              </a:r>
              <a:endParaRPr lang="en-US" sz="1400" dirty="0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5997290" y="613500"/>
            <a:ext cx="5774863" cy="2579922"/>
            <a:chOff x="5997290" y="613500"/>
            <a:chExt cx="5774863" cy="2579922"/>
          </a:xfrm>
        </p:grpSpPr>
        <p:sp>
          <p:nvSpPr>
            <p:cNvPr id="16" name="Rectangle 15"/>
            <p:cNvSpPr/>
            <p:nvPr/>
          </p:nvSpPr>
          <p:spPr>
            <a:xfrm>
              <a:off x="7663987" y="613500"/>
              <a:ext cx="4108166" cy="15696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bn-IN" sz="2400" dirty="0" smtClean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rPr>
                <a:t>আবৃত্ত দশমিক ভগ্নাংশে দশমিক বিন্দুর পর যে কয়টি অঙ্ক আছে, সে কয়টি শূন্য </a:t>
              </a:r>
              <a:r>
                <a:rPr lang="en-US" sz="2400" dirty="0" smtClean="0">
                  <a:solidFill>
                    <a:prstClr val="black"/>
                  </a:solidFill>
                  <a:cs typeface="NikoshBAN" pitchFamily="2" charset="0"/>
                </a:rPr>
                <a:t>1</a:t>
              </a:r>
              <a:r>
                <a:rPr lang="bn-IN" sz="2400" dirty="0" smtClean="0">
                  <a:solidFill>
                    <a:prstClr val="black"/>
                  </a:solidFill>
                  <a:cs typeface="NikoshBAN" pitchFamily="2" charset="0"/>
                </a:rPr>
                <a:t> এর ডান পাশে বসিয়ে প্রথমে আবৃত্ত দশমিক ভগ্নাংশকে গুণ করি। </a:t>
              </a:r>
              <a:r>
                <a:rPr lang="en-US" sz="2400" dirty="0" smtClean="0">
                  <a:solidFill>
                    <a:prstClr val="black"/>
                  </a:solidFill>
                  <a:cs typeface="NikoshBAN" pitchFamily="2" charset="0"/>
                </a:rPr>
                <a:t> </a:t>
              </a:r>
              <a:endParaRPr lang="en-US" sz="1400" dirty="0"/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 flipV="1">
              <a:off x="5997290" y="1711366"/>
              <a:ext cx="1560679" cy="1482056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5767310" y="3933811"/>
            <a:ext cx="6166355" cy="1938992"/>
            <a:chOff x="5767310" y="3933811"/>
            <a:chExt cx="6166355" cy="1938992"/>
          </a:xfrm>
        </p:grpSpPr>
        <p:sp>
          <p:nvSpPr>
            <p:cNvPr id="29" name="Rectangle 28"/>
            <p:cNvSpPr/>
            <p:nvPr/>
          </p:nvSpPr>
          <p:spPr>
            <a:xfrm>
              <a:off x="7409873" y="3933811"/>
              <a:ext cx="4523792" cy="19389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bn-IN" sz="2400" dirty="0" smtClean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rPr>
                <a:t>আবৃত্ত দশমিক ভগ্নাংশে দশমিক বিন্দুর পর যে কয়টি অনাবৃত্ত অঙ্ক আছে, সে কয়টি শূন্য </a:t>
              </a:r>
              <a:r>
                <a:rPr lang="en-US" sz="2400" dirty="0" smtClean="0">
                  <a:solidFill>
                    <a:prstClr val="black"/>
                  </a:solidFill>
                  <a:cs typeface="NikoshBAN" pitchFamily="2" charset="0"/>
                </a:rPr>
                <a:t>1</a:t>
              </a:r>
              <a:r>
                <a:rPr lang="bn-IN" sz="2400" dirty="0" smtClean="0">
                  <a:solidFill>
                    <a:prstClr val="black"/>
                  </a:solidFill>
                  <a:cs typeface="NikoshBAN" pitchFamily="2" charset="0"/>
                </a:rPr>
                <a:t> এর ডান পাশে বসিয়ে আবৃত্ত দশমিক ভগ্নাংশকে গুণ করি। এখানে</a:t>
              </a:r>
              <a:r>
                <a:rPr lang="en-US" sz="2400" dirty="0" smtClean="0">
                  <a:solidFill>
                    <a:prstClr val="black"/>
                  </a:solidFill>
                  <a:cs typeface="NikoshBAN" pitchFamily="2" charset="0"/>
                </a:rPr>
                <a:t> </a:t>
              </a:r>
              <a:r>
                <a:rPr lang="bn-IN" sz="2400" dirty="0" smtClean="0">
                  <a:solidFill>
                    <a:prstClr val="black"/>
                  </a:solidFill>
                  <a:cs typeface="NikoshBAN" pitchFamily="2" charset="0"/>
                </a:rPr>
                <a:t>অনাবৃত্ত অঙ্ক নেই, তাই </a:t>
              </a:r>
              <a:r>
                <a:rPr lang="en-US" sz="2400" dirty="0" smtClean="0">
                  <a:solidFill>
                    <a:prstClr val="black"/>
                  </a:solidFill>
                  <a:cs typeface="NikoshBAN" pitchFamily="2" charset="0"/>
                </a:rPr>
                <a:t>1</a:t>
              </a:r>
              <a:r>
                <a:rPr lang="bn-IN" sz="2400" dirty="0" smtClean="0">
                  <a:solidFill>
                    <a:prstClr val="black"/>
                  </a:solidFill>
                  <a:cs typeface="NikoshBAN" pitchFamily="2" charset="0"/>
                </a:rPr>
                <a:t> এর ডানে শূন্য বসেনি।</a:t>
              </a:r>
              <a:endParaRPr lang="en-US" sz="1400" dirty="0"/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>
              <a:off x="5767310" y="3933811"/>
              <a:ext cx="1570433" cy="540095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00855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20334" y="136167"/>
            <a:ext cx="5021966" cy="603563"/>
            <a:chOff x="620334" y="136167"/>
            <a:chExt cx="5021966" cy="60356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/>
                <p:cNvSpPr txBox="1"/>
                <p:nvPr/>
              </p:nvSpPr>
              <p:spPr>
                <a:xfrm>
                  <a:off x="620334" y="136167"/>
                  <a:ext cx="1690254" cy="603563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>
                      <a:cs typeface="NikoshBAN" pitchFamily="2" charset="0"/>
                    </a:rPr>
                    <a:t>3.</a:t>
                  </a:r>
                  <a14:m>
                    <m:oMath xmlns:m="http://schemas.openxmlformats.org/officeDocument/2006/math">
                      <m:r>
                        <a:rPr lang="en-US" sz="3200" smtClean="0">
                          <a:latin typeface="Cambria Math" panose="02040503050406030204" pitchFamily="18" charset="0"/>
                          <a:cs typeface="NikoshBAN" pitchFamily="2" charset="0"/>
                        </a:rPr>
                        <m:t>7</m:t>
                      </m:r>
                      <m:acc>
                        <m:accPr>
                          <m:chr m:val="̇"/>
                          <m:ctrlPr>
                            <a:rPr lang="bn-BD" sz="3200" i="1" smtClean="0">
                              <a:latin typeface="Cambria Math" panose="02040503050406030204" pitchFamily="18" charset="0"/>
                              <a:cs typeface="NikoshBAN" pitchFamily="2" charset="0"/>
                            </a:rPr>
                          </m:ctrlPr>
                        </m:acc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NikoshBAN" pitchFamily="2" charset="0"/>
                            </a:rPr>
                            <m:t>8</m:t>
                          </m:r>
                        </m:e>
                      </m:acc>
                    </m:oMath>
                  </a14:m>
                  <a:endParaRPr lang="en-US" sz="3200" dirty="0">
                    <a:latin typeface="NikoshBAN" pitchFamily="2" charset="0"/>
                    <a:cs typeface="NikoshBAN" pitchFamily="2" charset="0"/>
                  </a:endParaRPr>
                </a:p>
              </p:txBody>
            </p:sp>
          </mc:Choice>
          <mc:Fallback xmlns="">
            <p:sp>
              <p:nvSpPr>
                <p:cNvPr id="26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0334" y="136167"/>
                  <a:ext cx="1690254" cy="603563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 l="-9386" t="-12121" b="-30303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2" name="Rectangle 31"/>
            <p:cNvSpPr/>
            <p:nvPr/>
          </p:nvSpPr>
          <p:spPr>
            <a:xfrm>
              <a:off x="1727525" y="227061"/>
              <a:ext cx="391477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bn-BD" sz="2400" dirty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rPr>
                <a:t>কে </a:t>
              </a:r>
              <a:r>
                <a:rPr lang="bn-BD" sz="2400" dirty="0" smtClean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rPr>
                <a:t>সা</a:t>
              </a:r>
              <a:r>
                <a:rPr lang="bn-IN" sz="2400" dirty="0" smtClean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rPr>
                <a:t>ধারণ</a:t>
              </a:r>
              <a:r>
                <a:rPr lang="bn-BD" sz="2400" dirty="0" smtClean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2400" dirty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rPr>
                <a:t>ভগ্নাংশে প্রকাশ </a:t>
              </a:r>
              <a:r>
                <a:rPr lang="bn-IN" sz="2400" dirty="0" smtClean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rPr>
                <a:t>কর</a:t>
              </a:r>
              <a:r>
                <a:rPr lang="bn-BD" sz="2400" dirty="0" smtClean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rPr>
                <a:t>।</a:t>
              </a:r>
              <a:endParaRPr lang="en-US" sz="1400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26996" y="1066062"/>
            <a:ext cx="3337054" cy="603563"/>
            <a:chOff x="426996" y="1066062"/>
            <a:chExt cx="3337054" cy="603563"/>
          </a:xfrm>
        </p:grpSpPr>
        <p:sp>
          <p:nvSpPr>
            <p:cNvPr id="34" name="Rectangle 33"/>
            <p:cNvSpPr/>
            <p:nvPr/>
          </p:nvSpPr>
          <p:spPr>
            <a:xfrm>
              <a:off x="426996" y="1119247"/>
              <a:ext cx="103846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bn-IN" sz="2400" dirty="0" smtClean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rPr>
                <a:t>মনেকরি,</a:t>
              </a:r>
              <a:endParaRPr lang="en-US" sz="14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Box 34"/>
                <p:cNvSpPr txBox="1"/>
                <p:nvPr/>
              </p:nvSpPr>
              <p:spPr>
                <a:xfrm>
                  <a:off x="1474657" y="1066062"/>
                  <a:ext cx="2289393" cy="603563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 lvl="0"/>
                  <a:r>
                    <a:rPr lang="en-US" sz="3200" dirty="0" smtClean="0">
                      <a:cs typeface="NikoshBAN" pitchFamily="2" charset="0"/>
                    </a:rPr>
                    <a:t>3.</a:t>
                  </a:r>
                  <a14:m>
                    <m:oMath xmlns:m="http://schemas.openxmlformats.org/officeDocument/2006/math">
                      <m:r>
                        <a:rPr lang="en-US" sz="3200">
                          <a:latin typeface="Cambria Math" panose="02040503050406030204" pitchFamily="18" charset="0"/>
                          <a:cs typeface="NikoshBAN" pitchFamily="2" charset="0"/>
                        </a:rPr>
                        <m:t>7</m:t>
                      </m:r>
                      <m:acc>
                        <m:accPr>
                          <m:chr m:val="̇"/>
                          <m:ctrlPr>
                            <a:rPr lang="bn-BD" sz="3200" i="1" smtClean="0">
                              <a:latin typeface="Cambria Math" panose="02040503050406030204" pitchFamily="18" charset="0"/>
                              <a:cs typeface="NikoshBAN" pitchFamily="2" charset="0"/>
                            </a:rPr>
                          </m:ctrlPr>
                        </m:acc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NikoshBAN" pitchFamily="2" charset="0"/>
                            </a:rPr>
                            <m:t>8</m:t>
                          </m:r>
                        </m:e>
                      </m:acc>
                      <m:r>
                        <a:rPr lang="en-US" sz="3200" i="1">
                          <a:latin typeface="Cambria Math"/>
                          <a:cs typeface="NikoshBAN" pitchFamily="2" charset="0"/>
                        </a:rPr>
                        <m:t> =</m:t>
                      </m:r>
                      <m:r>
                        <a:rPr lang="en-US" sz="3200" i="1">
                          <a:solidFill>
                            <a:prstClr val="black"/>
                          </a:solidFill>
                          <a:latin typeface="Cambria Math"/>
                          <a:cs typeface="NikoshBAN" pitchFamily="2" charset="0"/>
                        </a:rPr>
                        <m:t>𝑥</m:t>
                      </m:r>
                    </m:oMath>
                  </a14:m>
                  <a:endParaRPr lang="en-US" sz="32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endParaRPr>
                </a:p>
              </p:txBody>
            </p:sp>
          </mc:Choice>
          <mc:Fallback xmlns="">
            <p:sp>
              <p:nvSpPr>
                <p:cNvPr id="35" name="TextBox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74657" y="1066062"/>
                  <a:ext cx="2289393" cy="603563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6933" t="-12121" b="-30303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" name="Group 3"/>
          <p:cNvGrpSpPr/>
          <p:nvPr/>
        </p:nvGrpSpPr>
        <p:grpSpPr>
          <a:xfrm>
            <a:off x="521444" y="1960429"/>
            <a:ext cx="4677197" cy="593228"/>
            <a:chOff x="521444" y="1960429"/>
            <a:chExt cx="4677197" cy="593228"/>
          </a:xfrm>
        </p:grpSpPr>
        <p:sp>
          <p:nvSpPr>
            <p:cNvPr id="27" name="TextBox 26"/>
            <p:cNvSpPr txBox="1"/>
            <p:nvPr/>
          </p:nvSpPr>
          <p:spPr>
            <a:xfrm>
              <a:off x="2193265" y="1968882"/>
              <a:ext cx="3005376" cy="58477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3200" dirty="0" smtClean="0">
                  <a:cs typeface="NikoshBAN" pitchFamily="2" charset="0"/>
                </a:rPr>
                <a:t>3.7888888888….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Rectangle 28"/>
                <p:cNvSpPr/>
                <p:nvPr/>
              </p:nvSpPr>
              <p:spPr>
                <a:xfrm>
                  <a:off x="1506202" y="1964938"/>
                  <a:ext cx="583814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</a:rPr>
                          <m:t>=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9" name="Rectangle 2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06202" y="1964938"/>
                  <a:ext cx="583814" cy="584775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Rectangle 37"/>
                <p:cNvSpPr/>
                <p:nvPr/>
              </p:nvSpPr>
              <p:spPr>
                <a:xfrm>
                  <a:off x="521444" y="1960429"/>
                  <a:ext cx="862352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/>
                  <a:r>
                    <a:rPr lang="en-US" sz="3200" dirty="0">
                      <a:solidFill>
                        <a:prstClr val="black"/>
                      </a:solidFill>
                      <a:cs typeface="NikoshBAN" pitchFamily="2" charset="0"/>
                      <a:sym typeface="Symbol"/>
                    </a:rPr>
                    <a:t> </a:t>
                  </a:r>
                  <a14:m>
                    <m:oMath xmlns:m="http://schemas.openxmlformats.org/officeDocument/2006/math">
                      <m:r>
                        <a:rPr lang="en-US" sz="3200" i="1">
                          <a:solidFill>
                            <a:prstClr val="black"/>
                          </a:solidFill>
                          <a:latin typeface="Cambria Math"/>
                          <a:cs typeface="NikoshBAN" pitchFamily="2" charset="0"/>
                        </a:rPr>
                        <m:t>𝑥</m:t>
                      </m:r>
                    </m:oMath>
                  </a14:m>
                  <a:endParaRPr lang="en-US" sz="32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endParaRPr>
                </a:p>
              </p:txBody>
            </p:sp>
          </mc:Choice>
          <mc:Fallback xmlns="">
            <p:sp>
              <p:nvSpPr>
                <p:cNvPr id="38" name="Rectangle 3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1444" y="1960429"/>
                  <a:ext cx="862352" cy="584775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l="-18440" t="-17708" b="-291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/>
              <p:cNvSpPr/>
              <p:nvPr/>
            </p:nvSpPr>
            <p:spPr>
              <a:xfrm>
                <a:off x="199963" y="4377230"/>
                <a:ext cx="257711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sz="3200" dirty="0">
                    <a:solidFill>
                      <a:prstClr val="black"/>
                    </a:solidFill>
                    <a:cs typeface="NikoshBAN" pitchFamily="2" charset="0"/>
                    <a:sym typeface="Symbol"/>
                  </a:rPr>
                  <a:t>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itchFamily="2" charset="0"/>
                          </a:rPr>
                        </m:ctrlPr>
                      </m:dPr>
                      <m:e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</a:rPr>
                          <m:t>𝑖</m:t>
                        </m:r>
                      </m:e>
                    </m:d>
                    <m:r>
                      <a:rPr lang="en-US" sz="3200" i="1">
                        <a:solidFill>
                          <a:prstClr val="black"/>
                        </a:solidFill>
                        <a:latin typeface="Cambria Math"/>
                        <a:cs typeface="NikoshBAN" pitchFamily="2" charset="0"/>
                      </a:rPr>
                      <m:t>−(</m:t>
                    </m:r>
                    <m:r>
                      <a:rPr lang="en-US" sz="3200" i="1">
                        <a:solidFill>
                          <a:prstClr val="black"/>
                        </a:solidFill>
                        <a:latin typeface="Cambria Math"/>
                        <a:cs typeface="NikoshBAN" pitchFamily="2" charset="0"/>
                      </a:rPr>
                      <m:t>𝑖𝑖</m:t>
                    </m:r>
                    <m:r>
                      <a:rPr lang="en-US" sz="3200" i="1">
                        <a:solidFill>
                          <a:prstClr val="black"/>
                        </a:solidFill>
                        <a:latin typeface="Cambria Math"/>
                        <a:cs typeface="NikoshBAN" pitchFamily="2" charset="0"/>
                      </a:rPr>
                      <m:t>) </m:t>
                    </m:r>
                  </m:oMath>
                </a14:m>
                <a:endParaRPr lang="en-US" sz="3200" dirty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49" name="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963" y="4377230"/>
                <a:ext cx="2577116" cy="584775"/>
              </a:xfrm>
              <a:prstGeom prst="rect">
                <a:avLst/>
              </a:prstGeom>
              <a:blipFill rotWithShape="0">
                <a:blip r:embed="rId6"/>
                <a:stretch>
                  <a:fillRect l="-6147" t="-17708" b="-291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/>
              <p:cNvSpPr/>
              <p:nvPr/>
            </p:nvSpPr>
            <p:spPr>
              <a:xfrm>
                <a:off x="2913423" y="4396369"/>
                <a:ext cx="359707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 xmlns:m="http://schemas.openxmlformats.org/officeDocument/2006/math">
                    <m:r>
                      <a:rPr lang="en-US" sz="3200">
                        <a:solidFill>
                          <a:prstClr val="black"/>
                        </a:solidFill>
                        <a:latin typeface="Cambria Math"/>
                        <a:cs typeface="NikoshBAN" pitchFamily="2" charset="0"/>
                      </a:rPr>
                      <m:t> </m:t>
                    </m:r>
                    <m:r>
                      <a:rPr lang="en-US" sz="3200" i="1">
                        <a:solidFill>
                          <a:prstClr val="black"/>
                        </a:solidFill>
                        <a:latin typeface="Cambria Math"/>
                        <a:cs typeface="NikoshBAN" pitchFamily="2" charset="0"/>
                      </a:rPr>
                      <m:t>𝑥</m:t>
                    </m:r>
                  </m:oMath>
                </a14:m>
                <a:r>
                  <a:rPr lang="en-US" sz="32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 (</a:t>
                </a:r>
                <a:r>
                  <a:rPr lang="en-US" sz="3200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100 </a:t>
                </a:r>
                <a:r>
                  <a:rPr lang="en-US" sz="32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- 10) = </a:t>
                </a:r>
                <a:r>
                  <a:rPr lang="en-US" sz="3200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341</a:t>
                </a:r>
                <a:endParaRPr lang="en-US" sz="3200" dirty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3423" y="4396369"/>
                <a:ext cx="3597075" cy="584775"/>
              </a:xfrm>
              <a:prstGeom prst="rect">
                <a:avLst/>
              </a:prstGeom>
              <a:blipFill rotWithShape="0">
                <a:blip r:embed="rId7"/>
                <a:stretch>
                  <a:fillRect t="-17708" r="-3559" b="-354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/>
          <p:cNvGrpSpPr/>
          <p:nvPr/>
        </p:nvGrpSpPr>
        <p:grpSpPr>
          <a:xfrm>
            <a:off x="5329746" y="5757835"/>
            <a:ext cx="3610015" cy="791820"/>
            <a:chOff x="5329746" y="5757835"/>
            <a:chExt cx="3610015" cy="79182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Rectangle 53"/>
                <p:cNvSpPr/>
                <p:nvPr/>
              </p:nvSpPr>
              <p:spPr>
                <a:xfrm>
                  <a:off x="5848978" y="5757835"/>
                  <a:ext cx="3090783" cy="7918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/>
                  <a14:m>
                    <m:oMath xmlns:m="http://schemas.openxmlformats.org/officeDocument/2006/math">
                      <m:r>
                        <a:rPr lang="en-US" sz="3200" smtClean="0">
                          <a:solidFill>
                            <a:prstClr val="black"/>
                          </a:solidFill>
                          <a:latin typeface="Cambria Math"/>
                          <a:cs typeface="NikoshBAN" pitchFamily="2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3200" b="0" i="0" smtClean="0">
                          <a:solidFill>
                            <a:prstClr val="black"/>
                          </a:solidFill>
                          <a:latin typeface="Cambria Math"/>
                          <a:cs typeface="NikoshBAN" pitchFamily="2" charset="0"/>
                        </a:rPr>
                        <m:t>3</m:t>
                      </m:r>
                      <m:r>
                        <m:rPr>
                          <m:nor/>
                        </m:rPr>
                        <a:rPr lang="en-US" sz="3200" dirty="0">
                          <a:cs typeface="NikoshBAN" pitchFamily="2" charset="0"/>
                        </a:rPr>
                        <m:t>.</m:t>
                      </m:r>
                      <m:r>
                        <a:rPr lang="en-US" sz="3200" b="0" i="1" dirty="0" smtClean="0">
                          <a:latin typeface="Cambria Math" panose="02040503050406030204" pitchFamily="18" charset="0"/>
                          <a:cs typeface="NikoshBAN" pitchFamily="2" charset="0"/>
                        </a:rPr>
                        <m:t>7</m:t>
                      </m:r>
                      <m:acc>
                        <m:accPr>
                          <m:chr m:val="̇"/>
                          <m:ctrlPr>
                            <a:rPr lang="bn-BD" sz="3200" i="1">
                              <a:latin typeface="Cambria Math" panose="02040503050406030204" pitchFamily="18" charset="0"/>
                              <a:cs typeface="NikoshBAN" pitchFamily="2" charset="0"/>
                            </a:rPr>
                          </m:ctrlPr>
                        </m:acc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NikoshBAN" pitchFamily="2" charset="0"/>
                            </a:rPr>
                            <m:t>8</m:t>
                          </m:r>
                        </m:e>
                      </m:acc>
                    </m:oMath>
                  </a14:m>
                  <a:r>
                    <a:rPr lang="en-US" sz="3200" dirty="0" smtClean="0">
                      <a:solidFill>
                        <a:prstClr val="black"/>
                      </a:solidFill>
                      <a:latin typeface="Times New Roman" pitchFamily="18" charset="0"/>
                      <a:cs typeface="Times New Roman" pitchFamily="18" charset="0"/>
                      <a:sym typeface="Symbol"/>
                    </a:rPr>
                    <a:t>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3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  <a:sym typeface="Symbol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  <a:sym typeface="Symbol"/>
                            </a:rPr>
                            <m:t>341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  <a:sym typeface="Symbol"/>
                            </a:rPr>
                            <m:t>9</m:t>
                          </m:r>
                          <m:r>
                            <a:rPr lang="en-US" sz="3200" i="1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  <a:sym typeface="Symbol"/>
                            </a:rPr>
                            <m:t>0</m:t>
                          </m:r>
                        </m:den>
                      </m:f>
                      <m:r>
                        <a:rPr lang="en-US" sz="3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Times New Roman" pitchFamily="18" charset="0"/>
                          <a:sym typeface="Symbol"/>
                        </a:rPr>
                        <m:t>=</m:t>
                      </m:r>
                      <m:r>
                        <a:rPr lang="en-US" sz="3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Times New Roman" pitchFamily="18" charset="0"/>
                          <a:sym typeface="Symbol"/>
                        </a:rPr>
                        <m:t>3</m:t>
                      </m:r>
                      <m:f>
                        <m:fPr>
                          <m:ctrlPr>
                            <a:rPr lang="en-US" sz="3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  <a:sym typeface="Symbol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  <a:sym typeface="Symbol"/>
                            </a:rPr>
                            <m:t>71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  <a:sym typeface="Symbol"/>
                            </a:rPr>
                            <m:t>90</m:t>
                          </m:r>
                        </m:den>
                      </m:f>
                    </m:oMath>
                  </a14:m>
                  <a:endParaRPr lang="en-US" sz="32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endParaRPr>
                </a:p>
              </p:txBody>
            </p:sp>
          </mc:Choice>
          <mc:Fallback xmlns="">
            <p:sp>
              <p:nvSpPr>
                <p:cNvPr id="54" name="Rectangle 5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48978" y="5757835"/>
                  <a:ext cx="3090783" cy="791820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b="-1085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4" name="Rectangle 23"/>
            <p:cNvSpPr/>
            <p:nvPr/>
          </p:nvSpPr>
          <p:spPr>
            <a:xfrm>
              <a:off x="5329746" y="5922913"/>
              <a:ext cx="103846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bn-IN" sz="2400" dirty="0" smtClean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rPr>
                <a:t>বা,</a:t>
              </a:r>
              <a:endParaRPr lang="en-US" sz="14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622511" y="5674374"/>
            <a:ext cx="1977901" cy="791820"/>
            <a:chOff x="2622511" y="5674374"/>
            <a:chExt cx="1977901" cy="79182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Rectangle 52"/>
                <p:cNvSpPr/>
                <p:nvPr/>
              </p:nvSpPr>
              <p:spPr>
                <a:xfrm>
                  <a:off x="3141743" y="5674374"/>
                  <a:ext cx="1458669" cy="7918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/>
                  <a14:m>
                    <m:oMath xmlns:m="http://schemas.openxmlformats.org/officeDocument/2006/math">
                      <m:r>
                        <a:rPr lang="en-US" sz="3200" smtClean="0">
                          <a:solidFill>
                            <a:prstClr val="black"/>
                          </a:solidFill>
                          <a:latin typeface="Cambria Math"/>
                          <a:cs typeface="NikoshBAN" pitchFamily="2" charset="0"/>
                        </a:rPr>
                        <m:t> </m:t>
                      </m:r>
                      <m:r>
                        <a:rPr lang="en-US" sz="3200" i="1">
                          <a:solidFill>
                            <a:prstClr val="black"/>
                          </a:solidFill>
                          <a:latin typeface="Cambria Math"/>
                          <a:cs typeface="NikoshBAN" pitchFamily="2" charset="0"/>
                        </a:rPr>
                        <m:t>𝑥</m:t>
                      </m:r>
                    </m:oMath>
                  </a14:m>
                  <a:r>
                    <a:rPr lang="en-US" sz="3200" dirty="0">
                      <a:solidFill>
                        <a:prstClr val="black"/>
                      </a:solidFill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en-US" sz="3200" dirty="0">
                      <a:solidFill>
                        <a:prstClr val="black"/>
                      </a:solidFill>
                      <a:latin typeface="Times New Roman" pitchFamily="18" charset="0"/>
                      <a:cs typeface="Times New Roman" pitchFamily="18" charset="0"/>
                      <a:sym typeface="Symbol"/>
                    </a:rPr>
                    <a:t>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3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  <a:sym typeface="Symbol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  <a:sym typeface="Symbol"/>
                            </a:rPr>
                            <m:t>341</m:t>
                          </m:r>
                        </m:num>
                        <m:den>
                          <m:r>
                            <a:rPr lang="en-US" sz="3200" i="1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  <a:sym typeface="Symbol"/>
                            </a:rPr>
                            <m:t>9</m:t>
                          </m:r>
                          <m:r>
                            <a:rPr lang="en-US" sz="3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  <a:sym typeface="Symbol"/>
                            </a:rPr>
                            <m:t>0</m:t>
                          </m:r>
                        </m:den>
                      </m:f>
                    </m:oMath>
                  </a14:m>
                  <a:endParaRPr lang="en-US" sz="32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endParaRPr>
                </a:p>
              </p:txBody>
            </p:sp>
          </mc:Choice>
          <mc:Fallback xmlns="">
            <p:sp>
              <p:nvSpPr>
                <p:cNvPr id="53" name="Rectangle 5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41743" y="5674374"/>
                  <a:ext cx="1458669" cy="791820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 b="-1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3" name="Rectangle 42"/>
            <p:cNvSpPr/>
            <p:nvPr/>
          </p:nvSpPr>
          <p:spPr>
            <a:xfrm>
              <a:off x="2622511" y="5895114"/>
              <a:ext cx="103846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bn-IN" sz="2400" dirty="0" smtClean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rPr>
                <a:t>বা,</a:t>
              </a:r>
              <a:endParaRPr lang="en-US" sz="1400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485172" y="5041940"/>
            <a:ext cx="2844574" cy="584775"/>
            <a:chOff x="2485172" y="5041940"/>
            <a:chExt cx="2844574" cy="58477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Rectangle 51"/>
                <p:cNvSpPr/>
                <p:nvPr/>
              </p:nvSpPr>
              <p:spPr>
                <a:xfrm>
                  <a:off x="3037515" y="5041940"/>
                  <a:ext cx="2292231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/>
                  <a14:m>
                    <m:oMath xmlns:m="http://schemas.openxmlformats.org/officeDocument/2006/math">
                      <m:r>
                        <a:rPr lang="en-US" sz="3200">
                          <a:solidFill>
                            <a:prstClr val="black"/>
                          </a:solidFill>
                          <a:latin typeface="Cambria Math"/>
                          <a:cs typeface="NikoshBAN" pitchFamily="2" charset="0"/>
                        </a:rPr>
                        <m:t> </m:t>
                      </m:r>
                      <m:r>
                        <a:rPr lang="en-US" sz="3200" i="1">
                          <a:solidFill>
                            <a:prstClr val="black"/>
                          </a:solidFill>
                          <a:latin typeface="Cambria Math"/>
                          <a:cs typeface="NikoshBAN" pitchFamily="2" charset="0"/>
                        </a:rPr>
                        <m:t>𝑥</m:t>
                      </m:r>
                    </m:oMath>
                  </a14:m>
                  <a:r>
                    <a:rPr lang="en-US" sz="3200" dirty="0">
                      <a:solidFill>
                        <a:prstClr val="black"/>
                      </a:solidFill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en-US" sz="3200" dirty="0">
                      <a:solidFill>
                        <a:prstClr val="black"/>
                      </a:solidFill>
                      <a:latin typeface="NikoshBAN" pitchFamily="2" charset="0"/>
                      <a:cs typeface="NikoshBAN" pitchFamily="2" charset="0"/>
                      <a:sym typeface="Symbol"/>
                    </a:rPr>
                    <a:t> </a:t>
                  </a:r>
                  <a:r>
                    <a:rPr lang="en-US" sz="3200" dirty="0" smtClean="0">
                      <a:solidFill>
                        <a:prstClr val="black"/>
                      </a:solidFill>
                      <a:latin typeface="Times New Roman" pitchFamily="18" charset="0"/>
                      <a:cs typeface="Times New Roman" pitchFamily="18" charset="0"/>
                      <a:sym typeface="Symbol"/>
                    </a:rPr>
                    <a:t>90= 341</a:t>
                  </a:r>
                  <a:endParaRPr lang="en-US" sz="32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endParaRPr>
                </a:p>
              </p:txBody>
            </p:sp>
          </mc:Choice>
          <mc:Fallback xmlns="">
            <p:sp>
              <p:nvSpPr>
                <p:cNvPr id="52" name="Rectangle 5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37515" y="5041940"/>
                  <a:ext cx="2292231" cy="584775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 t="-17708" r="-6383" b="-291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4" name="Rectangle 43"/>
            <p:cNvSpPr/>
            <p:nvPr/>
          </p:nvSpPr>
          <p:spPr>
            <a:xfrm>
              <a:off x="2485172" y="5154697"/>
              <a:ext cx="103846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bn-IN" sz="2400" dirty="0" smtClean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rPr>
                <a:t>বা,</a:t>
              </a:r>
              <a:endParaRPr lang="en-US" sz="14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51463" y="3541425"/>
            <a:ext cx="5609790" cy="660840"/>
            <a:chOff x="551463" y="3541425"/>
            <a:chExt cx="5609790" cy="66084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Rectangle 44"/>
                <p:cNvSpPr/>
                <p:nvPr/>
              </p:nvSpPr>
              <p:spPr>
                <a:xfrm>
                  <a:off x="2276161" y="3577368"/>
                  <a:ext cx="583814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</a:rPr>
                          <m:t>=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5" name="Rectangle 4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76161" y="3577368"/>
                  <a:ext cx="583814" cy="584775"/>
                </a:xfrm>
                <a:prstGeom prst="rect">
                  <a:avLst/>
                </a:prstGeom>
                <a:blipFill rotWithShape="0"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Rectangle 45"/>
                <p:cNvSpPr/>
                <p:nvPr/>
              </p:nvSpPr>
              <p:spPr>
                <a:xfrm>
                  <a:off x="1057103" y="3541425"/>
                  <a:ext cx="1253485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/>
                  <a14:m>
                    <m:oMath xmlns:m="http://schemas.openxmlformats.org/officeDocument/2006/math">
                      <m:r>
                        <a:rPr lang="en-US" sz="3200" i="1">
                          <a:solidFill>
                            <a:prstClr val="black"/>
                          </a:solidFill>
                          <a:latin typeface="Cambria Math"/>
                          <a:cs typeface="NikoshBAN" pitchFamily="2" charset="0"/>
                        </a:rPr>
                        <m:t>𝑥</m:t>
                      </m:r>
                    </m:oMath>
                  </a14:m>
                  <a:r>
                    <a:rPr lang="en-US" sz="3200" dirty="0">
                      <a:solidFill>
                        <a:prstClr val="black"/>
                      </a:solidFill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en-US" sz="3200" dirty="0">
                      <a:solidFill>
                        <a:prstClr val="black"/>
                      </a:solidFill>
                      <a:latin typeface="NikoshBAN" pitchFamily="2" charset="0"/>
                      <a:cs typeface="NikoshBAN" pitchFamily="2" charset="0"/>
                      <a:sym typeface="Symbol"/>
                    </a:rPr>
                    <a:t> </a:t>
                  </a:r>
                  <a:r>
                    <a:rPr lang="en-US" sz="3200" dirty="0">
                      <a:solidFill>
                        <a:prstClr val="black"/>
                      </a:solidFill>
                      <a:latin typeface="Times New Roman" pitchFamily="18" charset="0"/>
                      <a:cs typeface="Times New Roman" pitchFamily="18" charset="0"/>
                      <a:sym typeface="Symbol"/>
                    </a:rPr>
                    <a:t>10</a:t>
                  </a:r>
                  <a:endParaRPr lang="en-US" sz="32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endParaRPr>
                </a:p>
              </p:txBody>
            </p:sp>
          </mc:Choice>
          <mc:Fallback xmlns="">
            <p:sp>
              <p:nvSpPr>
                <p:cNvPr id="46" name="Rectangle 4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57103" y="3541425"/>
                  <a:ext cx="1253485" cy="584775"/>
                </a:xfrm>
                <a:prstGeom prst="rect">
                  <a:avLst/>
                </a:prstGeom>
                <a:blipFill rotWithShape="0">
                  <a:blip r:embed="rId12"/>
                  <a:stretch>
                    <a:fillRect t="-17708" r="-12136" b="-291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/>
                <p:cNvSpPr txBox="1"/>
                <p:nvPr/>
              </p:nvSpPr>
              <p:spPr>
                <a:xfrm>
                  <a:off x="2859975" y="3617490"/>
                  <a:ext cx="3301278" cy="584775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3200" i="1" smtClean="0">
                          <a:latin typeface="Cambria Math" panose="02040503050406030204" pitchFamily="18" charset="0"/>
                          <a:cs typeface="NikoshBAN" pitchFamily="2" charset="0"/>
                        </a:rPr>
                        <m:t>3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cs typeface="NikoshBAN" pitchFamily="2" charset="0"/>
                        </a:rPr>
                        <m:t>7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cs typeface="NikoshBAN" pitchFamily="2" charset="0"/>
                        </a:rPr>
                        <m:t>.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cs typeface="NikoshBAN" pitchFamily="2" charset="0"/>
                        </a:rPr>
                        <m:t>888</m:t>
                      </m:r>
                      <m:r>
                        <a:rPr lang="en-US" sz="3200" i="1">
                          <a:latin typeface="Cambria Math"/>
                          <a:cs typeface="NikoshBAN" pitchFamily="2" charset="0"/>
                        </a:rPr>
                        <m:t>,,,,</m:t>
                      </m:r>
                    </m:oMath>
                  </a14:m>
                  <a:r>
                    <a:rPr lang="en-US" sz="3200" dirty="0"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en-US" sz="3200" dirty="0" smtClean="0">
                      <a:latin typeface="NikoshBAN" pitchFamily="2" charset="0"/>
                      <a:cs typeface="NikoshBAN" pitchFamily="2" charset="0"/>
                    </a:rPr>
                    <a:t>.....(ii)</a:t>
                  </a:r>
                  <a:endParaRPr lang="en-US" sz="3200" dirty="0">
                    <a:latin typeface="NikoshBAN" pitchFamily="2" charset="0"/>
                    <a:cs typeface="NikoshBAN" pitchFamily="2" charset="0"/>
                  </a:endParaRPr>
                </a:p>
              </p:txBody>
            </p:sp>
          </mc:Choice>
          <mc:Fallback xmlns="">
            <p:sp>
              <p:nvSpPr>
                <p:cNvPr id="25" name="Text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59975" y="3617490"/>
                  <a:ext cx="3301278" cy="584775"/>
                </a:xfrm>
                <a:prstGeom prst="rect">
                  <a:avLst/>
                </a:prstGeom>
                <a:blipFill rotWithShape="0">
                  <a:blip r:embed="rId13"/>
                  <a:stretch>
                    <a:fillRect t="-12500" b="-34375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1" name="Rectangle 50"/>
            <p:cNvSpPr/>
            <p:nvPr/>
          </p:nvSpPr>
          <p:spPr>
            <a:xfrm>
              <a:off x="551463" y="3603700"/>
              <a:ext cx="103846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bn-IN" sz="2400" dirty="0" smtClean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rPr>
                <a:t>বা,</a:t>
              </a:r>
              <a:endParaRPr lang="en-US" sz="14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15394" y="2927350"/>
            <a:ext cx="5716978" cy="634166"/>
            <a:chOff x="315394" y="2927350"/>
            <a:chExt cx="5716978" cy="63416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Rectangle 39"/>
                <p:cNvSpPr/>
                <p:nvPr/>
              </p:nvSpPr>
              <p:spPr>
                <a:xfrm>
                  <a:off x="2193265" y="2935433"/>
                  <a:ext cx="583814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</a:rPr>
                          <m:t>=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0" name="Rectangle 3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93265" y="2935433"/>
                  <a:ext cx="583814" cy="584775"/>
                </a:xfrm>
                <a:prstGeom prst="rect">
                  <a:avLst/>
                </a:prstGeom>
                <a:blipFill rotWithShape="0"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TextBox 38"/>
                <p:cNvSpPr txBox="1"/>
                <p:nvPr/>
              </p:nvSpPr>
              <p:spPr>
                <a:xfrm>
                  <a:off x="2731094" y="2976741"/>
                  <a:ext cx="3301278" cy="584775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3200" i="1" smtClean="0">
                          <a:latin typeface="Cambria Math" panose="02040503050406030204" pitchFamily="18" charset="0"/>
                          <a:cs typeface="NikoshBAN" pitchFamily="2" charset="0"/>
                        </a:rPr>
                        <m:t>3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cs typeface="NikoshBAN" pitchFamily="2" charset="0"/>
                        </a:rPr>
                        <m:t>78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cs typeface="NikoshBAN" pitchFamily="2" charset="0"/>
                        </a:rPr>
                        <m:t>.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cs typeface="NikoshBAN" pitchFamily="2" charset="0"/>
                        </a:rPr>
                        <m:t>888</m:t>
                      </m:r>
                      <m:r>
                        <a:rPr lang="en-US" sz="3200" i="1">
                          <a:latin typeface="Cambria Math"/>
                          <a:cs typeface="NikoshBAN" pitchFamily="2" charset="0"/>
                        </a:rPr>
                        <m:t>,,,,</m:t>
                      </m:r>
                    </m:oMath>
                  </a14:m>
                  <a:r>
                    <a:rPr lang="en-US" sz="3200" dirty="0">
                      <a:latin typeface="NikoshBAN" pitchFamily="2" charset="0"/>
                      <a:cs typeface="NikoshBAN" pitchFamily="2" charset="0"/>
                    </a:rPr>
                    <a:t> .....(i)</a:t>
                  </a:r>
                </a:p>
              </p:txBody>
            </p:sp>
          </mc:Choice>
          <mc:Fallback xmlns="">
            <p:sp>
              <p:nvSpPr>
                <p:cNvPr id="39" name="TextBox 3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31094" y="2976741"/>
                  <a:ext cx="3301278" cy="584775"/>
                </a:xfrm>
                <a:prstGeom prst="rect">
                  <a:avLst/>
                </a:prstGeom>
                <a:blipFill rotWithShape="0">
                  <a:blip r:embed="rId15"/>
                  <a:stretch>
                    <a:fillRect t="-12500" b="-34375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Rectangle 40"/>
                <p:cNvSpPr/>
                <p:nvPr/>
              </p:nvSpPr>
              <p:spPr>
                <a:xfrm>
                  <a:off x="755941" y="2927350"/>
                  <a:ext cx="1458669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/>
                  <a14:m>
                    <m:oMath xmlns:m="http://schemas.openxmlformats.org/officeDocument/2006/math">
                      <m:r>
                        <a:rPr lang="en-US" sz="3200" i="1">
                          <a:solidFill>
                            <a:prstClr val="black"/>
                          </a:solidFill>
                          <a:latin typeface="Cambria Math"/>
                          <a:cs typeface="NikoshBAN" pitchFamily="2" charset="0"/>
                        </a:rPr>
                        <m:t>𝑥</m:t>
                      </m:r>
                    </m:oMath>
                  </a14:m>
                  <a:r>
                    <a:rPr lang="en-US" sz="3200" dirty="0">
                      <a:solidFill>
                        <a:prstClr val="black"/>
                      </a:solidFill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en-US" sz="3200" dirty="0">
                      <a:solidFill>
                        <a:prstClr val="black"/>
                      </a:solidFill>
                      <a:latin typeface="NikoshBAN" pitchFamily="2" charset="0"/>
                      <a:cs typeface="NikoshBAN" pitchFamily="2" charset="0"/>
                      <a:sym typeface="Symbol"/>
                    </a:rPr>
                    <a:t> </a:t>
                  </a:r>
                  <a:r>
                    <a:rPr lang="en-US" sz="3200" dirty="0" smtClean="0">
                      <a:solidFill>
                        <a:prstClr val="black"/>
                      </a:solidFill>
                      <a:latin typeface="Times New Roman" pitchFamily="18" charset="0"/>
                      <a:cs typeface="Times New Roman" pitchFamily="18" charset="0"/>
                      <a:sym typeface="Symbol"/>
                    </a:rPr>
                    <a:t>100</a:t>
                  </a:r>
                  <a:endParaRPr lang="en-US" sz="32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endParaRPr>
                </a:p>
              </p:txBody>
            </p:sp>
          </mc:Choice>
          <mc:Fallback xmlns="">
            <p:sp>
              <p:nvSpPr>
                <p:cNvPr id="41" name="Rectangle 4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5941" y="2927350"/>
                  <a:ext cx="1458669" cy="584775"/>
                </a:xfrm>
                <a:prstGeom prst="rect">
                  <a:avLst/>
                </a:prstGeom>
                <a:blipFill rotWithShape="0">
                  <a:blip r:embed="rId16"/>
                  <a:stretch>
                    <a:fillRect t="-17708" r="-10879" b="-291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5" name="Rectangle 54"/>
            <p:cNvSpPr/>
            <p:nvPr/>
          </p:nvSpPr>
          <p:spPr>
            <a:xfrm>
              <a:off x="315394" y="2986102"/>
              <a:ext cx="103846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bn-IN" sz="2400" dirty="0" smtClean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rPr>
                <a:t>বা,</a:t>
              </a:r>
              <a:endParaRPr lang="en-US" sz="1400" dirty="0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6032372" y="586001"/>
            <a:ext cx="5774863" cy="2579922"/>
            <a:chOff x="5997290" y="613500"/>
            <a:chExt cx="5774863" cy="2579922"/>
          </a:xfrm>
        </p:grpSpPr>
        <p:sp>
          <p:nvSpPr>
            <p:cNvPr id="57" name="Rectangle 56"/>
            <p:cNvSpPr/>
            <p:nvPr/>
          </p:nvSpPr>
          <p:spPr>
            <a:xfrm>
              <a:off x="7663987" y="613500"/>
              <a:ext cx="4108166" cy="15696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bn-IN" sz="2400" dirty="0" smtClean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rPr>
                <a:t>আবৃত্ত দশমিক ভগ্নাংশে দশমিক বিন্দুর পর যে কয়টি অঙ্ক আছে, সে কয়টি শূন্য </a:t>
              </a:r>
              <a:r>
                <a:rPr lang="en-US" sz="2400" dirty="0" smtClean="0">
                  <a:solidFill>
                    <a:prstClr val="black"/>
                  </a:solidFill>
                  <a:cs typeface="NikoshBAN" pitchFamily="2" charset="0"/>
                </a:rPr>
                <a:t>1</a:t>
              </a:r>
              <a:r>
                <a:rPr lang="bn-IN" sz="2400" dirty="0" smtClean="0">
                  <a:solidFill>
                    <a:prstClr val="black"/>
                  </a:solidFill>
                  <a:cs typeface="NikoshBAN" pitchFamily="2" charset="0"/>
                </a:rPr>
                <a:t> এর ডান পাশে বসিয়ে প্রথমে আবৃত্ত দশমিক ভগ্নাংশকে গুণ করি। </a:t>
              </a:r>
              <a:r>
                <a:rPr lang="en-US" sz="2400" dirty="0" smtClean="0">
                  <a:solidFill>
                    <a:prstClr val="black"/>
                  </a:solidFill>
                  <a:cs typeface="NikoshBAN" pitchFamily="2" charset="0"/>
                </a:rPr>
                <a:t> </a:t>
              </a:r>
              <a:endParaRPr lang="en-US" sz="1400" dirty="0"/>
            </a:p>
          </p:txBody>
        </p:sp>
        <p:cxnSp>
          <p:nvCxnSpPr>
            <p:cNvPr id="58" name="Straight Arrow Connector 57"/>
            <p:cNvCxnSpPr/>
            <p:nvPr/>
          </p:nvCxnSpPr>
          <p:spPr>
            <a:xfrm flipV="1">
              <a:off x="5997290" y="1711366"/>
              <a:ext cx="1560679" cy="1482056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/>
          <p:cNvGrpSpPr/>
          <p:nvPr/>
        </p:nvGrpSpPr>
        <p:grpSpPr>
          <a:xfrm>
            <a:off x="5767310" y="3933811"/>
            <a:ext cx="6166355" cy="1569660"/>
            <a:chOff x="5767310" y="3933811"/>
            <a:chExt cx="6166355" cy="1569660"/>
          </a:xfrm>
        </p:grpSpPr>
        <p:sp>
          <p:nvSpPr>
            <p:cNvPr id="60" name="Rectangle 59"/>
            <p:cNvSpPr/>
            <p:nvPr/>
          </p:nvSpPr>
          <p:spPr>
            <a:xfrm>
              <a:off x="7409873" y="3933811"/>
              <a:ext cx="4523792" cy="15696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bn-IN" sz="2400" dirty="0" smtClean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rPr>
                <a:t>আবৃত্ত দশমিক ভগ্নাংশে দশমিক বিন্দুর পর যে কয়টি অনাবৃত্ত অঙ্ক আছে, সে কয়টি শূন্য </a:t>
              </a:r>
              <a:r>
                <a:rPr lang="en-US" sz="2400" dirty="0" smtClean="0">
                  <a:solidFill>
                    <a:prstClr val="black"/>
                  </a:solidFill>
                  <a:cs typeface="NikoshBAN" pitchFamily="2" charset="0"/>
                </a:rPr>
                <a:t>1</a:t>
              </a:r>
              <a:r>
                <a:rPr lang="bn-IN" sz="2400" dirty="0" smtClean="0">
                  <a:solidFill>
                    <a:prstClr val="black"/>
                  </a:solidFill>
                  <a:cs typeface="NikoshBAN" pitchFamily="2" charset="0"/>
                </a:rPr>
                <a:t> এর ডান পাশে বসিয়ে আবৃত্ত দশমিক ভগ্নাংশকে গুণ করি।</a:t>
              </a:r>
              <a:endParaRPr lang="en-US" sz="1400" dirty="0"/>
            </a:p>
          </p:txBody>
        </p:sp>
        <p:cxnSp>
          <p:nvCxnSpPr>
            <p:cNvPr id="61" name="Straight Arrow Connector 60"/>
            <p:cNvCxnSpPr/>
            <p:nvPr/>
          </p:nvCxnSpPr>
          <p:spPr>
            <a:xfrm>
              <a:off x="5767310" y="3933811"/>
              <a:ext cx="1570433" cy="540095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75108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728623" y="3210338"/>
                <a:ext cx="6958716" cy="7520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3.31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40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</m:acc>
                    <m:acc>
                      <m:accPr>
                        <m:chr m:val="̇"/>
                        <m:ctrlPr>
                          <a:rPr lang="en-US" sz="40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e>
                    </m:acc>
                  </m:oMath>
                </a14:m>
                <a:r>
                  <a:rPr lang="en-US" sz="4000" dirty="0" smtClean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 </a:t>
                </a:r>
                <a:r>
                  <a:rPr lang="bn-IN" sz="4000" dirty="0" smtClean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কে সাধারণ ভগ্নাংশে রূপান্তর কর।</a:t>
                </a:r>
                <a:endParaRPr lang="bn-IN" sz="6000" dirty="0" smtClean="0">
                  <a:latin typeface="Times New Roman" panose="02020603050405020304" pitchFamily="18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8623" y="3210338"/>
                <a:ext cx="6958716" cy="752061"/>
              </a:xfrm>
              <a:prstGeom prst="rect">
                <a:avLst/>
              </a:prstGeom>
              <a:blipFill rotWithShape="0">
                <a:blip r:embed="rId2"/>
                <a:stretch>
                  <a:fillRect l="-3155" t="-15447" r="-876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/>
          <p:cNvGrpSpPr/>
          <p:nvPr/>
        </p:nvGrpSpPr>
        <p:grpSpPr>
          <a:xfrm>
            <a:off x="2596102" y="318049"/>
            <a:ext cx="6082748" cy="1736500"/>
            <a:chOff x="2675615" y="-3"/>
            <a:chExt cx="6082748" cy="1736500"/>
          </a:xfrm>
        </p:grpSpPr>
        <p:sp>
          <p:nvSpPr>
            <p:cNvPr id="2" name="TextBox 1"/>
            <p:cNvSpPr txBox="1"/>
            <p:nvPr/>
          </p:nvSpPr>
          <p:spPr>
            <a:xfrm>
              <a:off x="3678142" y="360417"/>
              <a:ext cx="397764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60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একক কাজ</a:t>
              </a:r>
              <a:endParaRPr lang="en-US" sz="60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75615" y="-3"/>
              <a:ext cx="1592912" cy="1736499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65451" y="-2"/>
              <a:ext cx="1592912" cy="173649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45753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086" y="284090"/>
            <a:ext cx="11967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বিকল্প পদ্ধতিতে আবৃত্ত দশমিক ভগ্নাংশকে সাধারণ ভগ্নাংশে রূপান্তরের নিয়ম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424068" y="3859458"/>
            <a:ext cx="11052314" cy="954107"/>
            <a:chOff x="848138" y="3024571"/>
            <a:chExt cx="11052314" cy="954107"/>
          </a:xfrm>
        </p:grpSpPr>
        <p:sp>
          <p:nvSpPr>
            <p:cNvPr id="4" name="TextBox 3"/>
            <p:cNvSpPr txBox="1"/>
            <p:nvPr/>
          </p:nvSpPr>
          <p:spPr>
            <a:xfrm>
              <a:off x="3309390" y="3024571"/>
              <a:ext cx="8591062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2800" b="1" dirty="0" smtClean="0">
                  <a:latin typeface="NikoshBAN" pitchFamily="2" charset="0"/>
                  <a:cs typeface="NikoshBAN" pitchFamily="2" charset="0"/>
                </a:rPr>
                <a:t>দশমিক বিন্দুর পরে আবৃত্ত </a:t>
              </a:r>
              <a:r>
                <a:rPr lang="bn-IN" sz="2800" b="1" dirty="0">
                  <a:cs typeface="NikoshBAN" pitchFamily="2" charset="0"/>
                </a:rPr>
                <a:t>অংশে</a:t>
              </a:r>
              <a:r>
                <a:rPr lang="bn-IN" sz="2800" b="1" dirty="0" smtClean="0">
                  <a:latin typeface="NikoshBAN" pitchFamily="2" charset="0"/>
                  <a:cs typeface="NikoshBAN" pitchFamily="2" charset="0"/>
                </a:rPr>
                <a:t> যতগুলো অঙ্ক আছে ততগুলো নয় </a:t>
              </a:r>
              <a:r>
                <a:rPr lang="en-US" sz="2800" b="1" dirty="0" smtClean="0">
                  <a:cs typeface="NikoshBAN" pitchFamily="2" charset="0"/>
                </a:rPr>
                <a:t>(9) </a:t>
              </a:r>
              <a:r>
                <a:rPr lang="bn-IN" sz="2800" b="1" dirty="0" smtClean="0">
                  <a:cs typeface="NikoshBAN" pitchFamily="2" charset="0"/>
                </a:rPr>
                <a:t>এবং অনাবৃত্ত অংশে যতগুলো অঙ্ক আছে ততগুলো শূন্য </a:t>
              </a:r>
              <a:r>
                <a:rPr lang="en-US" sz="2800" b="1" dirty="0" smtClean="0">
                  <a:cs typeface="NikoshBAN" pitchFamily="2" charset="0"/>
                </a:rPr>
                <a:t>(0) </a:t>
              </a:r>
              <a:r>
                <a:rPr lang="bn-IN" sz="2800" b="1" dirty="0" smtClean="0">
                  <a:cs typeface="NikoshBAN" pitchFamily="2" charset="0"/>
                </a:rPr>
                <a:t>দ্বারা গঠিত সংখ্যা।</a:t>
              </a:r>
              <a:endParaRPr lang="en-US" sz="2800" b="1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848138" y="3024571"/>
              <a:ext cx="26010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2800" b="1" dirty="0" smtClean="0">
                  <a:latin typeface="NikoshBAN" pitchFamily="2" charset="0"/>
                  <a:cs typeface="NikoshBAN" pitchFamily="2" charset="0"/>
                </a:rPr>
                <a:t>নির্ণেয় ভগ্নাংশের হর=</a:t>
              </a:r>
              <a:endParaRPr lang="en-US" sz="2800" b="1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24068" y="1639577"/>
            <a:ext cx="10376453" cy="954107"/>
            <a:chOff x="848138" y="1633638"/>
            <a:chExt cx="10376453" cy="954107"/>
          </a:xfrm>
        </p:grpSpPr>
        <p:sp>
          <p:nvSpPr>
            <p:cNvPr id="3" name="TextBox 2"/>
            <p:cNvSpPr txBox="1"/>
            <p:nvPr/>
          </p:nvSpPr>
          <p:spPr>
            <a:xfrm>
              <a:off x="3309390" y="1633638"/>
              <a:ext cx="7915201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2800" b="1" dirty="0" smtClean="0">
                  <a:latin typeface="NikoshBAN" pitchFamily="2" charset="0"/>
                  <a:cs typeface="NikoshBAN" pitchFamily="2" charset="0"/>
                </a:rPr>
                <a:t>প্রদত্ত দশমিক ভগ্নাংশের </a:t>
              </a:r>
              <a:r>
                <a:rPr lang="bn-IN" sz="2800" b="1" dirty="0">
                  <a:latin typeface="NikoshBAN" pitchFamily="2" charset="0"/>
                  <a:cs typeface="NikoshBAN" pitchFamily="2" charset="0"/>
                </a:rPr>
                <a:t>দশমিক </a:t>
              </a:r>
              <a:r>
                <a:rPr lang="bn-IN" sz="2800" b="1" dirty="0" smtClean="0">
                  <a:latin typeface="NikoshBAN" pitchFamily="2" charset="0"/>
                  <a:cs typeface="NikoshBAN" pitchFamily="2" charset="0"/>
                </a:rPr>
                <a:t>বিন্দু বাদ দিয়ে প্রাপ্ত পূর্ণসংখ্যা এবং অনাবৃত্ত অংশ দ্বারা গঠিত পূর্ণসংখ্যার বিয়োগফল। </a:t>
              </a:r>
              <a:endParaRPr lang="en-US" sz="2800" b="1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848138" y="1633638"/>
              <a:ext cx="26636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2800" b="1" dirty="0" smtClean="0">
                  <a:latin typeface="NikoshBAN" pitchFamily="2" charset="0"/>
                  <a:cs typeface="NikoshBAN" pitchFamily="2" charset="0"/>
                </a:rPr>
                <a:t>নির্ণেয় ভগ্নাংশের লব=</a:t>
              </a:r>
              <a:endParaRPr lang="en-US" sz="2800" b="1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3003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</TotalTime>
  <Words>617</Words>
  <Application>Microsoft Office PowerPoint</Application>
  <PresentationFormat>Widescreen</PresentationFormat>
  <Paragraphs>147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Calibri</vt:lpstr>
      <vt:lpstr>Calibri Light</vt:lpstr>
      <vt:lpstr>Cambria Math</vt:lpstr>
      <vt:lpstr>NikoshBAN</vt:lpstr>
      <vt:lpstr>Symbol</vt:lpstr>
      <vt:lpstr>Times New Roman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Ikramjjgec</dc:creator>
  <cp:lastModifiedBy>Ikramjjgec</cp:lastModifiedBy>
  <cp:revision>59</cp:revision>
  <dcterms:created xsi:type="dcterms:W3CDTF">2020-06-01T13:11:04Z</dcterms:created>
  <dcterms:modified xsi:type="dcterms:W3CDTF">2020-06-05T06:15:27Z</dcterms:modified>
</cp:coreProperties>
</file>