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62" r:id="rId4"/>
    <p:sldId id="259" r:id="rId5"/>
    <p:sldId id="263" r:id="rId6"/>
    <p:sldId id="264" r:id="rId7"/>
    <p:sldId id="266" r:id="rId8"/>
    <p:sldId id="265" r:id="rId9"/>
    <p:sldId id="267" r:id="rId10"/>
    <p:sldId id="268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  <a:srgbClr val="140CB4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1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7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637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7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3517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19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0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2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0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9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3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4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2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2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DD413-1A4F-4D1D-88F9-62421C68A562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D2D098-0196-4AA8-B44C-825D9849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10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Welcome to</a:t>
            </a:r>
            <a:br>
              <a:rPr lang="en-US" dirty="0" smtClean="0">
                <a:latin typeface="Cooper Black" panose="0208090404030B020404" pitchFamily="18" charset="0"/>
              </a:rPr>
            </a:br>
            <a:r>
              <a:rPr lang="en-US" dirty="0" smtClean="0">
                <a:latin typeface="Cooper Black" panose="0208090404030B020404" pitchFamily="18" charset="0"/>
              </a:rPr>
              <a:t>Multimedia class  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7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>
            <a:off x="1001856" y="2455818"/>
            <a:ext cx="8725989" cy="3566160"/>
          </a:xfrm>
          <a:prstGeom prst="snip2Diag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53143"/>
            <a:ext cx="8596668" cy="5656217"/>
          </a:xfrm>
        </p:spPr>
        <p:txBody>
          <a:bodyPr>
            <a:normAutofit/>
          </a:bodyPr>
          <a:lstStyle/>
          <a:p>
            <a:r>
              <a:rPr lang="en-US" sz="24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ব্যাপনঃ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মাধ্যমে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কঠিন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তরল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বায়বীয়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নিজ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ইচ্ছায়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চতুর্দিকে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সমানভাবে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ছড়িয়ে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পড়ার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প্রবণতাকে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ব্যাপন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endParaRPr lang="en-US" sz="24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উদাহরনঃ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গ্লাস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পানিতে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চিমটি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নীল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দিলে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কিছুক্ষনের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মধ্যে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স্বতঃস্ফুর্তভাবে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সমস্ত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গ্লাসের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পানি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নীল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যাবে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 marL="0" indent="0">
              <a:buNone/>
            </a:pPr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None/>
            </a:pPr>
            <a:endParaRPr lang="en-US" sz="24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2400" u="sng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2400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3411335" y="4362995"/>
            <a:ext cx="2259874" cy="718457"/>
          </a:xfrm>
          <a:prstGeom prst="flowChartMagneticDisk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982788" y="4650373"/>
            <a:ext cx="1149532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964821" y="4610878"/>
            <a:ext cx="1405485" cy="476182"/>
          </a:xfrm>
          <a:custGeom>
            <a:avLst/>
            <a:gdLst>
              <a:gd name="connsiteX0" fmla="*/ 71602 w 1405485"/>
              <a:gd name="connsiteY0" fmla="*/ 470573 h 476182"/>
              <a:gd name="connsiteX1" fmla="*/ 45476 w 1405485"/>
              <a:gd name="connsiteY1" fmla="*/ 405259 h 476182"/>
              <a:gd name="connsiteX2" fmla="*/ 97728 w 1405485"/>
              <a:gd name="connsiteY2" fmla="*/ 339945 h 476182"/>
              <a:gd name="connsiteX3" fmla="*/ 136916 w 1405485"/>
              <a:gd name="connsiteY3" fmla="*/ 300756 h 476182"/>
              <a:gd name="connsiteX4" fmla="*/ 176105 w 1405485"/>
              <a:gd name="connsiteY4" fmla="*/ 274631 h 476182"/>
              <a:gd name="connsiteX5" fmla="*/ 136916 w 1405485"/>
              <a:gd name="connsiteY5" fmla="*/ 287693 h 476182"/>
              <a:gd name="connsiteX6" fmla="*/ 202230 w 1405485"/>
              <a:gd name="connsiteY6" fmla="*/ 183191 h 476182"/>
              <a:gd name="connsiteX7" fmla="*/ 241419 w 1405485"/>
              <a:gd name="connsiteY7" fmla="*/ 196253 h 476182"/>
              <a:gd name="connsiteX8" fmla="*/ 332859 w 1405485"/>
              <a:gd name="connsiteY8" fmla="*/ 130939 h 476182"/>
              <a:gd name="connsiteX9" fmla="*/ 358985 w 1405485"/>
              <a:gd name="connsiteY9" fmla="*/ 52562 h 476182"/>
              <a:gd name="connsiteX10" fmla="*/ 476550 w 1405485"/>
              <a:gd name="connsiteY10" fmla="*/ 39499 h 476182"/>
              <a:gd name="connsiteX11" fmla="*/ 502676 w 1405485"/>
              <a:gd name="connsiteY11" fmla="*/ 311 h 476182"/>
              <a:gd name="connsiteX12" fmla="*/ 594116 w 1405485"/>
              <a:gd name="connsiteY12" fmla="*/ 65625 h 476182"/>
              <a:gd name="connsiteX13" fmla="*/ 633305 w 1405485"/>
              <a:gd name="connsiteY13" fmla="*/ 39499 h 476182"/>
              <a:gd name="connsiteX14" fmla="*/ 750870 w 1405485"/>
              <a:gd name="connsiteY14" fmla="*/ 65625 h 476182"/>
              <a:gd name="connsiteX15" fmla="*/ 855373 w 1405485"/>
              <a:gd name="connsiteY15" fmla="*/ 78688 h 476182"/>
              <a:gd name="connsiteX16" fmla="*/ 894562 w 1405485"/>
              <a:gd name="connsiteY16" fmla="*/ 91751 h 476182"/>
              <a:gd name="connsiteX17" fmla="*/ 986002 w 1405485"/>
              <a:gd name="connsiteY17" fmla="*/ 104813 h 476182"/>
              <a:gd name="connsiteX18" fmla="*/ 1025190 w 1405485"/>
              <a:gd name="connsiteY18" fmla="*/ 130939 h 476182"/>
              <a:gd name="connsiteX19" fmla="*/ 1155819 w 1405485"/>
              <a:gd name="connsiteY19" fmla="*/ 144002 h 476182"/>
              <a:gd name="connsiteX20" fmla="*/ 1181945 w 1405485"/>
              <a:gd name="connsiteY20" fmla="*/ 183191 h 476182"/>
              <a:gd name="connsiteX21" fmla="*/ 1221133 w 1405485"/>
              <a:gd name="connsiteY21" fmla="*/ 196253 h 476182"/>
              <a:gd name="connsiteX22" fmla="*/ 1260322 w 1405485"/>
              <a:gd name="connsiteY22" fmla="*/ 222379 h 476182"/>
              <a:gd name="connsiteX23" fmla="*/ 1312573 w 1405485"/>
              <a:gd name="connsiteY23" fmla="*/ 274631 h 476182"/>
              <a:gd name="connsiteX24" fmla="*/ 1325636 w 1405485"/>
              <a:gd name="connsiteY24" fmla="*/ 313819 h 476182"/>
              <a:gd name="connsiteX25" fmla="*/ 1390950 w 1405485"/>
              <a:gd name="connsiteY25" fmla="*/ 379133 h 476182"/>
              <a:gd name="connsiteX26" fmla="*/ 1404013 w 1405485"/>
              <a:gd name="connsiteY26" fmla="*/ 418322 h 476182"/>
              <a:gd name="connsiteX27" fmla="*/ 1364825 w 1405485"/>
              <a:gd name="connsiteY27" fmla="*/ 431385 h 476182"/>
              <a:gd name="connsiteX28" fmla="*/ 1299510 w 1405485"/>
              <a:gd name="connsiteY28" fmla="*/ 444448 h 476182"/>
              <a:gd name="connsiteX29" fmla="*/ 1260322 w 1405485"/>
              <a:gd name="connsiteY29" fmla="*/ 457511 h 476182"/>
              <a:gd name="connsiteX30" fmla="*/ 920688 w 1405485"/>
              <a:gd name="connsiteY30" fmla="*/ 470573 h 476182"/>
              <a:gd name="connsiteX31" fmla="*/ 71602 w 1405485"/>
              <a:gd name="connsiteY31" fmla="*/ 470573 h 47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05485" h="476182">
                <a:moveTo>
                  <a:pt x="71602" y="470573"/>
                </a:moveTo>
                <a:cubicBezTo>
                  <a:pt x="-74267" y="459687"/>
                  <a:pt x="48384" y="428526"/>
                  <a:pt x="45476" y="405259"/>
                </a:cubicBezTo>
                <a:cubicBezTo>
                  <a:pt x="40216" y="363180"/>
                  <a:pt x="73635" y="360023"/>
                  <a:pt x="97728" y="339945"/>
                </a:cubicBezTo>
                <a:cubicBezTo>
                  <a:pt x="111920" y="328118"/>
                  <a:pt x="122724" y="312583"/>
                  <a:pt x="136916" y="300756"/>
                </a:cubicBezTo>
                <a:cubicBezTo>
                  <a:pt x="148977" y="290705"/>
                  <a:pt x="176105" y="290331"/>
                  <a:pt x="176105" y="274631"/>
                </a:cubicBezTo>
                <a:cubicBezTo>
                  <a:pt x="176105" y="260861"/>
                  <a:pt x="149979" y="283339"/>
                  <a:pt x="136916" y="287693"/>
                </a:cubicBezTo>
                <a:cubicBezTo>
                  <a:pt x="153324" y="123619"/>
                  <a:pt x="110213" y="143756"/>
                  <a:pt x="202230" y="183191"/>
                </a:cubicBezTo>
                <a:cubicBezTo>
                  <a:pt x="214886" y="188615"/>
                  <a:pt x="228356" y="191899"/>
                  <a:pt x="241419" y="196253"/>
                </a:cubicBezTo>
                <a:cubicBezTo>
                  <a:pt x="275842" y="179042"/>
                  <a:pt x="312490" y="167603"/>
                  <a:pt x="332859" y="130939"/>
                </a:cubicBezTo>
                <a:cubicBezTo>
                  <a:pt x="346233" y="106866"/>
                  <a:pt x="331615" y="55603"/>
                  <a:pt x="358985" y="52562"/>
                </a:cubicBezTo>
                <a:lnTo>
                  <a:pt x="476550" y="39499"/>
                </a:lnTo>
                <a:cubicBezTo>
                  <a:pt x="485259" y="26436"/>
                  <a:pt x="487190" y="2892"/>
                  <a:pt x="502676" y="311"/>
                </a:cubicBezTo>
                <a:cubicBezTo>
                  <a:pt x="532153" y="-4602"/>
                  <a:pt x="578440" y="49949"/>
                  <a:pt x="594116" y="65625"/>
                </a:cubicBezTo>
                <a:cubicBezTo>
                  <a:pt x="607179" y="56916"/>
                  <a:pt x="617701" y="41233"/>
                  <a:pt x="633305" y="39499"/>
                </a:cubicBezTo>
                <a:cubicBezTo>
                  <a:pt x="702053" y="31860"/>
                  <a:pt x="698622" y="56125"/>
                  <a:pt x="750870" y="65625"/>
                </a:cubicBezTo>
                <a:cubicBezTo>
                  <a:pt x="785409" y="71905"/>
                  <a:pt x="820539" y="74334"/>
                  <a:pt x="855373" y="78688"/>
                </a:cubicBezTo>
                <a:cubicBezTo>
                  <a:pt x="868436" y="83042"/>
                  <a:pt x="881060" y="89051"/>
                  <a:pt x="894562" y="91751"/>
                </a:cubicBezTo>
                <a:cubicBezTo>
                  <a:pt x="924754" y="97789"/>
                  <a:pt x="956511" y="95966"/>
                  <a:pt x="986002" y="104813"/>
                </a:cubicBezTo>
                <a:cubicBezTo>
                  <a:pt x="1001039" y="109324"/>
                  <a:pt x="1009893" y="127409"/>
                  <a:pt x="1025190" y="130939"/>
                </a:cubicBezTo>
                <a:cubicBezTo>
                  <a:pt x="1067830" y="140779"/>
                  <a:pt x="1112276" y="139648"/>
                  <a:pt x="1155819" y="144002"/>
                </a:cubicBezTo>
                <a:cubicBezTo>
                  <a:pt x="1164528" y="157065"/>
                  <a:pt x="1169686" y="173383"/>
                  <a:pt x="1181945" y="183191"/>
                </a:cubicBezTo>
                <a:cubicBezTo>
                  <a:pt x="1192697" y="191793"/>
                  <a:pt x="1208817" y="190095"/>
                  <a:pt x="1221133" y="196253"/>
                </a:cubicBezTo>
                <a:cubicBezTo>
                  <a:pt x="1235175" y="203274"/>
                  <a:pt x="1247259" y="213670"/>
                  <a:pt x="1260322" y="222379"/>
                </a:cubicBezTo>
                <a:cubicBezTo>
                  <a:pt x="1295156" y="326882"/>
                  <a:pt x="1242905" y="204963"/>
                  <a:pt x="1312573" y="274631"/>
                </a:cubicBezTo>
                <a:cubicBezTo>
                  <a:pt x="1322309" y="284367"/>
                  <a:pt x="1319478" y="301503"/>
                  <a:pt x="1325636" y="313819"/>
                </a:cubicBezTo>
                <a:cubicBezTo>
                  <a:pt x="1347408" y="357362"/>
                  <a:pt x="1351761" y="353007"/>
                  <a:pt x="1390950" y="379133"/>
                </a:cubicBezTo>
                <a:cubicBezTo>
                  <a:pt x="1395304" y="392196"/>
                  <a:pt x="1410171" y="406006"/>
                  <a:pt x="1404013" y="418322"/>
                </a:cubicBezTo>
                <a:cubicBezTo>
                  <a:pt x="1397855" y="430638"/>
                  <a:pt x="1378183" y="428045"/>
                  <a:pt x="1364825" y="431385"/>
                </a:cubicBezTo>
                <a:cubicBezTo>
                  <a:pt x="1343285" y="436770"/>
                  <a:pt x="1321050" y="439063"/>
                  <a:pt x="1299510" y="444448"/>
                </a:cubicBezTo>
                <a:cubicBezTo>
                  <a:pt x="1286152" y="447788"/>
                  <a:pt x="1274059" y="456564"/>
                  <a:pt x="1260322" y="457511"/>
                </a:cubicBezTo>
                <a:cubicBezTo>
                  <a:pt x="1147295" y="465306"/>
                  <a:pt x="1033976" y="469342"/>
                  <a:pt x="920688" y="470573"/>
                </a:cubicBezTo>
                <a:cubicBezTo>
                  <a:pt x="633322" y="473696"/>
                  <a:pt x="217471" y="481459"/>
                  <a:pt x="71602" y="470573"/>
                </a:cubicBezTo>
                <a:close/>
              </a:path>
            </a:pathLst>
          </a:custGeom>
          <a:solidFill>
            <a:srgbClr val="140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Magnetic Disk 13"/>
          <p:cNvSpPr/>
          <p:nvPr/>
        </p:nvSpPr>
        <p:spPr>
          <a:xfrm>
            <a:off x="1306283" y="3618411"/>
            <a:ext cx="1476103" cy="1463041"/>
          </a:xfrm>
          <a:prstGeom prst="flowChartMagneticDisk">
            <a:avLst/>
          </a:prstGeom>
          <a:solidFill>
            <a:srgbClr val="CCECFF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gnetic Disk 3"/>
          <p:cNvSpPr/>
          <p:nvPr/>
        </p:nvSpPr>
        <p:spPr>
          <a:xfrm>
            <a:off x="1306283" y="2899955"/>
            <a:ext cx="1476103" cy="2207623"/>
          </a:xfrm>
          <a:prstGeom prst="flowChartMagneticDisk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gnetic Disk 14"/>
          <p:cNvSpPr/>
          <p:nvPr/>
        </p:nvSpPr>
        <p:spPr>
          <a:xfrm>
            <a:off x="7374322" y="3618411"/>
            <a:ext cx="1476103" cy="1463041"/>
          </a:xfrm>
          <a:prstGeom prst="flowChartMagneticDisk">
            <a:avLst/>
          </a:prstGeom>
          <a:solidFill>
            <a:srgbClr val="140CB4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Magnetic Disk 15"/>
          <p:cNvSpPr/>
          <p:nvPr/>
        </p:nvSpPr>
        <p:spPr>
          <a:xfrm>
            <a:off x="7374322" y="2886892"/>
            <a:ext cx="1476103" cy="2207623"/>
          </a:xfrm>
          <a:prstGeom prst="flowChartMagneticDisk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89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p"/>
      <p:bldP spid="5" grpId="0" animBg="1"/>
      <p:bldP spid="11" grpId="0" animBg="1"/>
      <p:bldP spid="14" grpId="0" animBg="1"/>
      <p:bldP spid="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983" y="0"/>
            <a:ext cx="8247016" cy="685800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1441" y="143690"/>
            <a:ext cx="3853542" cy="6596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3200" u="sng" dirty="0" err="1" smtClean="0"/>
              <a:t>সিদ্ধান্তঃ</a:t>
            </a:r>
            <a:endParaRPr lang="en-US" sz="3200" u="sng" dirty="0" smtClean="0"/>
          </a:p>
          <a:p>
            <a:r>
              <a:rPr lang="en-US" sz="3200" dirty="0" err="1" smtClean="0"/>
              <a:t>ব্যাপন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কমলে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ব্যাপন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কাল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বাড়ে</a:t>
            </a:r>
            <a:endParaRPr lang="en-US" sz="3200" dirty="0" smtClean="0"/>
          </a:p>
          <a:p>
            <a:r>
              <a:rPr lang="en-US" sz="3200" dirty="0" err="1" smtClean="0"/>
              <a:t>আণবিক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ভর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বেশি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ব্যাপন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কমে</a:t>
            </a:r>
            <a:endParaRPr lang="en-US" sz="3200" dirty="0" smtClean="0"/>
          </a:p>
          <a:p>
            <a:r>
              <a:rPr lang="en-US" sz="3200" dirty="0" err="1" smtClean="0"/>
              <a:t>আণবিক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ভর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কম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ব্যাপন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বাড়ে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Font typeface="Wingdings 3" charset="2"/>
              <a:buNone/>
            </a:pPr>
            <a:r>
              <a:rPr lang="en-US" sz="3200" dirty="0" smtClean="0"/>
              <a:t>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ও </a:t>
            </a:r>
            <a:r>
              <a:rPr lang="en-US" sz="3200" dirty="0" err="1" smtClean="0"/>
              <a:t>HCl</a:t>
            </a:r>
            <a:r>
              <a:rPr lang="en-US" sz="3200" dirty="0" smtClean="0"/>
              <a:t>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কোনটির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ব্যাপন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বেশি</a:t>
            </a:r>
            <a:r>
              <a:rPr lang="en-US" sz="3200" dirty="0" smtClean="0"/>
              <a:t>?</a:t>
            </a:r>
          </a:p>
          <a:p>
            <a:pPr marL="0" indent="0">
              <a:buFont typeface="Wingdings 3" charset="2"/>
              <a:buNone/>
            </a:pPr>
            <a:endParaRPr lang="en-US" sz="3200" dirty="0" smtClean="0"/>
          </a:p>
          <a:p>
            <a:pPr marL="0" indent="0">
              <a:buFont typeface="Wingdings 3" charset="2"/>
              <a:buNone/>
            </a:pPr>
            <a:r>
              <a:rPr lang="en-US" sz="3200" dirty="0" smtClean="0"/>
              <a:t>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আণবিক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ভরঃ</a:t>
            </a:r>
            <a:r>
              <a:rPr lang="en-US" sz="3200" dirty="0" smtClean="0"/>
              <a:t>- </a:t>
            </a:r>
          </a:p>
          <a:p>
            <a:pPr marL="0" indent="0">
              <a:buFont typeface="Wingdings 3" charset="2"/>
              <a:buNone/>
            </a:pPr>
            <a:r>
              <a:rPr lang="en-US" sz="3200" dirty="0" smtClean="0"/>
              <a:t>   (14 x 1) + (1 x 3)</a:t>
            </a:r>
          </a:p>
          <a:p>
            <a:pPr marL="0" indent="0">
              <a:buFont typeface="Wingdings 3" charset="2"/>
              <a:buNone/>
            </a:pPr>
            <a:r>
              <a:rPr lang="en-US" sz="3200" dirty="0" smtClean="0"/>
              <a:t>= (14 + 3)</a:t>
            </a:r>
          </a:p>
          <a:p>
            <a:pPr marL="0" indent="0">
              <a:buFont typeface="Wingdings 3" charset="2"/>
              <a:buNone/>
            </a:pPr>
            <a:r>
              <a:rPr lang="en-US" sz="3200" dirty="0" smtClean="0"/>
              <a:t>= 17</a:t>
            </a:r>
          </a:p>
          <a:p>
            <a:pPr marL="0" indent="0">
              <a:buFont typeface="Wingdings 3" charset="2"/>
              <a:buNone/>
            </a:pPr>
            <a:endParaRPr lang="en-US" sz="3200" dirty="0" smtClean="0"/>
          </a:p>
          <a:p>
            <a:pPr marL="0" indent="0">
              <a:buFont typeface="Wingdings 3" charset="2"/>
              <a:buNone/>
            </a:pPr>
            <a:r>
              <a:rPr lang="en-US" sz="3200" dirty="0" err="1" smtClean="0"/>
              <a:t>HCl</a:t>
            </a:r>
            <a:r>
              <a:rPr lang="en-US" sz="3200" dirty="0" smtClean="0"/>
              <a:t>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আণবিক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ভরঃ</a:t>
            </a:r>
            <a:r>
              <a:rPr lang="en-US" sz="3200" dirty="0" smtClean="0"/>
              <a:t>-</a:t>
            </a:r>
          </a:p>
          <a:p>
            <a:pPr marL="0" indent="0">
              <a:buFont typeface="Wingdings 3" charset="2"/>
              <a:buNone/>
            </a:pPr>
            <a:r>
              <a:rPr lang="en-US" sz="3200" dirty="0" smtClean="0"/>
              <a:t>   (1 x 1) + (35.5 x 1)</a:t>
            </a:r>
          </a:p>
          <a:p>
            <a:pPr marL="0" indent="0">
              <a:buFont typeface="Wingdings 3" charset="2"/>
              <a:buNone/>
            </a:pPr>
            <a:r>
              <a:rPr lang="en-US" sz="3200" dirty="0" smtClean="0"/>
              <a:t>= (1 + 35.5)</a:t>
            </a:r>
          </a:p>
          <a:p>
            <a:pPr marL="0" indent="0">
              <a:buFont typeface="Wingdings 3" charset="2"/>
              <a:buNone/>
            </a:pPr>
            <a:r>
              <a:rPr lang="en-US" sz="3200" dirty="0" smtClean="0"/>
              <a:t>= 36.5</a:t>
            </a:r>
          </a:p>
          <a:p>
            <a:pPr marL="0" indent="0">
              <a:buFont typeface="Wingdings 3" charset="2"/>
              <a:buNone/>
            </a:pPr>
            <a:endParaRPr lang="en-US" sz="3200" dirty="0" smtClean="0"/>
          </a:p>
          <a:p>
            <a:pPr marL="0" indent="0">
              <a:buFont typeface="Wingdings 3" charset="2"/>
              <a:buNone/>
            </a:pPr>
            <a:r>
              <a:rPr lang="en-US" sz="3200" dirty="0" err="1" smtClean="0"/>
              <a:t>যেহেতু</a:t>
            </a:r>
            <a:r>
              <a:rPr lang="en-US" sz="3200" dirty="0" smtClean="0"/>
              <a:t> NH</a:t>
            </a:r>
            <a:r>
              <a:rPr lang="en-US" sz="3200" baseline="-25000" dirty="0" smtClean="0"/>
              <a:t>3 </a:t>
            </a:r>
            <a:r>
              <a:rPr lang="en-US" sz="3200" dirty="0" smtClean="0"/>
              <a:t>ও </a:t>
            </a:r>
            <a:r>
              <a:rPr lang="en-US" sz="3200" dirty="0" err="1" smtClean="0"/>
              <a:t>HCl</a:t>
            </a:r>
            <a:r>
              <a:rPr lang="en-US" sz="3200" dirty="0" smtClean="0"/>
              <a:t>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মধ্যে</a:t>
            </a:r>
            <a:r>
              <a:rPr lang="en-US" sz="3200" dirty="0" smtClean="0"/>
              <a:t>  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আণবিক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ভর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কম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তাই</a:t>
            </a:r>
            <a:r>
              <a:rPr lang="en-US" sz="3200" dirty="0" smtClean="0"/>
              <a:t>  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ব্যাপন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বেশি</a:t>
            </a:r>
            <a:r>
              <a:rPr lang="en-US" sz="3200" dirty="0" smtClean="0"/>
              <a:t>।</a:t>
            </a:r>
            <a:r>
              <a:rPr lang="en-US" sz="3200" baseline="-25000" dirty="0" smtClean="0"/>
              <a:t>     </a:t>
            </a:r>
            <a:endParaRPr lang="en-US" sz="3200" dirty="0" smtClean="0"/>
          </a:p>
          <a:p>
            <a:pPr marL="0" indent="0">
              <a:buFont typeface="Wingdings 3" charset="2"/>
              <a:buNone/>
            </a:pPr>
            <a:endParaRPr lang="en-US" sz="32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37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96389"/>
            <a:ext cx="8596668" cy="579990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নিঃসরণঃ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সরু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ছিদ্রপথে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উচ্চ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চাপের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স্থান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থেকে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নিম্ন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চাপের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স্থানের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দিকে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গ্যাস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সজোরে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বেরিয়ে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আসার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প্রক্রিয়াকে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নিঃসরণ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উদাহরণঃ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পাকা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কাঁঠাল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ঘরে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থাকলে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সমস্ত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ঘরে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গন্ধ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বেরিয়ে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আসে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70" b="89773" l="4063" r="9781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" y="2212702"/>
            <a:ext cx="4297680" cy="35455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76" b="89714" l="38946" r="60615">
                        <a14:foregroundMark x1="49780" y1="19922" x2="54905" y2="20443"/>
                        <a14:foregroundMark x1="47511" y1="16406" x2="53367" y2="16797"/>
                        <a14:foregroundMark x1="45754" y1="84375" x2="56442" y2="80859"/>
                        <a14:foregroundMark x1="45461" y1="89714" x2="55198" y2="88021"/>
                      </a14:backgroundRemoval>
                    </a14:imgEffect>
                  </a14:imgLayer>
                </a14:imgProps>
              </a:ext>
            </a:extLst>
          </a:blip>
          <a:srcRect l="36459" t="14018" r="36635" b="4554"/>
          <a:stretch/>
        </p:blipFill>
        <p:spPr>
          <a:xfrm>
            <a:off x="6604001" y="2212702"/>
            <a:ext cx="2400300" cy="408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176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6199"/>
            <a:ext cx="8596668" cy="4695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বাড়ির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কাজঃ</a:t>
            </a:r>
            <a:endParaRPr lang="en-US" sz="24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পানি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কেন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কেন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তাপ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প্রয়োগে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কঠিন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থেকে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তরলে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পরিণত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600" dirty="0"/>
              <a:t>CH</a:t>
            </a:r>
            <a:r>
              <a:rPr lang="en-US" sz="2600" baseline="-25000" dirty="0"/>
              <a:t>4</a:t>
            </a:r>
            <a:r>
              <a:rPr lang="en-US" sz="2600" dirty="0"/>
              <a:t> ও CO</a:t>
            </a:r>
            <a:r>
              <a:rPr lang="en-US" sz="2600" baseline="-25000" dirty="0"/>
              <a:t>2 </a:t>
            </a:r>
            <a:r>
              <a:rPr lang="en-US" sz="2600" dirty="0"/>
              <a:t> </a:t>
            </a:r>
            <a:r>
              <a:rPr lang="en-US" sz="2600" dirty="0" err="1"/>
              <a:t>এর</a:t>
            </a:r>
            <a:r>
              <a:rPr lang="en-US" sz="2600" dirty="0"/>
              <a:t> </a:t>
            </a:r>
            <a:r>
              <a:rPr lang="en-US" sz="2600" dirty="0" err="1"/>
              <a:t>মধ্যে</a:t>
            </a:r>
            <a:r>
              <a:rPr lang="en-US" sz="2600" dirty="0"/>
              <a:t> </a:t>
            </a:r>
            <a:r>
              <a:rPr lang="en-US" sz="2600" dirty="0" err="1"/>
              <a:t>কার</a:t>
            </a:r>
            <a:r>
              <a:rPr lang="en-US" sz="2600" dirty="0"/>
              <a:t> </a:t>
            </a:r>
            <a:r>
              <a:rPr lang="en-US" sz="2600" dirty="0" err="1"/>
              <a:t>ব্যাপন</a:t>
            </a:r>
            <a:r>
              <a:rPr lang="en-US" sz="2600" dirty="0"/>
              <a:t> </a:t>
            </a:r>
            <a:r>
              <a:rPr lang="en-US" sz="2600" dirty="0" err="1"/>
              <a:t>হার</a:t>
            </a:r>
            <a:r>
              <a:rPr lang="en-US" sz="2600" dirty="0"/>
              <a:t> </a:t>
            </a:r>
            <a:r>
              <a:rPr lang="en-US" sz="2600" dirty="0" err="1"/>
              <a:t>কম</a:t>
            </a:r>
            <a:r>
              <a:rPr lang="en-US" sz="2600" dirty="0" smtClean="0"/>
              <a:t>?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প্রমান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ব্যাপন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হলো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নিঃসরণ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ব্যাপন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নিঃসরনের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বৈশিষ্ট্যগুলো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লিখ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400050" indent="-400050">
              <a:buFont typeface="+mj-lt"/>
              <a:buAutoNum type="romanUcPeriod"/>
            </a:pPr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44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034" y="850901"/>
            <a:ext cx="8596668" cy="50507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oper Black" panose="0208090404030B020404" pitchFamily="18" charset="0"/>
              </a:rPr>
              <a:t>Thanks All</a:t>
            </a:r>
            <a:endParaRPr lang="en-US" sz="4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1633" y="261258"/>
            <a:ext cx="3696790" cy="3099366"/>
          </a:xfrm>
          <a:solidFill>
            <a:srgbClr val="90C22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  <a:b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SutonnySushreeOMJ" panose="00000400000000000000" pitchFamily="2" charset="0"/>
                <a:cs typeface="SutonnySushreeOMJ" panose="00000400000000000000" pitchFamily="2" charset="0"/>
              </a:rPr>
              <a:t>সাইফুল</a:t>
            </a:r>
            <a:r>
              <a:rPr lang="en-US" sz="2800" dirty="0" smtClean="0">
                <a:solidFill>
                  <a:schemeClr val="bg1"/>
                </a:solidFill>
                <a:latin typeface="SutonnySushreeOMJ" panose="00000400000000000000" pitchFamily="2" charset="0"/>
                <a:cs typeface="SutonnySushreeOMJ" panose="000004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SushreeOMJ" panose="00000400000000000000" pitchFamily="2" charset="0"/>
                <a:cs typeface="SutonnySushreeOMJ" panose="00000400000000000000" pitchFamily="2" charset="0"/>
              </a:rPr>
              <a:t>ইসলাম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বি.এস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সি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সস্মান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), 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বি.এড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এম.এসসি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রসায়ন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  <a:b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সহকারি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বিজ্ঞান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  <a:b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সাগরনাল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উচ্চ</a:t>
            </a:r>
            <a:r>
              <a:rPr lang="en-US" sz="2800" dirty="0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বিদ্যালয়</a:t>
            </a:r>
            <a:endParaRPr lang="en-US" sz="28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894" y="261258"/>
            <a:ext cx="2678739" cy="30993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32894" y="3360624"/>
            <a:ext cx="6375529" cy="3357153"/>
          </a:xfrm>
          <a:prstGeom prst="rect">
            <a:avLst/>
          </a:prstGeom>
          <a:solidFill>
            <a:srgbClr val="90C22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bg1"/>
                </a:solidFill>
              </a:rPr>
              <a:t>বিষয়ঃ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রসায়ন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 err="1">
                <a:solidFill>
                  <a:schemeClr val="bg1"/>
                </a:solidFill>
              </a:rPr>
              <a:t>শ্রেণীঃ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নবম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 err="1">
                <a:solidFill>
                  <a:schemeClr val="bg1"/>
                </a:solidFill>
              </a:rPr>
              <a:t>অধ্যায়ঃ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দ্বিতীয়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200" dirty="0" err="1">
                <a:solidFill>
                  <a:schemeClr val="bg1"/>
                </a:solidFill>
              </a:rPr>
              <a:t>পাঠঃ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পদার্থের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ভৌত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অবস্থা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200" dirty="0" err="1">
                <a:solidFill>
                  <a:schemeClr val="bg1"/>
                </a:solidFill>
              </a:rPr>
              <a:t>শিক্ষার্থীর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সংখাঃ</a:t>
            </a:r>
            <a:r>
              <a:rPr lang="en-US" sz="3200" dirty="0">
                <a:solidFill>
                  <a:schemeClr val="bg1"/>
                </a:solidFill>
              </a:rPr>
              <a:t> ৪০</a:t>
            </a:r>
          </a:p>
          <a:p>
            <a:pPr algn="ctr"/>
            <a:r>
              <a:rPr lang="en-US" sz="3200" dirty="0" err="1">
                <a:solidFill>
                  <a:schemeClr val="bg1"/>
                </a:solidFill>
              </a:rPr>
              <a:t>সময়ঃ</a:t>
            </a:r>
            <a:r>
              <a:rPr lang="en-US" sz="3200" dirty="0">
                <a:solidFill>
                  <a:schemeClr val="bg1"/>
                </a:solidFill>
              </a:rPr>
              <a:t> ৫০ </a:t>
            </a:r>
            <a:r>
              <a:rPr lang="en-US" sz="3200" dirty="0" err="1">
                <a:solidFill>
                  <a:schemeClr val="bg1"/>
                </a:solidFill>
              </a:rPr>
              <a:t>মিনিট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636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1418"/>
            <a:ext cx="8596668" cy="4499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এই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ক্লাস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শেষে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যা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যা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শিখবঃ</a:t>
            </a:r>
            <a:endParaRPr lang="en-US" sz="28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ভৌত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অবস্থা</a:t>
            </a:r>
            <a:endParaRPr lang="en-US" sz="28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কনার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গতিতত্ব</a:t>
            </a:r>
            <a:endParaRPr lang="en-US" sz="28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গলনাঙ্ক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স্ফুটনাঙ্ক</a:t>
            </a:r>
            <a:endParaRPr lang="en-US" sz="28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ব্যাপন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8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নিঃসরণ</a:t>
            </a: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2800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829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" t="4357" r="6394" b="35270"/>
          <a:stretch/>
        </p:blipFill>
        <p:spPr>
          <a:xfrm>
            <a:off x="0" y="0"/>
            <a:ext cx="12192000" cy="6858000"/>
          </a:xfrm>
        </p:spPr>
      </p:pic>
      <p:sp>
        <p:nvSpPr>
          <p:cNvPr id="3" name="Freeform 2"/>
          <p:cNvSpPr/>
          <p:nvPr/>
        </p:nvSpPr>
        <p:spPr>
          <a:xfrm>
            <a:off x="665086" y="5930537"/>
            <a:ext cx="3396685" cy="391886"/>
          </a:xfrm>
          <a:custGeom>
            <a:avLst/>
            <a:gdLst>
              <a:gd name="connsiteX0" fmla="*/ 27245 w 3396685"/>
              <a:gd name="connsiteY0" fmla="*/ 104503 h 391886"/>
              <a:gd name="connsiteX1" fmla="*/ 902457 w 3396685"/>
              <a:gd name="connsiteY1" fmla="*/ 104503 h 391886"/>
              <a:gd name="connsiteX2" fmla="*/ 1516411 w 3396685"/>
              <a:gd name="connsiteY2" fmla="*/ 91440 h 391886"/>
              <a:gd name="connsiteX3" fmla="*/ 1594788 w 3396685"/>
              <a:gd name="connsiteY3" fmla="*/ 65315 h 391886"/>
              <a:gd name="connsiteX4" fmla="*/ 1633977 w 3396685"/>
              <a:gd name="connsiteY4" fmla="*/ 52252 h 391886"/>
              <a:gd name="connsiteX5" fmla="*/ 1686228 w 3396685"/>
              <a:gd name="connsiteY5" fmla="*/ 39189 h 391886"/>
              <a:gd name="connsiteX6" fmla="*/ 1908297 w 3396685"/>
              <a:gd name="connsiteY6" fmla="*/ 52252 h 391886"/>
              <a:gd name="connsiteX7" fmla="*/ 1947485 w 3396685"/>
              <a:gd name="connsiteY7" fmla="*/ 78378 h 391886"/>
              <a:gd name="connsiteX8" fmla="*/ 1986674 w 3396685"/>
              <a:gd name="connsiteY8" fmla="*/ 91440 h 391886"/>
              <a:gd name="connsiteX9" fmla="*/ 2300182 w 3396685"/>
              <a:gd name="connsiteY9" fmla="*/ 130629 h 391886"/>
              <a:gd name="connsiteX10" fmla="*/ 2744319 w 3396685"/>
              <a:gd name="connsiteY10" fmla="*/ 156755 h 391886"/>
              <a:gd name="connsiteX11" fmla="*/ 3214582 w 3396685"/>
              <a:gd name="connsiteY11" fmla="*/ 143692 h 391886"/>
              <a:gd name="connsiteX12" fmla="*/ 3070891 w 3396685"/>
              <a:gd name="connsiteY12" fmla="*/ 130629 h 391886"/>
              <a:gd name="connsiteX13" fmla="*/ 2979451 w 3396685"/>
              <a:gd name="connsiteY13" fmla="*/ 117566 h 391886"/>
              <a:gd name="connsiteX14" fmla="*/ 2025862 w 3396685"/>
              <a:gd name="connsiteY14" fmla="*/ 104503 h 391886"/>
              <a:gd name="connsiteX15" fmla="*/ 1320468 w 3396685"/>
              <a:gd name="connsiteY15" fmla="*/ 117566 h 391886"/>
              <a:gd name="connsiteX16" fmla="*/ 1242091 w 3396685"/>
              <a:gd name="connsiteY16" fmla="*/ 130629 h 391886"/>
              <a:gd name="connsiteX17" fmla="*/ 1150651 w 3396685"/>
              <a:gd name="connsiteY17" fmla="*/ 143692 h 391886"/>
              <a:gd name="connsiteX18" fmla="*/ 1006959 w 3396685"/>
              <a:gd name="connsiteY18" fmla="*/ 169818 h 391886"/>
              <a:gd name="connsiteX19" fmla="*/ 210125 w 3396685"/>
              <a:gd name="connsiteY19" fmla="*/ 209006 h 391886"/>
              <a:gd name="connsiteX20" fmla="*/ 105622 w 3396685"/>
              <a:gd name="connsiteY20" fmla="*/ 222069 h 391886"/>
              <a:gd name="connsiteX21" fmla="*/ 14182 w 3396685"/>
              <a:gd name="connsiteY21" fmla="*/ 248195 h 391886"/>
              <a:gd name="connsiteX22" fmla="*/ 1119 w 3396685"/>
              <a:gd name="connsiteY22" fmla="*/ 287383 h 391886"/>
              <a:gd name="connsiteX23" fmla="*/ 40308 w 3396685"/>
              <a:gd name="connsiteY23" fmla="*/ 313509 h 391886"/>
              <a:gd name="connsiteX24" fmla="*/ 79497 w 3396685"/>
              <a:gd name="connsiteY24" fmla="*/ 326572 h 391886"/>
              <a:gd name="connsiteX25" fmla="*/ 144811 w 3396685"/>
              <a:gd name="connsiteY25" fmla="*/ 352698 h 391886"/>
              <a:gd name="connsiteX26" fmla="*/ 876331 w 3396685"/>
              <a:gd name="connsiteY26" fmla="*/ 339635 h 391886"/>
              <a:gd name="connsiteX27" fmla="*/ 1385782 w 3396685"/>
              <a:gd name="connsiteY27" fmla="*/ 300446 h 391886"/>
              <a:gd name="connsiteX28" fmla="*/ 1542537 w 3396685"/>
              <a:gd name="connsiteY28" fmla="*/ 287383 h 391886"/>
              <a:gd name="connsiteX29" fmla="*/ 1477222 w 3396685"/>
              <a:gd name="connsiteY29" fmla="*/ 313509 h 391886"/>
              <a:gd name="connsiteX30" fmla="*/ 1699291 w 3396685"/>
              <a:gd name="connsiteY30" fmla="*/ 313509 h 391886"/>
              <a:gd name="connsiteX31" fmla="*/ 3162331 w 3396685"/>
              <a:gd name="connsiteY31" fmla="*/ 326572 h 391886"/>
              <a:gd name="connsiteX32" fmla="*/ 3384399 w 3396685"/>
              <a:gd name="connsiteY32" fmla="*/ 313509 h 391886"/>
              <a:gd name="connsiteX33" fmla="*/ 3371337 w 3396685"/>
              <a:gd name="connsiteY33" fmla="*/ 209006 h 391886"/>
              <a:gd name="connsiteX34" fmla="*/ 3319085 w 3396685"/>
              <a:gd name="connsiteY34" fmla="*/ 117566 h 391886"/>
              <a:gd name="connsiteX35" fmla="*/ 3292959 w 3396685"/>
              <a:gd name="connsiteY35" fmla="*/ 26126 h 391886"/>
              <a:gd name="connsiteX36" fmla="*/ 2874948 w 3396685"/>
              <a:gd name="connsiteY36" fmla="*/ 39189 h 391886"/>
              <a:gd name="connsiteX37" fmla="*/ 2313245 w 3396685"/>
              <a:gd name="connsiteY37" fmla="*/ 26126 h 391886"/>
              <a:gd name="connsiteX38" fmla="*/ 2169554 w 3396685"/>
              <a:gd name="connsiteY38" fmla="*/ 0 h 391886"/>
              <a:gd name="connsiteX39" fmla="*/ 1647039 w 3396685"/>
              <a:gd name="connsiteY39" fmla="*/ 13063 h 391886"/>
              <a:gd name="connsiteX40" fmla="*/ 1359657 w 3396685"/>
              <a:gd name="connsiteY40" fmla="*/ 39189 h 391886"/>
              <a:gd name="connsiteX41" fmla="*/ 1307405 w 3396685"/>
              <a:gd name="connsiteY41" fmla="*/ 52252 h 391886"/>
              <a:gd name="connsiteX42" fmla="*/ 353817 w 3396685"/>
              <a:gd name="connsiteY42" fmla="*/ 52252 h 391886"/>
              <a:gd name="connsiteX43" fmla="*/ 314628 w 3396685"/>
              <a:gd name="connsiteY43" fmla="*/ 39189 h 391886"/>
              <a:gd name="connsiteX44" fmla="*/ 66434 w 3396685"/>
              <a:gd name="connsiteY44" fmla="*/ 52252 h 391886"/>
              <a:gd name="connsiteX45" fmla="*/ 79497 w 3396685"/>
              <a:gd name="connsiteY45" fmla="*/ 130629 h 391886"/>
              <a:gd name="connsiteX46" fmla="*/ 105622 w 3396685"/>
              <a:gd name="connsiteY46" fmla="*/ 313509 h 391886"/>
              <a:gd name="connsiteX47" fmla="*/ 118685 w 3396685"/>
              <a:gd name="connsiteY47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396685" h="391886">
                <a:moveTo>
                  <a:pt x="27245" y="104503"/>
                </a:moveTo>
                <a:cubicBezTo>
                  <a:pt x="362835" y="37384"/>
                  <a:pt x="3255" y="104503"/>
                  <a:pt x="902457" y="104503"/>
                </a:cubicBezTo>
                <a:cubicBezTo>
                  <a:pt x="1107155" y="104503"/>
                  <a:pt x="1311760" y="95794"/>
                  <a:pt x="1516411" y="91440"/>
                </a:cubicBezTo>
                <a:lnTo>
                  <a:pt x="1594788" y="65315"/>
                </a:lnTo>
                <a:cubicBezTo>
                  <a:pt x="1607851" y="60961"/>
                  <a:pt x="1620619" y="55592"/>
                  <a:pt x="1633977" y="52252"/>
                </a:cubicBezTo>
                <a:lnTo>
                  <a:pt x="1686228" y="39189"/>
                </a:lnTo>
                <a:cubicBezTo>
                  <a:pt x="1760251" y="43543"/>
                  <a:pt x="1834966" y="41252"/>
                  <a:pt x="1908297" y="52252"/>
                </a:cubicBezTo>
                <a:cubicBezTo>
                  <a:pt x="1923823" y="54581"/>
                  <a:pt x="1933443" y="71357"/>
                  <a:pt x="1947485" y="78378"/>
                </a:cubicBezTo>
                <a:cubicBezTo>
                  <a:pt x="1959801" y="84536"/>
                  <a:pt x="1973611" y="87086"/>
                  <a:pt x="1986674" y="91440"/>
                </a:cubicBezTo>
                <a:cubicBezTo>
                  <a:pt x="2102326" y="168544"/>
                  <a:pt x="2008454" y="115668"/>
                  <a:pt x="2300182" y="130629"/>
                </a:cubicBezTo>
                <a:lnTo>
                  <a:pt x="2744319" y="156755"/>
                </a:lnTo>
                <a:cubicBezTo>
                  <a:pt x="2901073" y="152401"/>
                  <a:pt x="3058267" y="156197"/>
                  <a:pt x="3214582" y="143692"/>
                </a:cubicBezTo>
                <a:cubicBezTo>
                  <a:pt x="3262523" y="139857"/>
                  <a:pt x="3118691" y="135940"/>
                  <a:pt x="3070891" y="130629"/>
                </a:cubicBezTo>
                <a:cubicBezTo>
                  <a:pt x="3040290" y="127229"/>
                  <a:pt x="3010231" y="118336"/>
                  <a:pt x="2979451" y="117566"/>
                </a:cubicBezTo>
                <a:cubicBezTo>
                  <a:pt x="2661657" y="109621"/>
                  <a:pt x="2343725" y="108857"/>
                  <a:pt x="2025862" y="104503"/>
                </a:cubicBezTo>
                <a:lnTo>
                  <a:pt x="1320468" y="117566"/>
                </a:lnTo>
                <a:cubicBezTo>
                  <a:pt x="1293997" y="118448"/>
                  <a:pt x="1268269" y="126602"/>
                  <a:pt x="1242091" y="130629"/>
                </a:cubicBezTo>
                <a:cubicBezTo>
                  <a:pt x="1211660" y="135311"/>
                  <a:pt x="1181131" y="139338"/>
                  <a:pt x="1150651" y="143692"/>
                </a:cubicBezTo>
                <a:cubicBezTo>
                  <a:pt x="1071839" y="169963"/>
                  <a:pt x="1141237" y="149677"/>
                  <a:pt x="1006959" y="169818"/>
                </a:cubicBezTo>
                <a:cubicBezTo>
                  <a:pt x="592477" y="231989"/>
                  <a:pt x="1093426" y="190979"/>
                  <a:pt x="210125" y="209006"/>
                </a:cubicBezTo>
                <a:cubicBezTo>
                  <a:pt x="175291" y="213360"/>
                  <a:pt x="140250" y="216298"/>
                  <a:pt x="105622" y="222069"/>
                </a:cubicBezTo>
                <a:cubicBezTo>
                  <a:pt x="72819" y="227536"/>
                  <a:pt x="45241" y="237842"/>
                  <a:pt x="14182" y="248195"/>
                </a:cubicBezTo>
                <a:cubicBezTo>
                  <a:pt x="9828" y="261258"/>
                  <a:pt x="-3995" y="274599"/>
                  <a:pt x="1119" y="287383"/>
                </a:cubicBezTo>
                <a:cubicBezTo>
                  <a:pt x="6950" y="301960"/>
                  <a:pt x="26266" y="306488"/>
                  <a:pt x="40308" y="313509"/>
                </a:cubicBezTo>
                <a:cubicBezTo>
                  <a:pt x="52624" y="319667"/>
                  <a:pt x="66604" y="321737"/>
                  <a:pt x="79497" y="326572"/>
                </a:cubicBezTo>
                <a:cubicBezTo>
                  <a:pt x="101452" y="334805"/>
                  <a:pt x="123040" y="343989"/>
                  <a:pt x="144811" y="352698"/>
                </a:cubicBezTo>
                <a:lnTo>
                  <a:pt x="876331" y="339635"/>
                </a:lnTo>
                <a:cubicBezTo>
                  <a:pt x="1271316" y="326469"/>
                  <a:pt x="1185723" y="340458"/>
                  <a:pt x="1385782" y="300446"/>
                </a:cubicBezTo>
                <a:cubicBezTo>
                  <a:pt x="1433865" y="268390"/>
                  <a:pt x="1469425" y="232548"/>
                  <a:pt x="1542537" y="287383"/>
                </a:cubicBezTo>
                <a:cubicBezTo>
                  <a:pt x="1561296" y="301452"/>
                  <a:pt x="1499178" y="305276"/>
                  <a:pt x="1477222" y="313509"/>
                </a:cubicBezTo>
                <a:cubicBezTo>
                  <a:pt x="1370941" y="353365"/>
                  <a:pt x="1325322" y="332208"/>
                  <a:pt x="1699291" y="313509"/>
                </a:cubicBezTo>
                <a:lnTo>
                  <a:pt x="3162331" y="326572"/>
                </a:lnTo>
                <a:cubicBezTo>
                  <a:pt x="3236482" y="326572"/>
                  <a:pt x="3319771" y="349862"/>
                  <a:pt x="3384399" y="313509"/>
                </a:cubicBezTo>
                <a:cubicBezTo>
                  <a:pt x="3414996" y="296298"/>
                  <a:pt x="3379851" y="243063"/>
                  <a:pt x="3371337" y="209006"/>
                </a:cubicBezTo>
                <a:cubicBezTo>
                  <a:pt x="3359888" y="163208"/>
                  <a:pt x="3338519" y="156433"/>
                  <a:pt x="3319085" y="117566"/>
                </a:cubicBezTo>
                <a:cubicBezTo>
                  <a:pt x="3309714" y="98825"/>
                  <a:pt x="3297145" y="42869"/>
                  <a:pt x="3292959" y="26126"/>
                </a:cubicBezTo>
                <a:cubicBezTo>
                  <a:pt x="3153622" y="30480"/>
                  <a:pt x="3014353" y="39189"/>
                  <a:pt x="2874948" y="39189"/>
                </a:cubicBezTo>
                <a:cubicBezTo>
                  <a:pt x="2687663" y="39189"/>
                  <a:pt x="2500374" y="33764"/>
                  <a:pt x="2313245" y="26126"/>
                </a:cubicBezTo>
                <a:cubicBezTo>
                  <a:pt x="2292246" y="25269"/>
                  <a:pt x="2194382" y="4966"/>
                  <a:pt x="2169554" y="0"/>
                </a:cubicBezTo>
                <a:cubicBezTo>
                  <a:pt x="1995382" y="4354"/>
                  <a:pt x="1821061" y="4642"/>
                  <a:pt x="1647039" y="13063"/>
                </a:cubicBezTo>
                <a:cubicBezTo>
                  <a:pt x="1550962" y="17712"/>
                  <a:pt x="1359657" y="39189"/>
                  <a:pt x="1359657" y="39189"/>
                </a:cubicBezTo>
                <a:cubicBezTo>
                  <a:pt x="1342240" y="43543"/>
                  <a:pt x="1324931" y="48357"/>
                  <a:pt x="1307405" y="52252"/>
                </a:cubicBezTo>
                <a:cubicBezTo>
                  <a:pt x="985077" y="123881"/>
                  <a:pt x="819371" y="59098"/>
                  <a:pt x="353817" y="52252"/>
                </a:cubicBezTo>
                <a:cubicBezTo>
                  <a:pt x="340754" y="47898"/>
                  <a:pt x="328398" y="39189"/>
                  <a:pt x="314628" y="39189"/>
                </a:cubicBezTo>
                <a:cubicBezTo>
                  <a:pt x="231782" y="39189"/>
                  <a:pt x="143647" y="22225"/>
                  <a:pt x="66434" y="52252"/>
                </a:cubicBezTo>
                <a:cubicBezTo>
                  <a:pt x="41749" y="61852"/>
                  <a:pt x="74759" y="104570"/>
                  <a:pt x="79497" y="130629"/>
                </a:cubicBezTo>
                <a:cubicBezTo>
                  <a:pt x="118871" y="347193"/>
                  <a:pt x="57111" y="-26068"/>
                  <a:pt x="105622" y="313509"/>
                </a:cubicBezTo>
                <a:cubicBezTo>
                  <a:pt x="119539" y="410927"/>
                  <a:pt x="118685" y="351162"/>
                  <a:pt x="118685" y="391886"/>
                </a:cubicBezTo>
              </a:path>
            </a:pathLst>
          </a:cu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2880" y="5930537"/>
            <a:ext cx="1502399" cy="391886"/>
          </a:xfrm>
          <a:custGeom>
            <a:avLst/>
            <a:gdLst>
              <a:gd name="connsiteX0" fmla="*/ 27245 w 3396685"/>
              <a:gd name="connsiteY0" fmla="*/ 104503 h 391886"/>
              <a:gd name="connsiteX1" fmla="*/ 902457 w 3396685"/>
              <a:gd name="connsiteY1" fmla="*/ 104503 h 391886"/>
              <a:gd name="connsiteX2" fmla="*/ 1516411 w 3396685"/>
              <a:gd name="connsiteY2" fmla="*/ 91440 h 391886"/>
              <a:gd name="connsiteX3" fmla="*/ 1594788 w 3396685"/>
              <a:gd name="connsiteY3" fmla="*/ 65315 h 391886"/>
              <a:gd name="connsiteX4" fmla="*/ 1633977 w 3396685"/>
              <a:gd name="connsiteY4" fmla="*/ 52252 h 391886"/>
              <a:gd name="connsiteX5" fmla="*/ 1686228 w 3396685"/>
              <a:gd name="connsiteY5" fmla="*/ 39189 h 391886"/>
              <a:gd name="connsiteX6" fmla="*/ 1908297 w 3396685"/>
              <a:gd name="connsiteY6" fmla="*/ 52252 h 391886"/>
              <a:gd name="connsiteX7" fmla="*/ 1947485 w 3396685"/>
              <a:gd name="connsiteY7" fmla="*/ 78378 h 391886"/>
              <a:gd name="connsiteX8" fmla="*/ 1986674 w 3396685"/>
              <a:gd name="connsiteY8" fmla="*/ 91440 h 391886"/>
              <a:gd name="connsiteX9" fmla="*/ 2300182 w 3396685"/>
              <a:gd name="connsiteY9" fmla="*/ 130629 h 391886"/>
              <a:gd name="connsiteX10" fmla="*/ 2744319 w 3396685"/>
              <a:gd name="connsiteY10" fmla="*/ 156755 h 391886"/>
              <a:gd name="connsiteX11" fmla="*/ 3214582 w 3396685"/>
              <a:gd name="connsiteY11" fmla="*/ 143692 h 391886"/>
              <a:gd name="connsiteX12" fmla="*/ 3070891 w 3396685"/>
              <a:gd name="connsiteY12" fmla="*/ 130629 h 391886"/>
              <a:gd name="connsiteX13" fmla="*/ 2979451 w 3396685"/>
              <a:gd name="connsiteY13" fmla="*/ 117566 h 391886"/>
              <a:gd name="connsiteX14" fmla="*/ 2025862 w 3396685"/>
              <a:gd name="connsiteY14" fmla="*/ 104503 h 391886"/>
              <a:gd name="connsiteX15" fmla="*/ 1320468 w 3396685"/>
              <a:gd name="connsiteY15" fmla="*/ 117566 h 391886"/>
              <a:gd name="connsiteX16" fmla="*/ 1242091 w 3396685"/>
              <a:gd name="connsiteY16" fmla="*/ 130629 h 391886"/>
              <a:gd name="connsiteX17" fmla="*/ 1150651 w 3396685"/>
              <a:gd name="connsiteY17" fmla="*/ 143692 h 391886"/>
              <a:gd name="connsiteX18" fmla="*/ 1006959 w 3396685"/>
              <a:gd name="connsiteY18" fmla="*/ 169818 h 391886"/>
              <a:gd name="connsiteX19" fmla="*/ 210125 w 3396685"/>
              <a:gd name="connsiteY19" fmla="*/ 209006 h 391886"/>
              <a:gd name="connsiteX20" fmla="*/ 105622 w 3396685"/>
              <a:gd name="connsiteY20" fmla="*/ 222069 h 391886"/>
              <a:gd name="connsiteX21" fmla="*/ 14182 w 3396685"/>
              <a:gd name="connsiteY21" fmla="*/ 248195 h 391886"/>
              <a:gd name="connsiteX22" fmla="*/ 1119 w 3396685"/>
              <a:gd name="connsiteY22" fmla="*/ 287383 h 391886"/>
              <a:gd name="connsiteX23" fmla="*/ 40308 w 3396685"/>
              <a:gd name="connsiteY23" fmla="*/ 313509 h 391886"/>
              <a:gd name="connsiteX24" fmla="*/ 79497 w 3396685"/>
              <a:gd name="connsiteY24" fmla="*/ 326572 h 391886"/>
              <a:gd name="connsiteX25" fmla="*/ 144811 w 3396685"/>
              <a:gd name="connsiteY25" fmla="*/ 352698 h 391886"/>
              <a:gd name="connsiteX26" fmla="*/ 876331 w 3396685"/>
              <a:gd name="connsiteY26" fmla="*/ 339635 h 391886"/>
              <a:gd name="connsiteX27" fmla="*/ 1385782 w 3396685"/>
              <a:gd name="connsiteY27" fmla="*/ 300446 h 391886"/>
              <a:gd name="connsiteX28" fmla="*/ 1542537 w 3396685"/>
              <a:gd name="connsiteY28" fmla="*/ 287383 h 391886"/>
              <a:gd name="connsiteX29" fmla="*/ 1477222 w 3396685"/>
              <a:gd name="connsiteY29" fmla="*/ 313509 h 391886"/>
              <a:gd name="connsiteX30" fmla="*/ 1699291 w 3396685"/>
              <a:gd name="connsiteY30" fmla="*/ 313509 h 391886"/>
              <a:gd name="connsiteX31" fmla="*/ 3162331 w 3396685"/>
              <a:gd name="connsiteY31" fmla="*/ 326572 h 391886"/>
              <a:gd name="connsiteX32" fmla="*/ 3384399 w 3396685"/>
              <a:gd name="connsiteY32" fmla="*/ 313509 h 391886"/>
              <a:gd name="connsiteX33" fmla="*/ 3371337 w 3396685"/>
              <a:gd name="connsiteY33" fmla="*/ 209006 h 391886"/>
              <a:gd name="connsiteX34" fmla="*/ 3319085 w 3396685"/>
              <a:gd name="connsiteY34" fmla="*/ 117566 h 391886"/>
              <a:gd name="connsiteX35" fmla="*/ 3292959 w 3396685"/>
              <a:gd name="connsiteY35" fmla="*/ 26126 h 391886"/>
              <a:gd name="connsiteX36" fmla="*/ 2874948 w 3396685"/>
              <a:gd name="connsiteY36" fmla="*/ 39189 h 391886"/>
              <a:gd name="connsiteX37" fmla="*/ 2313245 w 3396685"/>
              <a:gd name="connsiteY37" fmla="*/ 26126 h 391886"/>
              <a:gd name="connsiteX38" fmla="*/ 2169554 w 3396685"/>
              <a:gd name="connsiteY38" fmla="*/ 0 h 391886"/>
              <a:gd name="connsiteX39" fmla="*/ 1647039 w 3396685"/>
              <a:gd name="connsiteY39" fmla="*/ 13063 h 391886"/>
              <a:gd name="connsiteX40" fmla="*/ 1359657 w 3396685"/>
              <a:gd name="connsiteY40" fmla="*/ 39189 h 391886"/>
              <a:gd name="connsiteX41" fmla="*/ 1307405 w 3396685"/>
              <a:gd name="connsiteY41" fmla="*/ 52252 h 391886"/>
              <a:gd name="connsiteX42" fmla="*/ 353817 w 3396685"/>
              <a:gd name="connsiteY42" fmla="*/ 52252 h 391886"/>
              <a:gd name="connsiteX43" fmla="*/ 314628 w 3396685"/>
              <a:gd name="connsiteY43" fmla="*/ 39189 h 391886"/>
              <a:gd name="connsiteX44" fmla="*/ 66434 w 3396685"/>
              <a:gd name="connsiteY44" fmla="*/ 52252 h 391886"/>
              <a:gd name="connsiteX45" fmla="*/ 79497 w 3396685"/>
              <a:gd name="connsiteY45" fmla="*/ 130629 h 391886"/>
              <a:gd name="connsiteX46" fmla="*/ 105622 w 3396685"/>
              <a:gd name="connsiteY46" fmla="*/ 313509 h 391886"/>
              <a:gd name="connsiteX47" fmla="*/ 118685 w 3396685"/>
              <a:gd name="connsiteY47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396685" h="391886">
                <a:moveTo>
                  <a:pt x="27245" y="104503"/>
                </a:moveTo>
                <a:cubicBezTo>
                  <a:pt x="362835" y="37384"/>
                  <a:pt x="3255" y="104503"/>
                  <a:pt x="902457" y="104503"/>
                </a:cubicBezTo>
                <a:cubicBezTo>
                  <a:pt x="1107155" y="104503"/>
                  <a:pt x="1311760" y="95794"/>
                  <a:pt x="1516411" y="91440"/>
                </a:cubicBezTo>
                <a:lnTo>
                  <a:pt x="1594788" y="65315"/>
                </a:lnTo>
                <a:cubicBezTo>
                  <a:pt x="1607851" y="60961"/>
                  <a:pt x="1620619" y="55592"/>
                  <a:pt x="1633977" y="52252"/>
                </a:cubicBezTo>
                <a:lnTo>
                  <a:pt x="1686228" y="39189"/>
                </a:lnTo>
                <a:cubicBezTo>
                  <a:pt x="1760251" y="43543"/>
                  <a:pt x="1834966" y="41252"/>
                  <a:pt x="1908297" y="52252"/>
                </a:cubicBezTo>
                <a:cubicBezTo>
                  <a:pt x="1923823" y="54581"/>
                  <a:pt x="1933443" y="71357"/>
                  <a:pt x="1947485" y="78378"/>
                </a:cubicBezTo>
                <a:cubicBezTo>
                  <a:pt x="1959801" y="84536"/>
                  <a:pt x="1973611" y="87086"/>
                  <a:pt x="1986674" y="91440"/>
                </a:cubicBezTo>
                <a:cubicBezTo>
                  <a:pt x="2102326" y="168544"/>
                  <a:pt x="2008454" y="115668"/>
                  <a:pt x="2300182" y="130629"/>
                </a:cubicBezTo>
                <a:lnTo>
                  <a:pt x="2744319" y="156755"/>
                </a:lnTo>
                <a:cubicBezTo>
                  <a:pt x="2901073" y="152401"/>
                  <a:pt x="3058267" y="156197"/>
                  <a:pt x="3214582" y="143692"/>
                </a:cubicBezTo>
                <a:cubicBezTo>
                  <a:pt x="3262523" y="139857"/>
                  <a:pt x="3118691" y="135940"/>
                  <a:pt x="3070891" y="130629"/>
                </a:cubicBezTo>
                <a:cubicBezTo>
                  <a:pt x="3040290" y="127229"/>
                  <a:pt x="3010231" y="118336"/>
                  <a:pt x="2979451" y="117566"/>
                </a:cubicBezTo>
                <a:cubicBezTo>
                  <a:pt x="2661657" y="109621"/>
                  <a:pt x="2343725" y="108857"/>
                  <a:pt x="2025862" y="104503"/>
                </a:cubicBezTo>
                <a:lnTo>
                  <a:pt x="1320468" y="117566"/>
                </a:lnTo>
                <a:cubicBezTo>
                  <a:pt x="1293997" y="118448"/>
                  <a:pt x="1268269" y="126602"/>
                  <a:pt x="1242091" y="130629"/>
                </a:cubicBezTo>
                <a:cubicBezTo>
                  <a:pt x="1211660" y="135311"/>
                  <a:pt x="1181131" y="139338"/>
                  <a:pt x="1150651" y="143692"/>
                </a:cubicBezTo>
                <a:cubicBezTo>
                  <a:pt x="1071839" y="169963"/>
                  <a:pt x="1141237" y="149677"/>
                  <a:pt x="1006959" y="169818"/>
                </a:cubicBezTo>
                <a:cubicBezTo>
                  <a:pt x="592477" y="231989"/>
                  <a:pt x="1093426" y="190979"/>
                  <a:pt x="210125" y="209006"/>
                </a:cubicBezTo>
                <a:cubicBezTo>
                  <a:pt x="175291" y="213360"/>
                  <a:pt x="140250" y="216298"/>
                  <a:pt x="105622" y="222069"/>
                </a:cubicBezTo>
                <a:cubicBezTo>
                  <a:pt x="72819" y="227536"/>
                  <a:pt x="45241" y="237842"/>
                  <a:pt x="14182" y="248195"/>
                </a:cubicBezTo>
                <a:cubicBezTo>
                  <a:pt x="9828" y="261258"/>
                  <a:pt x="-3995" y="274599"/>
                  <a:pt x="1119" y="287383"/>
                </a:cubicBezTo>
                <a:cubicBezTo>
                  <a:pt x="6950" y="301960"/>
                  <a:pt x="26266" y="306488"/>
                  <a:pt x="40308" y="313509"/>
                </a:cubicBezTo>
                <a:cubicBezTo>
                  <a:pt x="52624" y="319667"/>
                  <a:pt x="66604" y="321737"/>
                  <a:pt x="79497" y="326572"/>
                </a:cubicBezTo>
                <a:cubicBezTo>
                  <a:pt x="101452" y="334805"/>
                  <a:pt x="123040" y="343989"/>
                  <a:pt x="144811" y="352698"/>
                </a:cubicBezTo>
                <a:lnTo>
                  <a:pt x="876331" y="339635"/>
                </a:lnTo>
                <a:cubicBezTo>
                  <a:pt x="1271316" y="326469"/>
                  <a:pt x="1185723" y="340458"/>
                  <a:pt x="1385782" y="300446"/>
                </a:cubicBezTo>
                <a:cubicBezTo>
                  <a:pt x="1433865" y="268390"/>
                  <a:pt x="1469425" y="232548"/>
                  <a:pt x="1542537" y="287383"/>
                </a:cubicBezTo>
                <a:cubicBezTo>
                  <a:pt x="1561296" y="301452"/>
                  <a:pt x="1499178" y="305276"/>
                  <a:pt x="1477222" y="313509"/>
                </a:cubicBezTo>
                <a:cubicBezTo>
                  <a:pt x="1370941" y="353365"/>
                  <a:pt x="1325322" y="332208"/>
                  <a:pt x="1699291" y="313509"/>
                </a:cubicBezTo>
                <a:lnTo>
                  <a:pt x="3162331" y="326572"/>
                </a:lnTo>
                <a:cubicBezTo>
                  <a:pt x="3236482" y="326572"/>
                  <a:pt x="3319771" y="349862"/>
                  <a:pt x="3384399" y="313509"/>
                </a:cubicBezTo>
                <a:cubicBezTo>
                  <a:pt x="3414996" y="296298"/>
                  <a:pt x="3379851" y="243063"/>
                  <a:pt x="3371337" y="209006"/>
                </a:cubicBezTo>
                <a:cubicBezTo>
                  <a:pt x="3359888" y="163208"/>
                  <a:pt x="3338519" y="156433"/>
                  <a:pt x="3319085" y="117566"/>
                </a:cubicBezTo>
                <a:cubicBezTo>
                  <a:pt x="3309714" y="98825"/>
                  <a:pt x="3297145" y="42869"/>
                  <a:pt x="3292959" y="26126"/>
                </a:cubicBezTo>
                <a:cubicBezTo>
                  <a:pt x="3153622" y="30480"/>
                  <a:pt x="3014353" y="39189"/>
                  <a:pt x="2874948" y="39189"/>
                </a:cubicBezTo>
                <a:cubicBezTo>
                  <a:pt x="2687663" y="39189"/>
                  <a:pt x="2500374" y="33764"/>
                  <a:pt x="2313245" y="26126"/>
                </a:cubicBezTo>
                <a:cubicBezTo>
                  <a:pt x="2292246" y="25269"/>
                  <a:pt x="2194382" y="4966"/>
                  <a:pt x="2169554" y="0"/>
                </a:cubicBezTo>
                <a:cubicBezTo>
                  <a:pt x="1995382" y="4354"/>
                  <a:pt x="1821061" y="4642"/>
                  <a:pt x="1647039" y="13063"/>
                </a:cubicBezTo>
                <a:cubicBezTo>
                  <a:pt x="1550962" y="17712"/>
                  <a:pt x="1359657" y="39189"/>
                  <a:pt x="1359657" y="39189"/>
                </a:cubicBezTo>
                <a:cubicBezTo>
                  <a:pt x="1342240" y="43543"/>
                  <a:pt x="1324931" y="48357"/>
                  <a:pt x="1307405" y="52252"/>
                </a:cubicBezTo>
                <a:cubicBezTo>
                  <a:pt x="985077" y="123881"/>
                  <a:pt x="819371" y="59098"/>
                  <a:pt x="353817" y="52252"/>
                </a:cubicBezTo>
                <a:cubicBezTo>
                  <a:pt x="340754" y="47898"/>
                  <a:pt x="328398" y="39189"/>
                  <a:pt x="314628" y="39189"/>
                </a:cubicBezTo>
                <a:cubicBezTo>
                  <a:pt x="231782" y="39189"/>
                  <a:pt x="143647" y="22225"/>
                  <a:pt x="66434" y="52252"/>
                </a:cubicBezTo>
                <a:cubicBezTo>
                  <a:pt x="41749" y="61852"/>
                  <a:pt x="74759" y="104570"/>
                  <a:pt x="79497" y="130629"/>
                </a:cubicBezTo>
                <a:cubicBezTo>
                  <a:pt x="118871" y="347193"/>
                  <a:pt x="57111" y="-26068"/>
                  <a:pt x="105622" y="313509"/>
                </a:cubicBezTo>
                <a:cubicBezTo>
                  <a:pt x="119539" y="410927"/>
                  <a:pt x="118685" y="351162"/>
                  <a:pt x="118685" y="391886"/>
                </a:cubicBezTo>
              </a:path>
            </a:pathLst>
          </a:cu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2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05544"/>
            <a:ext cx="8596668" cy="5431762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পদার্থ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বলতে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বুঝো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  <a:r>
              <a:rPr lang="en-US" sz="2400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সংজ্ঞাঃ</a:t>
            </a:r>
            <a:r>
              <a:rPr lang="en-US" sz="2400" u="sng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বস্তুর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নির্দিষ্ট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আছে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জায়গা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দখল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তাকেই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যেমনঃ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কলম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পাথর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দুধ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পানি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অক্সিজেন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গ্যাস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কার্বন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ডাই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অক্সাইড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গ্যাস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ইত্যাদি</a:t>
            </a:r>
            <a:endParaRPr lang="en-US" sz="24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আন্তঃআনবিক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আকর্ষন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উত্তরঃ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কনাগুলো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পরস্পরের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সাথে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শক্তি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দ্বারা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আটকিয়ে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থাকে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একেই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আন্তঃআনবিক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আকর্ষন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গতিশক্তি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উত্তরঃ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অনুগুলো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পরস্পর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থেকে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বিচ্ছিন্ন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যাওয়ার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শক্তিকে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গতিশক্তি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0" indent="0">
              <a:buNone/>
            </a:pPr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753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18457"/>
            <a:ext cx="10817980" cy="532290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/>
              <a:t>পদার্থের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প্রকারভেদঃ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ভৌত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ভিত্তি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সাধারনত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পদার্থ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তিন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</a:t>
            </a:r>
            <a:r>
              <a:rPr lang="en-US" sz="2800" dirty="0" smtClean="0"/>
              <a:t>। </a:t>
            </a:r>
            <a:r>
              <a:rPr lang="en-US" sz="2800" dirty="0" err="1" smtClean="0"/>
              <a:t>যেমনঃ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কঠিন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তরল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বায়বীয়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গ্যাসীয়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742651" y="3566160"/>
            <a:ext cx="3291840" cy="3017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1"/>
                </a:solidFill>
              </a:rPr>
              <a:t>কঠিনঃ</a:t>
            </a:r>
            <a:endParaRPr lang="en-US" dirty="0" smtClean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 smtClean="0">
                <a:solidFill>
                  <a:schemeClr val="bg1"/>
                </a:solidFill>
              </a:rPr>
              <a:t>নির্দিষ্ট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আকার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আছে</a:t>
            </a:r>
            <a:endParaRPr lang="en-US" dirty="0" smtClean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 smtClean="0">
                <a:solidFill>
                  <a:schemeClr val="bg1"/>
                </a:solidFill>
              </a:rPr>
              <a:t>আন্তঃকনা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আকর্ষন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সবচেয়ে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বেশি</a:t>
            </a:r>
            <a:endParaRPr lang="en-US" dirty="0" smtClean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 smtClean="0">
                <a:solidFill>
                  <a:schemeClr val="bg1"/>
                </a:solidFill>
              </a:rPr>
              <a:t>চাপ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প্রয়োগে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তেমন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সংকোচিত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হয়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না</a:t>
            </a:r>
            <a:endParaRPr lang="en-US" dirty="0" smtClean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 smtClean="0">
                <a:solidFill>
                  <a:schemeClr val="bg1"/>
                </a:solidFill>
              </a:rPr>
              <a:t>গতিশক্তি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সবচাইতে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কম</a:t>
            </a:r>
            <a:endParaRPr lang="en-US" dirty="0" smtClean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 smtClean="0">
                <a:solidFill>
                  <a:schemeClr val="bg1"/>
                </a:solidFill>
              </a:rPr>
              <a:t>তাপমাত্রা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বাড়লে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আয়তন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কম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পরিমানে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বাড়ে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74124" y="3396343"/>
            <a:ext cx="3291840" cy="31873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1"/>
                </a:solidFill>
              </a:rPr>
              <a:t>তরলঃ</a:t>
            </a:r>
            <a:endParaRPr lang="en-US" dirty="0" smtClean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 smtClean="0">
                <a:solidFill>
                  <a:schemeClr val="bg1"/>
                </a:solidFill>
              </a:rPr>
              <a:t>নির্দিষ্ট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আকার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নেই</a:t>
            </a:r>
            <a:endParaRPr lang="en-US" dirty="0" smtClean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>
                <a:solidFill>
                  <a:schemeClr val="bg1"/>
                </a:solidFill>
              </a:rPr>
              <a:t>আন্তঃকনা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আকর্ষন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একটু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কম</a:t>
            </a:r>
            <a:endParaRPr lang="en-US" dirty="0" smtClean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>
                <a:solidFill>
                  <a:schemeClr val="bg1"/>
                </a:solidFill>
              </a:rPr>
              <a:t>চাপ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প্রয়োগে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কিঞ্চিত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সংকোচিত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হয়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err="1" smtClean="0">
                <a:solidFill>
                  <a:schemeClr val="bg1"/>
                </a:solidFill>
              </a:rPr>
              <a:t>গতিশক্তি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কঠিন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পদার্থের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চাইতে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বেশি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>
                <a:solidFill>
                  <a:schemeClr val="bg1"/>
                </a:solidFill>
              </a:rPr>
              <a:t>তাপমাত্রা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বাড়লে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আয়তন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বেশি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পরিমানে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বাড়ে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05597" y="3278777"/>
            <a:ext cx="3291840" cy="33049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1"/>
                </a:solidFill>
              </a:rPr>
              <a:t>গ্যাসীয়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বায়বীয়ঃ</a:t>
            </a:r>
            <a:endParaRPr lang="en-US" dirty="0" smtClean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>
                <a:solidFill>
                  <a:schemeClr val="bg1"/>
                </a:solidFill>
              </a:rPr>
              <a:t>নির্দিষ্ট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আকার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নেই</a:t>
            </a:r>
            <a:endParaRPr lang="en-US" dirty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>
                <a:solidFill>
                  <a:schemeClr val="bg1"/>
                </a:solidFill>
              </a:rPr>
              <a:t>আন্তঃকনা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আকর্ষন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বল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সবচেয়ে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কম</a:t>
            </a:r>
            <a:endParaRPr lang="en-US" dirty="0">
              <a:solidFill>
                <a:schemeClr val="bg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dirty="0" err="1">
                <a:solidFill>
                  <a:schemeClr val="bg1"/>
                </a:solidFill>
              </a:rPr>
              <a:t>চাপ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প্রয়োগে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অনেক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বেশি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সংকোচিত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হয়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err="1">
                <a:solidFill>
                  <a:schemeClr val="bg1"/>
                </a:solidFill>
              </a:rPr>
              <a:t>গতিশক্তি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সবচাইতে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বেশি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err="1">
                <a:solidFill>
                  <a:schemeClr val="bg1"/>
                </a:solidFill>
              </a:rPr>
              <a:t>তাপমাত্রা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বাড়লে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আয়তন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সবচাইতে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বেশি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পরিমানে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বাড়ে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675954" y="5335968"/>
            <a:ext cx="1238940" cy="1149532"/>
            <a:chOff x="2549288" y="3709852"/>
            <a:chExt cx="1238940" cy="1149532"/>
          </a:xfrm>
        </p:grpSpPr>
        <p:sp>
          <p:nvSpPr>
            <p:cNvPr id="8" name="Flowchart: Magnetic Disk 7"/>
            <p:cNvSpPr/>
            <p:nvPr/>
          </p:nvSpPr>
          <p:spPr>
            <a:xfrm>
              <a:off x="2549288" y="3709852"/>
              <a:ext cx="1238940" cy="1149532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651760" y="4506686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88920" y="457200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27576" y="457063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819546" y="4434907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918275" y="440674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975333" y="447205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048088" y="463173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103171" y="447205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57438" y="458587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194091" y="4434907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222513" y="455189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298753" y="441456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378300" y="458587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404378" y="445525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61880" y="4521652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308054" y="4514747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77596" y="459587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27545" y="469153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162707" y="470613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983624" y="468935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971726" y="463173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846100" y="449457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648169" y="462403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716841" y="4513213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771450" y="464697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295533" y="468834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417960" y="468024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526381" y="464779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537779" y="457373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653091" y="458995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515535" y="442280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598226" y="4463817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638750" y="438240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648174" y="4480042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867056" y="469772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566423" y="454343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274820" y="5335968"/>
            <a:ext cx="1238940" cy="1149532"/>
            <a:chOff x="2549288" y="3709852"/>
            <a:chExt cx="1238940" cy="1149532"/>
          </a:xfrm>
        </p:grpSpPr>
        <p:sp>
          <p:nvSpPr>
            <p:cNvPr id="51" name="Flowchart: Magnetic Disk 50"/>
            <p:cNvSpPr/>
            <p:nvPr/>
          </p:nvSpPr>
          <p:spPr>
            <a:xfrm>
              <a:off x="2549288" y="3709852"/>
              <a:ext cx="1238940" cy="1149532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651760" y="4506686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777680" y="4640815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927576" y="457063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819546" y="4434907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003090" y="4712531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198173" y="438461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101707" y="454343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344986" y="4473101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382423" y="4324621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157886" y="4704363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022938" y="4379316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308825" y="463173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3486328" y="464697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653091" y="458995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508152" y="4480511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648190" y="439850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937814" y="5335968"/>
            <a:ext cx="1238940" cy="1149532"/>
            <a:chOff x="2549288" y="3709852"/>
            <a:chExt cx="1238940" cy="1149532"/>
          </a:xfrm>
        </p:grpSpPr>
        <p:sp>
          <p:nvSpPr>
            <p:cNvPr id="89" name="Flowchart: Magnetic Disk 88"/>
            <p:cNvSpPr/>
            <p:nvPr/>
          </p:nvSpPr>
          <p:spPr>
            <a:xfrm>
              <a:off x="2549288" y="3709852"/>
              <a:ext cx="1238940" cy="1149532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2651760" y="4506686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927576" y="457063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079962" y="428839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382423" y="4324621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3159704" y="467744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2651759" y="415398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382422" y="456641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3624561" y="453736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3587481" y="4157206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388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75211"/>
            <a:ext cx="9145936" cy="52382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গলনাঙ্ক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উত্তরঃ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স্বাভাবিক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চাপে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তাপমাত্রায়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কঠিন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গলতে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শুরু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ঐ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গলনাঙ্ক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বরফের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গলনাঙ্ক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০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ডিগ্রী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সেলসিয়াস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স্ফুটনাঙ্ক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উত্তরঃ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স্বাভাবিক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চাপে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তাপমাত্রায়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তরল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বায়বীয়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পরিণত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	ঐ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স্ফুটনাঙ্ক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পানির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স্ফুটনাঙ্ক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১০০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ডিগ্রী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সেলসিয়াস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আন্তঃআনবিক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শক্তি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উত্তরঃ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অনুসমূহের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মাঝে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আকর্ষণ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শক্তি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বিদ্যমান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আন্তঃআণবিক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শক্তি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3239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05688" y="2207621"/>
            <a:ext cx="2209558" cy="600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 </a:t>
            </a:r>
            <a:r>
              <a:rPr lang="en-US" sz="2400" dirty="0" err="1" smtClean="0">
                <a:solidFill>
                  <a:schemeClr val="tx1"/>
                </a:solidFill>
              </a:rPr>
              <a:t>তাপ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61703"/>
            <a:ext cx="11000860" cy="578684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পদার্থের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অবস্থার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পরিবর্তনঃ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21132" y="2821577"/>
            <a:ext cx="16328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495007" y="2965268"/>
            <a:ext cx="16459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71139" y="2821577"/>
            <a:ext cx="16328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245014" y="2965268"/>
            <a:ext cx="16459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966748" y="2233747"/>
            <a:ext cx="1238940" cy="1149532"/>
            <a:chOff x="2549288" y="3709852"/>
            <a:chExt cx="1238940" cy="1149532"/>
          </a:xfrm>
        </p:grpSpPr>
        <p:sp>
          <p:nvSpPr>
            <p:cNvPr id="19" name="Flowchart: Magnetic Disk 18"/>
            <p:cNvSpPr/>
            <p:nvPr/>
          </p:nvSpPr>
          <p:spPr>
            <a:xfrm>
              <a:off x="2549288" y="3709852"/>
              <a:ext cx="1238940" cy="1149532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651760" y="4506686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788920" y="457200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927576" y="457063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819546" y="4434907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918275" y="440674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975333" y="447205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048088" y="463173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103171" y="447205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157438" y="458587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194091" y="4434907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222513" y="455189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98753" y="441456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378300" y="458587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404378" y="445525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461880" y="4521652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308054" y="4514747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277596" y="459587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227545" y="469153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162707" y="470613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983624" y="468935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971726" y="463173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846100" y="449457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648169" y="462403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716841" y="4513213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771450" y="464697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295533" y="468834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417960" y="468024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526381" y="464779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537779" y="457373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653091" y="458995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515535" y="442280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598226" y="4463817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638750" y="438240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648174" y="4480042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867056" y="469772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566423" y="454343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565614" y="2233747"/>
            <a:ext cx="1238940" cy="1149532"/>
            <a:chOff x="2549288" y="3709852"/>
            <a:chExt cx="1238940" cy="1149532"/>
          </a:xfrm>
        </p:grpSpPr>
        <p:sp>
          <p:nvSpPr>
            <p:cNvPr id="57" name="Flowchart: Magnetic Disk 56"/>
            <p:cNvSpPr/>
            <p:nvPr/>
          </p:nvSpPr>
          <p:spPr>
            <a:xfrm>
              <a:off x="2549288" y="3709852"/>
              <a:ext cx="1238940" cy="1149532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651760" y="4506686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777680" y="4640815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927576" y="457063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819546" y="4434907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003090" y="4712531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198173" y="438461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101707" y="4543430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344986" y="4473101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382423" y="4324621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157886" y="4704363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022938" y="4379316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308825" y="463173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486328" y="464697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653091" y="458995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508152" y="4480511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648190" y="439850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8228608" y="2233747"/>
            <a:ext cx="1238940" cy="1149532"/>
            <a:chOff x="2549288" y="3709852"/>
            <a:chExt cx="1238940" cy="1149532"/>
          </a:xfrm>
        </p:grpSpPr>
        <p:sp>
          <p:nvSpPr>
            <p:cNvPr id="75" name="Flowchart: Magnetic Disk 74"/>
            <p:cNvSpPr/>
            <p:nvPr/>
          </p:nvSpPr>
          <p:spPr>
            <a:xfrm>
              <a:off x="2549288" y="3709852"/>
              <a:ext cx="1238940" cy="1149532"/>
            </a:xfrm>
            <a:prstGeom prst="flowChartMagneticDisk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651760" y="4506686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927576" y="457063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079962" y="4288394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3382423" y="4324621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3159704" y="467744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2651759" y="415398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382422" y="4566419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624561" y="4537368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587481" y="4157206"/>
              <a:ext cx="130629" cy="1306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821027" y="1920240"/>
            <a:ext cx="1528354" cy="2207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বরফ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কঠিন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5246" y="1867981"/>
            <a:ext cx="1528354" cy="2325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পানি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তরল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00906" y="1881051"/>
            <a:ext cx="1528354" cy="2325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গ্যাসীয়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বায়বীয়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205688" y="2808510"/>
            <a:ext cx="2209558" cy="600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তাপ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917551" y="2207621"/>
            <a:ext cx="2209558" cy="600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 </a:t>
            </a:r>
            <a:r>
              <a:rPr lang="en-US" sz="2400" dirty="0" err="1" smtClean="0">
                <a:solidFill>
                  <a:schemeClr val="tx1"/>
                </a:solidFill>
              </a:rPr>
              <a:t>তাপ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917551" y="2808510"/>
            <a:ext cx="2209558" cy="600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তাপ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96389" y="4127864"/>
            <a:ext cx="11181805" cy="2455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কনার</a:t>
            </a:r>
            <a:r>
              <a:rPr lang="en-US" sz="24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b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গতিতত্বঃ</a:t>
            </a:r>
            <a:endParaRPr lang="en-US" sz="2400" b="1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আন্তঃকনা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আকর্ষন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শক্তি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কনাগুলো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গতিশক্তি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দিয়ে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কঠিন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তরল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বায়বীয়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অবস্থা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ব্যাখ্যা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করার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তত্বকেই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কনার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গতিতত্ব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কঠিন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কনাগুলোকে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যখন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তাপ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দেওয়া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তখন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কনাগুলো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তাপশক্তি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গ্রহন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কাঁপতে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থাকে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যদি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বেশি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তাপ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দেওয়া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তাহলে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এতো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কাঁপতে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থাকে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আন্তঃকনা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আকর্ষন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শক্তি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কমে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গিয়ে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গতিশক্তি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প্রাপ্ত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তরল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অবাস্থা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তারপরও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যদি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আরও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তাপ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প্রদান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তখন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আন্তঃআনবিক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আকর্ষন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খুবই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কমে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পদার্থটি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বায়বীয়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পরিনত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 </a:t>
            </a:r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56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  <p:bldP spid="4" grpId="0"/>
      <p:bldP spid="13" grpId="0"/>
      <p:bldP spid="17" grpId="0"/>
      <p:bldP spid="85" grpId="0"/>
      <p:bldP spid="86" grpId="0"/>
      <p:bldP spid="87" grpId="0"/>
      <p:bldP spid="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62593"/>
            <a:ext cx="8596668" cy="5277395"/>
          </a:xfrm>
        </p:spPr>
        <p:txBody>
          <a:bodyPr>
            <a:normAutofit/>
          </a:bodyPr>
          <a:lstStyle/>
          <a:p>
            <a:r>
              <a:rPr lang="en-US" sz="2400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ব্যাপন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চাপঃ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তাপমাত্রা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অভিন্ন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বায়ুমন্ডলীয়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চাপে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অধিকতর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ঘনস্থান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থেকে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কম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ঘনস্থানের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দিকে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বিস্তার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লাভ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করার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প্রচ্ছন্ন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ক্ষমতাকে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ব্যাপন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চাপ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400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ব্যাপন</a:t>
            </a:r>
            <a:r>
              <a:rPr lang="en-US" sz="2400" u="sng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হারঃ</a:t>
            </a:r>
            <a:r>
              <a:rPr lang="en-US" sz="2400" u="sng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সময়ে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ব্যাপিত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হওয়ার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হারকে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ব্যাপন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হার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endParaRPr lang="en-US" sz="2400" u="sng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400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আণবিক</a:t>
            </a:r>
            <a:r>
              <a:rPr lang="en-US" sz="2400" u="sng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ভরঃ</a:t>
            </a:r>
            <a:r>
              <a:rPr lang="en-US" sz="2400" u="sng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আণবিক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হল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অনুর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endParaRPr lang="en-US" sz="2400" u="sng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400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ব্যাপন</a:t>
            </a:r>
            <a:r>
              <a:rPr lang="en-US" sz="2400" u="sng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কালঃ</a:t>
            </a:r>
            <a:r>
              <a:rPr lang="en-US" sz="2400" u="sng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ব্যাপিত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হতে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পরিমান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সময়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লাগে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তাকে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ঐ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পদার্থের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ব্যাপন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কাল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 marL="0" indent="0">
              <a:buNone/>
            </a:pPr>
            <a:endParaRPr lang="en-US" sz="2400" u="sng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3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</TotalTime>
  <Words>485</Words>
  <Application>Microsoft Office PowerPoint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Cooper Black</vt:lpstr>
      <vt:lpstr>SutonnyOMJ</vt:lpstr>
      <vt:lpstr>SutonnySushreeOMJ</vt:lpstr>
      <vt:lpstr>Trebuchet MS</vt:lpstr>
      <vt:lpstr>Wingdings</vt:lpstr>
      <vt:lpstr>Wingdings 3</vt:lpstr>
      <vt:lpstr>Facet</vt:lpstr>
      <vt:lpstr>Welcome to Multimedia class  </vt:lpstr>
      <vt:lpstr>পরিচিতি: সাইফুল ইসলাম বি.এস. সি (সস্মান), বি.এড, এম.এসসি(রসায়ন) সহকারি শিক্ষক (বিজ্ঞান) সাগরনাল উচ্চ বিদ্যালয়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 SCIENCE Academy</dc:title>
  <dc:creator>Windows User</dc:creator>
  <cp:lastModifiedBy>Windows User</cp:lastModifiedBy>
  <cp:revision>179</cp:revision>
  <dcterms:created xsi:type="dcterms:W3CDTF">2020-06-05T07:57:14Z</dcterms:created>
  <dcterms:modified xsi:type="dcterms:W3CDTF">2020-06-06T14:55:57Z</dcterms:modified>
</cp:coreProperties>
</file>