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8" r:id="rId2"/>
    <p:sldId id="259" r:id="rId3"/>
    <p:sldId id="260" r:id="rId4"/>
    <p:sldId id="289" r:id="rId5"/>
    <p:sldId id="290" r:id="rId6"/>
    <p:sldId id="291" r:id="rId7"/>
    <p:sldId id="262" r:id="rId8"/>
    <p:sldId id="261" r:id="rId9"/>
    <p:sldId id="292" r:id="rId10"/>
    <p:sldId id="265" r:id="rId11"/>
    <p:sldId id="293" r:id="rId12"/>
    <p:sldId id="267" r:id="rId13"/>
    <p:sldId id="294" r:id="rId14"/>
    <p:sldId id="269" r:id="rId15"/>
    <p:sldId id="270" r:id="rId16"/>
    <p:sldId id="271" r:id="rId17"/>
    <p:sldId id="272" r:id="rId18"/>
    <p:sldId id="266" r:id="rId19"/>
    <p:sldId id="268" r:id="rId20"/>
    <p:sldId id="273" r:id="rId21"/>
    <p:sldId id="274" r:id="rId22"/>
    <p:sldId id="276" r:id="rId23"/>
    <p:sldId id="277" r:id="rId24"/>
    <p:sldId id="278" r:id="rId25"/>
    <p:sldId id="279" r:id="rId26"/>
    <p:sldId id="281" r:id="rId27"/>
    <p:sldId id="295" r:id="rId28"/>
    <p:sldId id="280" r:id="rId29"/>
    <p:sldId id="296" r:id="rId30"/>
    <p:sldId id="283" r:id="rId31"/>
    <p:sldId id="284" r:id="rId32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2734-CF4B-4CA7-8C58-76922C746D59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F35D-A530-4186-A488-0C61B9FC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5F35D-A530-4186-A488-0C61B9FC0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2775-7C5A-4BA5-9844-050D69E9BB52}" type="datetimeFigureOut">
              <a:rPr lang="en-US" smtClean="0"/>
              <a:t>06/06/20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usticehub.org/article/npwj-only-six-countries-in-the-world-give-women-and-men-equal-legal-work-right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5l24Ig6l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web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115E2-6A86-4F75-B308-44E7CC060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4" y="302926"/>
            <a:ext cx="13136020" cy="7062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07EF7-9775-4BD6-BA76-D1BEC94459B9}"/>
              </a:ext>
            </a:extLst>
          </p:cNvPr>
          <p:cNvSpPr txBox="1"/>
          <p:nvPr/>
        </p:nvSpPr>
        <p:spPr>
          <a:xfrm>
            <a:off x="1752600" y="2526021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IN" sz="14400" dirty="0">
                <a:solidFill>
                  <a:srgbClr val="11F75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4400" dirty="0">
              <a:solidFill>
                <a:srgbClr val="11F75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24" y="4973326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63" y="5493083"/>
            <a:ext cx="2359300" cy="13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94" y="432605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53" y="4579527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48" y="415858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673117" y="302926"/>
            <a:ext cx="12493952" cy="7129380"/>
          </a:xfrm>
          <a:prstGeom prst="rect">
            <a:avLst/>
          </a:prstGeom>
        </p:spPr>
      </p:pic>
      <p:pic>
        <p:nvPicPr>
          <p:cNvPr id="17" name="Picture 2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1937"/>
            <a:ext cx="13817601" cy="78760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E206E-E7C7-4CC7-BBDF-EF6721CB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11" y="1415847"/>
            <a:ext cx="5696522" cy="417982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0F5F7-42D6-4F2B-A51B-66377850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" y="1415848"/>
            <a:ext cx="5859272" cy="417982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5AB6A-CFF4-4F38-BD9C-F8D4A26B990D}"/>
              </a:ext>
            </a:extLst>
          </p:cNvPr>
          <p:cNvSpPr txBox="1"/>
          <p:nvPr/>
        </p:nvSpPr>
        <p:spPr>
          <a:xfrm>
            <a:off x="3136583" y="5996957"/>
            <a:ext cx="837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জন্মগতভাবে স্বাধীন।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59FA2-E8D2-4293-8E34-9A0C069ECC7E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</p:spTree>
    <p:extLst>
      <p:ext uri="{BB962C8B-B14F-4D97-AF65-F5344CB8AC3E}">
        <p14:creationId xmlns:p14="http://schemas.microsoft.com/office/powerpoint/2010/main" val="28726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E78CB2-A49E-4727-B53D-930C9520AC88}"/>
              </a:ext>
            </a:extLst>
          </p:cNvPr>
          <p:cNvGrpSpPr/>
          <p:nvPr/>
        </p:nvGrpSpPr>
        <p:grpSpPr>
          <a:xfrm>
            <a:off x="1968285" y="883403"/>
            <a:ext cx="9314481" cy="5838501"/>
            <a:chOff x="2035946" y="1089132"/>
            <a:chExt cx="7081421" cy="53312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6D845E-C693-4CB0-B164-93EB7598B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946" y="1089132"/>
              <a:ext cx="6823968" cy="43303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F1E8E2-D97B-4720-A91E-BB8C70CFAAFF}"/>
                </a:ext>
              </a:extLst>
            </p:cNvPr>
            <p:cNvSpPr txBox="1"/>
            <p:nvPr/>
          </p:nvSpPr>
          <p:spPr>
            <a:xfrm>
              <a:off x="2556770" y="5492921"/>
              <a:ext cx="6560597" cy="92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চলাফেরা করার স্বাধীনতা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13869-2646-406D-9143-6938B90F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1" y="1483844"/>
            <a:ext cx="5196840" cy="389807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79AB1-EF8A-4383-A43E-80E40F00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6" y="1483843"/>
            <a:ext cx="5134547" cy="389807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4B3E3-E4A6-46A6-90CF-F1C581B5973A}"/>
              </a:ext>
            </a:extLst>
          </p:cNvPr>
          <p:cNvSpPr txBox="1"/>
          <p:nvPr/>
        </p:nvSpPr>
        <p:spPr>
          <a:xfrm>
            <a:off x="1247764" y="5851197"/>
            <a:ext cx="1107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সবার সমান মর্যাদা ও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A747B-FEAE-474C-A469-DA43508F0D61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</p:spTree>
    <p:extLst>
      <p:ext uri="{BB962C8B-B14F-4D97-AF65-F5344CB8AC3E}">
        <p14:creationId xmlns:p14="http://schemas.microsoft.com/office/powerpoint/2010/main" val="4481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B45322-8738-4029-A8B8-9CC51556DCE9}"/>
              </a:ext>
            </a:extLst>
          </p:cNvPr>
          <p:cNvSpPr txBox="1"/>
          <p:nvPr/>
        </p:nvSpPr>
        <p:spPr>
          <a:xfrm>
            <a:off x="3272371" y="6370415"/>
            <a:ext cx="6258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অধিকার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FC40C-CED1-4E64-AA35-D739EA83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3" y="847987"/>
            <a:ext cx="10600840" cy="5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CE8EC-67A6-485B-97BE-7F7B75175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4" y="666427"/>
            <a:ext cx="6180254" cy="5517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E5261-6EDD-4947-880C-F1C6513F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2" y="666427"/>
            <a:ext cx="6180254" cy="5517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CD1EC-FEBF-4BE4-80CE-99DF2DC0F9A8}"/>
              </a:ext>
            </a:extLst>
          </p:cNvPr>
          <p:cNvSpPr txBox="1"/>
          <p:nvPr/>
        </p:nvSpPr>
        <p:spPr>
          <a:xfrm>
            <a:off x="1497046" y="6386549"/>
            <a:ext cx="1082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নিরাপত্তা লাভের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DEDB0-707B-4C93-9B2C-913C15C7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4" y="1227923"/>
            <a:ext cx="5364397" cy="3955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3A016-C4A9-42CD-8E88-4C8ADA506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06" y="1227923"/>
            <a:ext cx="5226304" cy="390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871F0-4285-4BAB-BE8F-A57A43775890}"/>
              </a:ext>
            </a:extLst>
          </p:cNvPr>
          <p:cNvSpPr txBox="1"/>
          <p:nvPr/>
        </p:nvSpPr>
        <p:spPr>
          <a:xfrm>
            <a:off x="1321648" y="5183211"/>
            <a:ext cx="11376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ও অত্যচার থেকে নিজেকে রক্ষা করার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CBE8C-9400-4EAE-9842-EDBEB23BA053}"/>
              </a:ext>
            </a:extLst>
          </p:cNvPr>
          <p:cNvSpPr txBox="1"/>
          <p:nvPr/>
        </p:nvSpPr>
        <p:spPr>
          <a:xfrm>
            <a:off x="709169" y="57742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</p:spTree>
    <p:extLst>
      <p:ext uri="{BB962C8B-B14F-4D97-AF65-F5344CB8AC3E}">
        <p14:creationId xmlns:p14="http://schemas.microsoft.com/office/powerpoint/2010/main" val="28916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F9504-AC31-4A99-8DD8-0D7ABAA56772}"/>
              </a:ext>
            </a:extLst>
          </p:cNvPr>
          <p:cNvSpPr txBox="1"/>
          <p:nvPr/>
        </p:nvSpPr>
        <p:spPr>
          <a:xfrm>
            <a:off x="328168" y="5464076"/>
            <a:ext cx="13287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বিনা বিচারে গ্রেফতার ও আটক না হওয়ার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5E377-E0DB-47DE-81A7-9D910C8DFF85}"/>
              </a:ext>
            </a:extLst>
          </p:cNvPr>
          <p:cNvSpPr txBox="1"/>
          <p:nvPr/>
        </p:nvSpPr>
        <p:spPr>
          <a:xfrm>
            <a:off x="328168" y="364064"/>
            <a:ext cx="2119142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27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84854-8400-455F-8A00-FF7744E7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86" y="550166"/>
            <a:ext cx="10055290" cy="49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9516AA-7C29-4839-9F9B-18C1D9B064C4}"/>
              </a:ext>
            </a:extLst>
          </p:cNvPr>
          <p:cNvSpPr txBox="1"/>
          <p:nvPr/>
        </p:nvSpPr>
        <p:spPr>
          <a:xfrm>
            <a:off x="3223709" y="6071930"/>
            <a:ext cx="743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সমতা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94C56-6549-4D4B-A819-1684FBF797C0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4A9E-2101-4480-960D-FF8BCE28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362" y="1408452"/>
            <a:ext cx="8711905" cy="4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894E0-AB8F-49D6-B9F6-391734F4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" y="1558175"/>
            <a:ext cx="5031436" cy="397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1FE0D5-7C3C-4A2D-B2F4-FCC6141CDAD0}"/>
              </a:ext>
            </a:extLst>
          </p:cNvPr>
          <p:cNvSpPr txBox="1"/>
          <p:nvPr/>
        </p:nvSpPr>
        <p:spPr>
          <a:xfrm>
            <a:off x="1199896" y="5851145"/>
            <a:ext cx="1099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চলাফেরা করার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A1872-D280-405E-B260-6B71DB97A2C5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90" y="1558175"/>
            <a:ext cx="5587112" cy="397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1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CA5E74-DA82-4C95-8FA4-A58E936A5996}"/>
              </a:ext>
            </a:extLst>
          </p:cNvPr>
          <p:cNvSpPr txBox="1"/>
          <p:nvPr/>
        </p:nvSpPr>
        <p:spPr>
          <a:xfrm>
            <a:off x="2848356" y="6201725"/>
            <a:ext cx="813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ADDCF-B9D3-4726-A86B-453EE7A7D8C8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70989-A597-47CC-B490-509194517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4" y="1307856"/>
            <a:ext cx="1070932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DFFBF-6CE7-42C9-9A91-0567D06DB435}"/>
              </a:ext>
            </a:extLst>
          </p:cNvPr>
          <p:cNvSpPr txBox="1"/>
          <p:nvPr/>
        </p:nvSpPr>
        <p:spPr>
          <a:xfrm>
            <a:off x="5052703" y="1080251"/>
            <a:ext cx="2850776" cy="1287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7765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765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AD6A3D97-1D30-4358-9049-8C5B71E5A251}"/>
              </a:ext>
            </a:extLst>
          </p:cNvPr>
          <p:cNvSpPr txBox="1"/>
          <p:nvPr/>
        </p:nvSpPr>
        <p:spPr>
          <a:xfrm>
            <a:off x="7656163" y="4144775"/>
            <a:ext cx="528492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2167AD-F347-48DA-9407-BC412AE0A53E}"/>
              </a:ext>
            </a:extLst>
          </p:cNvPr>
          <p:cNvSpPr txBox="1"/>
          <p:nvPr/>
        </p:nvSpPr>
        <p:spPr>
          <a:xfrm>
            <a:off x="643743" y="4318422"/>
            <a:ext cx="4901540" cy="267765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নিশ্চিন্তপুর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বিদ্যালয়৷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মনোহরগঞ্জ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৷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01716 587767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asm6379@gmail.com</a:t>
            </a:r>
            <a:endParaRPr lang="bn-BD" sz="247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A26BC5-7DE1-4D24-A230-12559947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210" y="1269137"/>
            <a:ext cx="2411813" cy="2617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A942F5-D6BB-4C2E-9298-E1A05D49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19" y="2834006"/>
            <a:ext cx="1538408" cy="3943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EAB2DBF7-4024-44F0-8F20-FAA840F297AF}"/>
              </a:ext>
            </a:extLst>
          </p:cNvPr>
          <p:cNvSpPr/>
          <p:nvPr/>
        </p:nvSpPr>
        <p:spPr>
          <a:xfrm>
            <a:off x="4987244" y="1157136"/>
            <a:ext cx="3018633" cy="1085039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C27E5D-3646-4416-A83D-F5EBD3E3F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25" t="18402" r="34187" b="13889"/>
          <a:stretch/>
        </p:blipFill>
        <p:spPr>
          <a:xfrm>
            <a:off x="9309286" y="1525475"/>
            <a:ext cx="2642219" cy="2617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99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251E4-193D-4222-A2FE-4E971F08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9" y="1135445"/>
            <a:ext cx="5474366" cy="4753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BE0FF-164F-43FF-8E71-7D5727763D9B}"/>
              </a:ext>
            </a:extLst>
          </p:cNvPr>
          <p:cNvSpPr txBox="1"/>
          <p:nvPr/>
        </p:nvSpPr>
        <p:spPr>
          <a:xfrm>
            <a:off x="1387039" y="5889366"/>
            <a:ext cx="1092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সবার ন্যায্য মজুরি পাওয়ার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AB8D4-0ECA-4E72-A568-6D1BB0A0E09D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6F51B-3E50-4199-8BC6-FB127D334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28" y="1075004"/>
            <a:ext cx="7005235" cy="48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5165B9-9BF8-4C71-9491-1442A928E342}"/>
              </a:ext>
            </a:extLst>
          </p:cNvPr>
          <p:cNvSpPr txBox="1"/>
          <p:nvPr/>
        </p:nvSpPr>
        <p:spPr>
          <a:xfrm>
            <a:off x="2077875" y="6416166"/>
            <a:ext cx="936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 পাওয়ার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AD81E-4CE2-4DD0-99D8-9BEA8110DDE6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DAC6C7-34D2-4857-A67A-C5A28470C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876" y="1014563"/>
            <a:ext cx="10819273" cy="52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62F9F-60FF-4E55-B58A-A2824C93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12" y="1719443"/>
            <a:ext cx="4993888" cy="3949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2923B-2A45-4C13-8F49-7381B0DA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25" y="1719443"/>
            <a:ext cx="4959096" cy="3949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092D7-F0C9-4779-9AEF-FA8362DBAEC3}"/>
              </a:ext>
            </a:extLst>
          </p:cNvPr>
          <p:cNvSpPr txBox="1"/>
          <p:nvPr/>
        </p:nvSpPr>
        <p:spPr>
          <a:xfrm>
            <a:off x="2329688" y="6012210"/>
            <a:ext cx="959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 ভোগ ও সংরক্ষণের অধিকার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A373A-995A-47A0-ACC6-4886B33D9E2D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</p:spTree>
    <p:extLst>
      <p:ext uri="{BB962C8B-B14F-4D97-AF65-F5344CB8AC3E}">
        <p14:creationId xmlns:p14="http://schemas.microsoft.com/office/powerpoint/2010/main" val="38788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06C28-C59C-4EF0-9045-84C7337BF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0" y="1014563"/>
            <a:ext cx="4063625" cy="311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26686-E787-468C-8ADA-F3E3E68BE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45" y="1014563"/>
            <a:ext cx="4177517" cy="311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59022-CFFB-46C1-982F-09000AA0F72E}"/>
              </a:ext>
            </a:extLst>
          </p:cNvPr>
          <p:cNvSpPr txBox="1"/>
          <p:nvPr/>
        </p:nvSpPr>
        <p:spPr>
          <a:xfrm>
            <a:off x="838159" y="4780795"/>
            <a:ext cx="7329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ধর্ম পালনের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9F68-AB02-45FD-B7F3-6B5830A34602}"/>
              </a:ext>
            </a:extLst>
          </p:cNvPr>
          <p:cNvSpPr txBox="1"/>
          <p:nvPr/>
        </p:nvSpPr>
        <p:spPr>
          <a:xfrm>
            <a:off x="328169" y="364064"/>
            <a:ext cx="33640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F919C-23E6-4B2E-A8F9-D529E2022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87" y="1014563"/>
            <a:ext cx="4670393" cy="3115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4C9C4-4366-4E1F-B97D-9461082F7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60" y="4289155"/>
            <a:ext cx="4670394" cy="29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4467C-1A13-4DD3-862A-1AFE2ED5A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1075076"/>
            <a:ext cx="9615033" cy="4973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708DB4-DD0C-4B06-B1DA-AD238F9726A1}"/>
              </a:ext>
            </a:extLst>
          </p:cNvPr>
          <p:cNvSpPr txBox="1"/>
          <p:nvPr/>
        </p:nvSpPr>
        <p:spPr>
          <a:xfrm>
            <a:off x="609600" y="6182908"/>
            <a:ext cx="1255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চিন্তা ও মত প্রকাশের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AC777-FF7F-4DA6-8BBC-FCB5A66881F9}"/>
              </a:ext>
            </a:extLst>
          </p:cNvPr>
          <p:cNvSpPr txBox="1"/>
          <p:nvPr/>
        </p:nvSpPr>
        <p:spPr>
          <a:xfrm>
            <a:off x="328170" y="364064"/>
            <a:ext cx="2063339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27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</p:spTree>
    <p:extLst>
      <p:ext uri="{BB962C8B-B14F-4D97-AF65-F5344CB8AC3E}">
        <p14:creationId xmlns:p14="http://schemas.microsoft.com/office/powerpoint/2010/main" val="38275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2EB6-80CE-4A06-83A4-D6125B29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8" y="1503953"/>
            <a:ext cx="6772760" cy="4540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72E20-FBF2-45D4-A600-98D0BE7291A8}"/>
              </a:ext>
            </a:extLst>
          </p:cNvPr>
          <p:cNvSpPr txBox="1"/>
          <p:nvPr/>
        </p:nvSpPr>
        <p:spPr>
          <a:xfrm>
            <a:off x="3267197" y="6322523"/>
            <a:ext cx="751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সমান অধিকার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E603A-3372-4930-86A9-9BC45A68B43C}"/>
              </a:ext>
            </a:extLst>
          </p:cNvPr>
          <p:cNvSpPr txBox="1"/>
          <p:nvPr/>
        </p:nvSpPr>
        <p:spPr>
          <a:xfrm>
            <a:off x="328169" y="364064"/>
            <a:ext cx="1967680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27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</a:t>
            </a:r>
            <a:endParaRPr lang="en-US" sz="362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4C0A6-70C6-42A8-B52E-69B0B5006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408"/>
          <a:stretch/>
        </p:blipFill>
        <p:spPr>
          <a:xfrm>
            <a:off x="7560467" y="1379349"/>
            <a:ext cx="5529134" cy="46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42742-20A7-47C8-9EA4-8B6524301628}"/>
              </a:ext>
            </a:extLst>
          </p:cNvPr>
          <p:cNvSpPr txBox="1"/>
          <p:nvPr/>
        </p:nvSpPr>
        <p:spPr>
          <a:xfrm>
            <a:off x="5296747" y="742662"/>
            <a:ext cx="2677160" cy="6504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27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62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62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3B26E-D6D6-4E8C-9229-C640BEFD5975}"/>
              </a:ext>
            </a:extLst>
          </p:cNvPr>
          <p:cNvSpPr txBox="1"/>
          <p:nvPr/>
        </p:nvSpPr>
        <p:spPr>
          <a:xfrm>
            <a:off x="766113" y="5954426"/>
            <a:ext cx="12523167" cy="7201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8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৫৬পৃষ্ঠা </a:t>
            </a:r>
            <a:r>
              <a:rPr lang="bn-IN" sz="408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8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87CA4-B8C7-4746-A6F4-8772A7AF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88" y="1907584"/>
            <a:ext cx="6153677" cy="3309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86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874BFF-82DE-48AF-8A0F-146B92472FFA}"/>
              </a:ext>
            </a:extLst>
          </p:cNvPr>
          <p:cNvSpPr txBox="1"/>
          <p:nvPr/>
        </p:nvSpPr>
        <p:spPr>
          <a:xfrm>
            <a:off x="4223718" y="962789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56944F89-7A69-45FF-8EAB-35ED5DE437B7}"/>
              </a:ext>
            </a:extLst>
          </p:cNvPr>
          <p:cNvSpPr/>
          <p:nvPr/>
        </p:nvSpPr>
        <p:spPr>
          <a:xfrm>
            <a:off x="1960621" y="2673575"/>
            <a:ext cx="9255760" cy="261112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রক্ষা করা কেন প্রয়োজন ৪টি বাক্যে লেখ।</a:t>
            </a:r>
            <a:endParaRPr lang="en-US" sz="60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B5C2E-7B98-424B-98F1-4B3C0C0A51D7}"/>
              </a:ext>
            </a:extLst>
          </p:cNvPr>
          <p:cNvSpPr txBox="1"/>
          <p:nvPr/>
        </p:nvSpPr>
        <p:spPr>
          <a:xfrm>
            <a:off x="10136007" y="784163"/>
            <a:ext cx="293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C4816-E89B-4741-A902-0C7F05D4A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3" y="1021008"/>
            <a:ext cx="4917618" cy="256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273FC-EA54-40F4-97AD-289A786F93D1}"/>
              </a:ext>
            </a:extLst>
          </p:cNvPr>
          <p:cNvSpPr txBox="1"/>
          <p:nvPr/>
        </p:nvSpPr>
        <p:spPr>
          <a:xfrm>
            <a:off x="984504" y="4181856"/>
            <a:ext cx="11468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অধিকার বেছে নাও এবং এ অধিকারটি কেন গুরুত্বপূর্ণ তা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BBEF9-201C-4C58-A907-EE663F9B1BB3}"/>
              </a:ext>
            </a:extLst>
          </p:cNvPr>
          <p:cNvSpPr txBox="1"/>
          <p:nvPr/>
        </p:nvSpPr>
        <p:spPr>
          <a:xfrm>
            <a:off x="5354844" y="451838"/>
            <a:ext cx="2823888" cy="124341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748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48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ECC45-C44A-44BF-95B1-D83B574759DE}"/>
              </a:ext>
            </a:extLst>
          </p:cNvPr>
          <p:cNvSpPr txBox="1"/>
          <p:nvPr/>
        </p:nvSpPr>
        <p:spPr>
          <a:xfrm>
            <a:off x="772009" y="2129503"/>
            <a:ext cx="103960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7" dirty="0">
                <a:latin typeface="NikoshBAN" panose="02000000000000000000" pitchFamily="2" charset="0"/>
                <a:cs typeface="NikoshBAN" panose="02000000000000000000" pitchFamily="2" charset="0"/>
              </a:rPr>
              <a:t>1) “মানবাধিকার সার্বজনীন ঘোষনাপত্র” আনুমোদন দেয় কোন প্রতিষ্ঠান ?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C6CFA-A486-4DE8-B67B-744E88D502E1}"/>
              </a:ext>
            </a:extLst>
          </p:cNvPr>
          <p:cNvSpPr txBox="1"/>
          <p:nvPr/>
        </p:nvSpPr>
        <p:spPr>
          <a:xfrm>
            <a:off x="11234547" y="2129502"/>
            <a:ext cx="1811044" cy="6504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27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627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DC19A-AA08-472D-A5EF-3B840AFE4164}"/>
              </a:ext>
            </a:extLst>
          </p:cNvPr>
          <p:cNvSpPr txBox="1"/>
          <p:nvPr/>
        </p:nvSpPr>
        <p:spPr>
          <a:xfrm>
            <a:off x="772009" y="3034413"/>
            <a:ext cx="99305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7" dirty="0">
                <a:latin typeface="NikoshBAN" panose="02000000000000000000" pitchFamily="2" charset="0"/>
                <a:cs typeface="NikoshBAN" panose="02000000000000000000" pitchFamily="2" charset="0"/>
              </a:rPr>
              <a:t>2) স্বাধীনভাবে চলাফেরা করার অধিকার ___________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E4F24-DDF1-4FD2-95F0-9561AF4B6E01}"/>
              </a:ext>
            </a:extLst>
          </p:cNvPr>
          <p:cNvSpPr txBox="1"/>
          <p:nvPr/>
        </p:nvSpPr>
        <p:spPr>
          <a:xfrm>
            <a:off x="6511663" y="3047294"/>
            <a:ext cx="282947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7" dirty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5EBA2-61B5-451E-A230-729B49BDA3D2}"/>
              </a:ext>
            </a:extLst>
          </p:cNvPr>
          <p:cNvSpPr txBox="1"/>
          <p:nvPr/>
        </p:nvSpPr>
        <p:spPr>
          <a:xfrm>
            <a:off x="772009" y="3886200"/>
            <a:ext cx="1278195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7" dirty="0">
                <a:latin typeface="NikoshBAN" panose="02000000000000000000" pitchFamily="2" charset="0"/>
                <a:cs typeface="NikoshBAN" panose="02000000000000000000" pitchFamily="2" charset="0"/>
              </a:rPr>
              <a:t>3) জাতিসংঘ ______ সালে মানবাধিকার সার্বজনীন ঘোষনাপত্র” আনুমোদন করেছে। 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ED81E-6017-49FF-921C-90A54FB292F0}"/>
              </a:ext>
            </a:extLst>
          </p:cNvPr>
          <p:cNvSpPr txBox="1"/>
          <p:nvPr/>
        </p:nvSpPr>
        <p:spPr>
          <a:xfrm>
            <a:off x="2947077" y="3886199"/>
            <a:ext cx="223810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27" dirty="0">
                <a:latin typeface="NikoshBAN" panose="02000000000000000000" pitchFamily="2" charset="0"/>
                <a:cs typeface="NikoshBAN" panose="02000000000000000000" pitchFamily="2" charset="0"/>
              </a:rPr>
              <a:t>১৯৪৮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E6E51-E3C6-4A08-8364-C84CB07A239C}"/>
              </a:ext>
            </a:extLst>
          </p:cNvPr>
          <p:cNvSpPr/>
          <p:nvPr/>
        </p:nvSpPr>
        <p:spPr>
          <a:xfrm>
            <a:off x="772009" y="4821623"/>
            <a:ext cx="1004634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27" dirty="0">
                <a:latin typeface="NikoshBAN" panose="02000000000000000000" pitchFamily="2" charset="0"/>
                <a:cs typeface="NikoshBAN" panose="02000000000000000000" pitchFamily="2" charset="0"/>
              </a:rPr>
              <a:t>।কোন প্রতিষ্ঠান মানবাধিকারকে সর্বপ্রথম স্বীকৃতি দেয়? কত তারিখে?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B9771-9C8A-4DAF-B650-7E0E1BC0DC57}"/>
              </a:ext>
            </a:extLst>
          </p:cNvPr>
          <p:cNvSpPr/>
          <p:nvPr/>
        </p:nvSpPr>
        <p:spPr>
          <a:xfrm>
            <a:off x="2926263" y="5642896"/>
            <a:ext cx="7194598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27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     *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/>
      <p:bldP spid="9" grpId="0"/>
      <p:bldP spid="10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59E5F-F7F4-4CFE-BDB9-E8C16AA396C8}"/>
              </a:ext>
            </a:extLst>
          </p:cNvPr>
          <p:cNvSpPr txBox="1"/>
          <p:nvPr/>
        </p:nvSpPr>
        <p:spPr>
          <a:xfrm>
            <a:off x="3791489" y="781249"/>
            <a:ext cx="550976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61161" r="9394" b="13442"/>
          <a:stretch/>
        </p:blipFill>
        <p:spPr>
          <a:xfrm>
            <a:off x="883403" y="2603714"/>
            <a:ext cx="12228164" cy="34871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70702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E111B-F1F2-4803-8BF6-3545404ACFB9}"/>
              </a:ext>
            </a:extLst>
          </p:cNvPr>
          <p:cNvSpPr txBox="1"/>
          <p:nvPr/>
        </p:nvSpPr>
        <p:spPr>
          <a:xfrm>
            <a:off x="4438904" y="431800"/>
            <a:ext cx="4197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67A78-92CE-4BB5-B950-6393AA7DE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04" y="1790870"/>
            <a:ext cx="4264893" cy="2771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3D84BD-6B87-4F12-8E39-E52EC7239FF4}"/>
              </a:ext>
            </a:extLst>
          </p:cNvPr>
          <p:cNvSpPr/>
          <p:nvPr/>
        </p:nvSpPr>
        <p:spPr>
          <a:xfrm>
            <a:off x="1487837" y="5098942"/>
            <a:ext cx="11065790" cy="1875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কিভাবে তোমার মৌলিক অধিকার আদায় করবে তা লিখে আনবে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42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D4EAC-E0BB-42F5-BEEB-F145F0E65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" y="479459"/>
            <a:ext cx="13035932" cy="7059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61B2C-4BC9-4397-86E5-D76A9550F25C}"/>
              </a:ext>
            </a:extLst>
          </p:cNvPr>
          <p:cNvSpPr txBox="1"/>
          <p:nvPr/>
        </p:nvSpPr>
        <p:spPr>
          <a:xfrm rot="521257">
            <a:off x="2345682" y="5551816"/>
            <a:ext cx="9456643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088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88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1083732" y="479459"/>
            <a:ext cx="12218677" cy="7292940"/>
          </a:xfrm>
          <a:prstGeom prst="rect">
            <a:avLst/>
          </a:prstGeom>
        </p:spPr>
      </p:pic>
      <p:pic>
        <p:nvPicPr>
          <p:cNvPr id="7" name="Picture 2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0"/>
            <a:ext cx="13817601" cy="7772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C104B1-5B15-4A1E-B01A-27DC2FD9DC32}"/>
              </a:ext>
            </a:extLst>
          </p:cNvPr>
          <p:cNvSpPr txBox="1"/>
          <p:nvPr/>
        </p:nvSpPr>
        <p:spPr>
          <a:xfrm>
            <a:off x="3241213" y="730020"/>
            <a:ext cx="652508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16181-0BB6-4D82-9DB4-DBD5FE342526}"/>
              </a:ext>
            </a:extLst>
          </p:cNvPr>
          <p:cNvSpPr/>
          <p:nvPr/>
        </p:nvSpPr>
        <p:spPr>
          <a:xfrm>
            <a:off x="4523467" y="3701534"/>
            <a:ext cx="4770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https://www.youtube.com/watch?v=jM5l24Ig6l8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487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8F2A2-3EDB-4F0B-AEE0-75064079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6" y="701500"/>
            <a:ext cx="5297010" cy="2940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F3763-11B4-4B1E-9E1D-1136D85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3" y="728219"/>
            <a:ext cx="4974824" cy="2922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84737-62B8-41F3-B3FE-7558C1CB7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6" y="4377773"/>
            <a:ext cx="5563340" cy="2887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D27318-8BFE-426B-940F-6CD4DCBE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33" y="4229887"/>
            <a:ext cx="4675574" cy="3035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6A80FB-001D-4A35-A2C7-F1D1F030EF3E}"/>
              </a:ext>
            </a:extLst>
          </p:cNvPr>
          <p:cNvSpPr txBox="1"/>
          <p:nvPr/>
        </p:nvSpPr>
        <p:spPr>
          <a:xfrm>
            <a:off x="3007755" y="3677890"/>
            <a:ext cx="8197790" cy="646331"/>
          </a:xfrm>
          <a:prstGeom prst="rect">
            <a:avLst/>
          </a:prstGeom>
          <a:solidFill>
            <a:srgbClr val="EE911C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চিন্তা করে বলো ছবিতে কি দেখা যায়?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292A9897-8C8C-4385-8145-0EE79FD80117}"/>
              </a:ext>
            </a:extLst>
          </p:cNvPr>
          <p:cNvSpPr/>
          <p:nvPr/>
        </p:nvSpPr>
        <p:spPr>
          <a:xfrm>
            <a:off x="604434" y="3108861"/>
            <a:ext cx="12470970" cy="164592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তাদের মৌলিক অধিকার থেকে বঞ্চিত হচ্ছে।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77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D461E6-3C45-44EA-87DE-EE3F70AC25F9}"/>
              </a:ext>
            </a:extLst>
          </p:cNvPr>
          <p:cNvSpPr txBox="1"/>
          <p:nvPr/>
        </p:nvSpPr>
        <p:spPr>
          <a:xfrm>
            <a:off x="3064701" y="1861239"/>
            <a:ext cx="714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21424-CB06-4ECF-92A4-38AAAF2AFA5D}"/>
              </a:ext>
            </a:extLst>
          </p:cNvPr>
          <p:cNvSpPr txBox="1"/>
          <p:nvPr/>
        </p:nvSpPr>
        <p:spPr>
          <a:xfrm>
            <a:off x="1345244" y="3349094"/>
            <a:ext cx="11061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অধিকার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F895D-E346-4FB7-81F3-1F90FEDA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1408015"/>
            <a:ext cx="5477712" cy="401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A0C9A0-A48D-44EC-81EB-23CD0C62A6C2}"/>
              </a:ext>
            </a:extLst>
          </p:cNvPr>
          <p:cNvSpPr txBox="1"/>
          <p:nvPr/>
        </p:nvSpPr>
        <p:spPr>
          <a:xfrm>
            <a:off x="569976" y="5466381"/>
            <a:ext cx="12884912" cy="176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27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27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27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362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27" dirty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 দিয়ে অনুমোদন করেছে  মানবাধিকার সার্বজনীন ঘোষণাপত্র। এ ঘোষণাপত্র অনুযায়ী জাতি,ধর্ম,বর্ণ,বয়স,নারী</a:t>
            </a:r>
          </a:p>
          <a:p>
            <a:pPr algn="ctr"/>
            <a:r>
              <a:rPr lang="bn-IN" sz="3627" dirty="0">
                <a:latin typeface="NikoshBAN" panose="02000000000000000000" pitchFamily="2" charset="0"/>
                <a:cs typeface="NikoshBAN" panose="02000000000000000000" pitchFamily="2" charset="0"/>
              </a:rPr>
              <a:t>পুরষ,আথির্ক অবস্থাভেদে বিশ্বের সব দেশের সকল মানুষের অধিকারগুলো আছে।</a:t>
            </a:r>
            <a:endParaRPr lang="en-US" sz="362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6D92C-0520-4EC7-A676-C279E7DD1A8B}"/>
              </a:ext>
            </a:extLst>
          </p:cNvPr>
          <p:cNvSpPr txBox="1"/>
          <p:nvPr/>
        </p:nvSpPr>
        <p:spPr>
          <a:xfrm>
            <a:off x="160304" y="539189"/>
            <a:ext cx="1329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জাতিসংঘ কত সালে মানবাধিকার সার্বজনীন ঘোষণাপত্র প্রনয়ন করেছে?</a:t>
            </a:r>
            <a:endParaRPr lang="en-US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22D25-E103-4253-B345-ABF9511CF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671" y="1408015"/>
            <a:ext cx="4651899" cy="40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F7E7C-E36E-4AE2-9223-A080B8EC0258}"/>
              </a:ext>
            </a:extLst>
          </p:cNvPr>
          <p:cNvSpPr txBox="1"/>
          <p:nvPr/>
        </p:nvSpPr>
        <p:spPr>
          <a:xfrm>
            <a:off x="2503928" y="700262"/>
            <a:ext cx="782586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মানবাধিকার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A6474-342A-4972-9D19-A0CCD111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9" y="2108300"/>
            <a:ext cx="7825864" cy="355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10115-9773-4EB2-9946-E19877E708E6}"/>
              </a:ext>
            </a:extLst>
          </p:cNvPr>
          <p:cNvSpPr txBox="1"/>
          <p:nvPr/>
        </p:nvSpPr>
        <p:spPr>
          <a:xfrm>
            <a:off x="786969" y="6148808"/>
            <a:ext cx="12243661" cy="923330"/>
          </a:xfrm>
          <a:prstGeom prst="rect">
            <a:avLst/>
          </a:prstGeom>
          <a:solidFill>
            <a:srgbClr val="A20405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সুযোগ-সুবিধা পাওয়ার অধিকার হচ্ছে মানবাধিকার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10115-9773-4EB2-9946-E19877E708E6}"/>
              </a:ext>
            </a:extLst>
          </p:cNvPr>
          <p:cNvSpPr txBox="1"/>
          <p:nvPr/>
        </p:nvSpPr>
        <p:spPr>
          <a:xfrm>
            <a:off x="786969" y="2962870"/>
            <a:ext cx="12243661" cy="1323439"/>
          </a:xfrm>
          <a:prstGeom prst="rect">
            <a:avLst/>
          </a:prstGeom>
          <a:solidFill>
            <a:srgbClr val="A20405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অধিকারগুলো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72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385</Words>
  <Application>Microsoft Office PowerPoint</Application>
  <PresentationFormat>Custom</PresentationFormat>
  <Paragraphs>73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ZAHIRA</cp:lastModifiedBy>
  <cp:revision>35</cp:revision>
  <dcterms:created xsi:type="dcterms:W3CDTF">2020-05-13T20:11:48Z</dcterms:created>
  <dcterms:modified xsi:type="dcterms:W3CDTF">2020-06-05T18:58:05Z</dcterms:modified>
</cp:coreProperties>
</file>